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5"/>
    <p:sldMasterId id="2147483653" r:id="rId6"/>
    <p:sldMasterId id="2147483654" r:id="rId7"/>
    <p:sldMasterId id="2147483655" r:id="rId8"/>
  </p:sldMasterIdLst>
  <p:notesMasterIdLst>
    <p:notesMasterId r:id="rId29"/>
  </p:notesMasterIdLst>
  <p:handoutMasterIdLst>
    <p:handoutMasterId r:id="rId30"/>
  </p:handoutMasterIdLst>
  <p:sldIdLst>
    <p:sldId id="287" r:id="rId9"/>
    <p:sldId id="268" r:id="rId10"/>
    <p:sldId id="276" r:id="rId11"/>
    <p:sldId id="262" r:id="rId12"/>
    <p:sldId id="294" r:id="rId13"/>
    <p:sldId id="289" r:id="rId14"/>
    <p:sldId id="290" r:id="rId15"/>
    <p:sldId id="272" r:id="rId16"/>
    <p:sldId id="275" r:id="rId17"/>
    <p:sldId id="274" r:id="rId18"/>
    <p:sldId id="295" r:id="rId19"/>
    <p:sldId id="293" r:id="rId20"/>
    <p:sldId id="283" r:id="rId21"/>
    <p:sldId id="317" r:id="rId22"/>
    <p:sldId id="292" r:id="rId23"/>
    <p:sldId id="291" r:id="rId24"/>
    <p:sldId id="278" r:id="rId25"/>
    <p:sldId id="279" r:id="rId26"/>
    <p:sldId id="282" r:id="rId27"/>
    <p:sldId id="298" r:id="rId28"/>
  </p:sldIdLst>
  <p:sldSz cx="9144000" cy="6858000" type="screen4x3"/>
  <p:notesSz cx="6810375" cy="9942513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Huitric" initials="EH" lastIdx="3" clrIdx="0"/>
  <p:cmAuthor id="1" name="Vahur Hollo" initials="VH" lastIdx="3" clrIdx="1"/>
  <p:cmAuthor id="2" name="Uwe Kreisel" initials="UK" lastIdx="1" clrIdx="2"/>
  <p:cmAuthor id="3" name="mvanderwerf" initials="m" lastIdx="10" clrIdx="3"/>
  <p:cmAuthor id="4" name="Marieke van der Werf" initials="MvdW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E23"/>
    <a:srgbClr val="92D050"/>
    <a:srgbClr val="92DB49"/>
    <a:srgbClr val="A8111C"/>
    <a:srgbClr val="347B46"/>
    <a:srgbClr val="D2DB69"/>
    <a:srgbClr val="650D0E"/>
    <a:srgbClr val="E2001A"/>
    <a:srgbClr val="FFDD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5849" autoAdjust="0"/>
  </p:normalViewPr>
  <p:slideViewPr>
    <p:cSldViewPr snapToGrid="0">
      <p:cViewPr>
        <p:scale>
          <a:sx n="120" d="100"/>
          <a:sy n="120" d="100"/>
        </p:scale>
        <p:origin x="144" y="258"/>
      </p:cViewPr>
      <p:guideLst>
        <p:guide orient="horz" pos="720"/>
        <p:guide pos="21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Annual%20reports\Annual%20Report%202012%20data\Slides\MapsForSlides201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cdcclufil\SRS\Surveillance%20Section\Surveillance%20Networks\EuroTB\HorizontalProject\2013\SlidesForWebTB_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Annual%20reports\Annual%20Report%202012%20data\Slides\MapsForSlides2012v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ecdcclufil\srs\Surveillance%20Section\Surveillance%20Networks\EuroTB\Annual%20reports\Annual%20Report%202012%20data\Slides\MapsForSlides2012v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ecdcclufil\srs\Surveillance%20Section\Surveillance%20Networks\EuroTB\Annual%20reports\Annual%20Report%202012%20data\Slides\MapsForSlides2012v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ecdcclufil\srs\Surveillance%20Section\Surveillance%20Networks\EuroTB\Annual%20reports\Annual%20Report%202012%20data\Slides\MapsForSlides2012v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ecdcclufil\srs\Surveillance%20Section\Surveillance%20Networks\EuroTB\Annual%20reports\Annual%20Report%202012%20data\Slides\MapsForSlides2012v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ecdcclufil\srs\Surveillance%20Section\Surveillance%20Networks\EuroTB\Annual%20reports\Annual%20Report%202012%20data\Slides\MapsForSlides2012v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Annual%20reports\Annual%20Report%202012%20data\Slides\MapsForSlides2012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630140002656682E-2"/>
          <c:y val="4.000823426483454E-2"/>
          <c:w val="0.78378451151051842"/>
          <c:h val="0.79246436107251295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numRef>
              <c:f>Sheet5!$H$7:$Q$7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Sheet5!$H$8:$Q$8</c:f>
              <c:numCache>
                <c:formatCode>#,##0.0</c:formatCode>
                <c:ptCount val="10"/>
                <c:pt idx="0">
                  <c:v>3.402939558277529</c:v>
                </c:pt>
                <c:pt idx="1">
                  <c:v>3.490619474679757</c:v>
                </c:pt>
                <c:pt idx="2">
                  <c:v>3.2725521369487249</c:v>
                </c:pt>
                <c:pt idx="3">
                  <c:v>3.3819096363983023</c:v>
                </c:pt>
                <c:pt idx="4">
                  <c:v>3.2377543932498534</c:v>
                </c:pt>
                <c:pt idx="5">
                  <c:v>3.442506801327446</c:v>
                </c:pt>
                <c:pt idx="6">
                  <c:v>3.410637548069305</c:v>
                </c:pt>
                <c:pt idx="7">
                  <c:v>3.3390089557766407</c:v>
                </c:pt>
                <c:pt idx="8">
                  <c:v>3.1677567005532326</c:v>
                </c:pt>
                <c:pt idx="9">
                  <c:v>3.097108290369682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934144"/>
        <c:axId val="145351808"/>
      </c:lineChart>
      <c:catAx>
        <c:axId val="140934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en-GB" sz="1100" b="0" dirty="0" smtClean="0"/>
                  <a:t>Year of reporting</a:t>
                </a:r>
                <a:endParaRPr lang="en-GB" sz="11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5351808"/>
        <c:crosses val="autoZero"/>
        <c:auto val="1"/>
        <c:lblAlgn val="ctr"/>
        <c:lblOffset val="100"/>
        <c:noMultiLvlLbl val="0"/>
      </c:catAx>
      <c:valAx>
        <c:axId val="145351808"/>
        <c:scaling>
          <c:orientation val="minMax"/>
          <c:max val="4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GB" sz="1200" b="0" dirty="0" smtClean="0"/>
                  <a:t>Notification rate per 100 000 population</a:t>
                </a:r>
              </a:p>
              <a:p>
                <a:pPr>
                  <a:defRPr sz="1200" b="0"/>
                </a:pPr>
                <a:endParaRPr lang="en-GB" sz="1200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0934144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2017289023047"/>
          <c:y val="6.7635642684707453E-2"/>
          <c:w val="0.74636656959242409"/>
          <c:h val="0.74316673766948127"/>
        </c:manualLayout>
      </c:layout>
      <c:lineChart>
        <c:grouping val="standard"/>
        <c:varyColors val="0"/>
        <c:ser>
          <c:idx val="0"/>
          <c:order val="0"/>
          <c:tx>
            <c:strRef>
              <c:f>Figure17!$A$5</c:f>
              <c:strCache>
                <c:ptCount val="1"/>
                <c:pt idx="0">
                  <c:v>Treatment success (%)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diamond"/>
            <c:size val="9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Figure17!$C$4:$G$4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Figure17!$C$5:$G$5</c:f>
              <c:numCache>
                <c:formatCode>0.0</c:formatCode>
                <c:ptCount val="5"/>
                <c:pt idx="0">
                  <c:v>79.162434829710875</c:v>
                </c:pt>
                <c:pt idx="1">
                  <c:v>79.400000000000006</c:v>
                </c:pt>
                <c:pt idx="2">
                  <c:v>79</c:v>
                </c:pt>
                <c:pt idx="3">
                  <c:v>77</c:v>
                </c:pt>
                <c:pt idx="4">
                  <c:v>76.5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551744"/>
        <c:axId val="145553664"/>
      </c:lineChart>
      <c:dateAx>
        <c:axId val="145551744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 smtClean="0"/>
                  <a:t>Year of initial</a:t>
                </a:r>
                <a:r>
                  <a:rPr lang="en-GB" b="0" baseline="0" dirty="0" smtClean="0"/>
                  <a:t> </a:t>
                </a:r>
                <a:r>
                  <a:rPr lang="en-GB" b="0" dirty="0" smtClean="0"/>
                  <a:t>reporting</a:t>
                </a:r>
                <a:endParaRPr lang="en-GB" b="0" dirty="0"/>
              </a:p>
            </c:rich>
          </c:tx>
          <c:layout/>
          <c:overlay val="0"/>
        </c:title>
        <c:numFmt formatCode="General" sourceLinked="1"/>
        <c:majorTickMark val="none"/>
        <c:minorTickMark val="out"/>
        <c:tickLblPos val="nextTo"/>
        <c:crossAx val="145553664"/>
        <c:crosses val="autoZero"/>
        <c:auto val="1"/>
        <c:lblOffset val="100"/>
        <c:baseTimeUnit val="days"/>
        <c:majorUnit val="1"/>
        <c:minorUnit val="1"/>
        <c:minorTimeUnit val="years"/>
      </c:dateAx>
      <c:valAx>
        <c:axId val="145553664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145551744"/>
        <c:crosses val="autoZero"/>
        <c:crossBetween val="between"/>
        <c:majorUnit val="20"/>
        <c:minorUnit val="0.1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16'!$B$2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'Figure 16'!$A$3:$A$27</c:f>
              <c:strCache>
                <c:ptCount val="25"/>
                <c:pt idx="0">
                  <c:v>EU/EEA</c:v>
                </c:pt>
                <c:pt idx="1">
                  <c:v>Austria</c:v>
                </c:pt>
                <c:pt idx="2">
                  <c:v>Belgium</c:v>
                </c:pt>
                <c:pt idx="3">
                  <c:v>Bulgaria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Germany</c:v>
                </c:pt>
                <c:pt idx="10">
                  <c:v>Hungary</c:v>
                </c:pt>
                <c:pt idx="11">
                  <c:v>Ireland</c:v>
                </c:pt>
                <c:pt idx="12">
                  <c:v>Latvia</c:v>
                </c:pt>
                <c:pt idx="13">
                  <c:v>Lithuania</c:v>
                </c:pt>
                <c:pt idx="14">
                  <c:v>Malta</c:v>
                </c:pt>
                <c:pt idx="15">
                  <c:v>Netherlands</c:v>
                </c:pt>
                <c:pt idx="16">
                  <c:v>Norway</c:v>
                </c:pt>
                <c:pt idx="17">
                  <c:v>Poland</c:v>
                </c:pt>
                <c:pt idx="18">
                  <c:v>Portugal</c:v>
                </c:pt>
                <c:pt idx="19">
                  <c:v>Romania</c:v>
                </c:pt>
                <c:pt idx="20">
                  <c:v>Slovakia</c:v>
                </c:pt>
                <c:pt idx="21">
                  <c:v>Slovenia</c:v>
                </c:pt>
                <c:pt idx="22">
                  <c:v>Spain</c:v>
                </c:pt>
                <c:pt idx="23">
                  <c:v>Sweden</c:v>
                </c:pt>
                <c:pt idx="24">
                  <c:v>United Kingdom</c:v>
                </c:pt>
              </c:strCache>
            </c:strRef>
          </c:cat>
          <c:val>
            <c:numRef>
              <c:f>'Figure 16'!$B$3:$B$27</c:f>
              <c:numCache>
                <c:formatCode>\(0.0\)</c:formatCode>
                <c:ptCount val="25"/>
                <c:pt idx="0" formatCode="0.0">
                  <c:v>76.529774127310105</c:v>
                </c:pt>
                <c:pt idx="1">
                  <c:v>71.040723981900456</c:v>
                </c:pt>
                <c:pt idx="2">
                  <c:v>77.283950617283949</c:v>
                </c:pt>
                <c:pt idx="3">
                  <c:v>86.400937866354042</c:v>
                </c:pt>
                <c:pt idx="4">
                  <c:v>63.636363636363633</c:v>
                </c:pt>
                <c:pt idx="5">
                  <c:v>68.700265251989393</c:v>
                </c:pt>
                <c:pt idx="6">
                  <c:v>60.730593607305941</c:v>
                </c:pt>
                <c:pt idx="7">
                  <c:v>59.405940594059402</c:v>
                </c:pt>
                <c:pt idx="8">
                  <c:v>67.403314917127076</c:v>
                </c:pt>
                <c:pt idx="9">
                  <c:v>74.098360655737707</c:v>
                </c:pt>
                <c:pt idx="10">
                  <c:v>73.015873015873012</c:v>
                </c:pt>
                <c:pt idx="11">
                  <c:v>64.052287581699346</c:v>
                </c:pt>
                <c:pt idx="12">
                  <c:v>73.166368515205733</c:v>
                </c:pt>
                <c:pt idx="13">
                  <c:v>72.8</c:v>
                </c:pt>
                <c:pt idx="14">
                  <c:v>58.333333333333336</c:v>
                </c:pt>
                <c:pt idx="15">
                  <c:v>81.464530892448522</c:v>
                </c:pt>
                <c:pt idx="16">
                  <c:v>84.285714285714292</c:v>
                </c:pt>
                <c:pt idx="17">
                  <c:v>60.480953394339224</c:v>
                </c:pt>
                <c:pt idx="18">
                  <c:v>80.461427541456374</c:v>
                </c:pt>
                <c:pt idx="19">
                  <c:v>85.659655831739968</c:v>
                </c:pt>
                <c:pt idx="20">
                  <c:v>91.304347826086953</c:v>
                </c:pt>
                <c:pt idx="21">
                  <c:v>80.794701986754973</c:v>
                </c:pt>
                <c:pt idx="22">
                  <c:v>73.283358320839582</c:v>
                </c:pt>
                <c:pt idx="23">
                  <c:v>82.995951417004051</c:v>
                </c:pt>
                <c:pt idx="24">
                  <c:v>80.284552845528452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5593472"/>
        <c:axId val="145595008"/>
      </c:barChart>
      <c:catAx>
        <c:axId val="145593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45595008"/>
        <c:crosses val="autoZero"/>
        <c:auto val="1"/>
        <c:lblAlgn val="ctr"/>
        <c:lblOffset val="100"/>
        <c:noMultiLvlLbl val="0"/>
      </c:catAx>
      <c:valAx>
        <c:axId val="1455950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0" i="0" baseline="0" dirty="0" smtClean="0">
                    <a:effectLst/>
                  </a:rPr>
                  <a:t>Treatment success (%)</a:t>
                </a:r>
                <a:endParaRPr lang="en-GB" sz="11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598861249203921E-2"/>
              <c:y val="0.18268021753084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5593472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0070668432637"/>
          <c:y val="9.1388613220374074E-2"/>
          <c:w val="0.89216567464621654"/>
          <c:h val="0.66112381952477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18'!$C$2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'Figure 18'!$A$3:$A$26</c:f>
              <c:strCache>
                <c:ptCount val="24"/>
                <c:pt idx="0">
                  <c:v>Subtotal EU/EEA</c:v>
                </c:pt>
                <c:pt idx="1">
                  <c:v>Austria</c:v>
                </c:pt>
                <c:pt idx="2">
                  <c:v>Belgium </c:v>
                </c:pt>
                <c:pt idx="3">
                  <c:v>Bulgaria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Germany</c:v>
                </c:pt>
                <c:pt idx="10">
                  <c:v>Hungary</c:v>
                </c:pt>
                <c:pt idx="11">
                  <c:v>Ireland</c:v>
                </c:pt>
                <c:pt idx="12">
                  <c:v>Latvia</c:v>
                </c:pt>
                <c:pt idx="13">
                  <c:v>Lithuania</c:v>
                </c:pt>
                <c:pt idx="14">
                  <c:v>Netherlands</c:v>
                </c:pt>
                <c:pt idx="15">
                  <c:v>Norway</c:v>
                </c:pt>
                <c:pt idx="16">
                  <c:v>Poland</c:v>
                </c:pt>
                <c:pt idx="17">
                  <c:v>Portugal</c:v>
                </c:pt>
                <c:pt idx="18">
                  <c:v>Romania</c:v>
                </c:pt>
                <c:pt idx="19">
                  <c:v>Slovakia</c:v>
                </c:pt>
                <c:pt idx="20">
                  <c:v>Slovenia</c:v>
                </c:pt>
                <c:pt idx="21">
                  <c:v>Spain</c:v>
                </c:pt>
                <c:pt idx="22">
                  <c:v>Sweden</c:v>
                </c:pt>
                <c:pt idx="23">
                  <c:v>United Kingdom</c:v>
                </c:pt>
              </c:strCache>
            </c:strRef>
          </c:cat>
          <c:val>
            <c:numRef>
              <c:f>'Figure 18'!$C$3:$C$26</c:f>
              <c:numCache>
                <c:formatCode>\(0.0\)</c:formatCode>
                <c:ptCount val="24"/>
                <c:pt idx="0">
                  <c:v>55.177514792899409</c:v>
                </c:pt>
                <c:pt idx="1">
                  <c:v>45.454545454545453</c:v>
                </c:pt>
                <c:pt idx="2">
                  <c:v>54.838709677419352</c:v>
                </c:pt>
                <c:pt idx="3">
                  <c:v>51.578947368421055</c:v>
                </c:pt>
                <c:pt idx="4">
                  <c:v>100</c:v>
                </c:pt>
                <c:pt idx="5">
                  <c:v>73.68421052631578</c:v>
                </c:pt>
                <c:pt idx="6">
                  <c:v>58.333333333333336</c:v>
                </c:pt>
                <c:pt idx="7">
                  <c:v>25</c:v>
                </c:pt>
                <c:pt idx="8">
                  <c:v>50</c:v>
                </c:pt>
                <c:pt idx="9">
                  <c:v>64.0625</c:v>
                </c:pt>
                <c:pt idx="10">
                  <c:v>45.348837209302324</c:v>
                </c:pt>
                <c:pt idx="11">
                  <c:v>64.285714285714292</c:v>
                </c:pt>
                <c:pt idx="12">
                  <c:v>47.777777777777779</c:v>
                </c:pt>
                <c:pt idx="13">
                  <c:v>33.060109289617486</c:v>
                </c:pt>
                <c:pt idx="14">
                  <c:v>70.833333333333343</c:v>
                </c:pt>
                <c:pt idx="15">
                  <c:v>68.75</c:v>
                </c:pt>
                <c:pt idx="16">
                  <c:v>54.617834394904463</c:v>
                </c:pt>
                <c:pt idx="17">
                  <c:v>68.103448275862064</c:v>
                </c:pt>
                <c:pt idx="18">
                  <c:v>56.201146430432516</c:v>
                </c:pt>
                <c:pt idx="19">
                  <c:v>82.758620689655174</c:v>
                </c:pt>
                <c:pt idx="20">
                  <c:v>100</c:v>
                </c:pt>
                <c:pt idx="21">
                  <c:v>55.128205128205131</c:v>
                </c:pt>
                <c:pt idx="22">
                  <c:v>71.428571428571431</c:v>
                </c:pt>
                <c:pt idx="23">
                  <c:v>73.91304347826086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0899328"/>
        <c:axId val="150901120"/>
      </c:barChart>
      <c:catAx>
        <c:axId val="150899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50901120"/>
        <c:crosses val="autoZero"/>
        <c:auto val="1"/>
        <c:lblAlgn val="ctr"/>
        <c:lblOffset val="100"/>
        <c:noMultiLvlLbl val="0"/>
      </c:catAx>
      <c:valAx>
        <c:axId val="150901120"/>
        <c:scaling>
          <c:orientation val="minMax"/>
          <c:max val="1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050" b="0"/>
                </a:pPr>
                <a:r>
                  <a:rPr lang="en-GB" sz="1050" b="0" dirty="0" smtClean="0"/>
                  <a:t>%</a:t>
                </a:r>
                <a:endParaRPr lang="en-GB" sz="1050" b="0" dirty="0"/>
              </a:p>
            </c:rich>
          </c:tx>
          <c:layout>
            <c:manualLayout>
              <c:xMode val="edge"/>
              <c:yMode val="edge"/>
              <c:x val="7.4225767980292373E-2"/>
              <c:y val="3.0876044536323218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0899328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684842515423E-2"/>
          <c:y val="3.9628751898219253E-2"/>
          <c:w val="0.89031164014745223"/>
          <c:h val="0.708162584932408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'Figure 19'!$A$34:$A$59</c:f>
              <c:strCache>
                <c:ptCount val="26"/>
                <c:pt idx="0">
                  <c:v>EU/EEA</c:v>
                </c:pt>
                <c:pt idx="1">
                  <c:v>Austria</c:v>
                </c:pt>
                <c:pt idx="2">
                  <c:v>Belgium</c:v>
                </c:pt>
                <c:pt idx="3">
                  <c:v>Bulgaria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Germany</c:v>
                </c:pt>
                <c:pt idx="10">
                  <c:v>Hungary</c:v>
                </c:pt>
                <c:pt idx="11">
                  <c:v>Ireland</c:v>
                </c:pt>
                <c:pt idx="12">
                  <c:v>Latvia</c:v>
                </c:pt>
                <c:pt idx="13">
                  <c:v>Lithuania</c:v>
                </c:pt>
                <c:pt idx="14">
                  <c:v>Luxembourg</c:v>
                </c:pt>
                <c:pt idx="15">
                  <c:v>Malta</c:v>
                </c:pt>
                <c:pt idx="16">
                  <c:v>Netherlands</c:v>
                </c:pt>
                <c:pt idx="17">
                  <c:v>Norway</c:v>
                </c:pt>
                <c:pt idx="18">
                  <c:v>Poland</c:v>
                </c:pt>
                <c:pt idx="19">
                  <c:v>Portugal</c:v>
                </c:pt>
                <c:pt idx="20">
                  <c:v>Romania</c:v>
                </c:pt>
                <c:pt idx="21">
                  <c:v>Slovakia</c:v>
                </c:pt>
                <c:pt idx="22">
                  <c:v>Slovenia</c:v>
                </c:pt>
                <c:pt idx="23">
                  <c:v>Spain</c:v>
                </c:pt>
                <c:pt idx="24">
                  <c:v>Sweden</c:v>
                </c:pt>
                <c:pt idx="25">
                  <c:v>United Kingdom</c:v>
                </c:pt>
              </c:strCache>
            </c:strRef>
          </c:cat>
          <c:val>
            <c:numRef>
              <c:f>'Figure 19'!$C$34:$C$59</c:f>
              <c:numCache>
                <c:formatCode>0.0</c:formatCode>
                <c:ptCount val="26"/>
                <c:pt idx="0">
                  <c:v>72.3707713869576</c:v>
                </c:pt>
                <c:pt idx="1">
                  <c:v>65.038560411311053</c:v>
                </c:pt>
                <c:pt idx="2">
                  <c:v>74.188034188034194</c:v>
                </c:pt>
                <c:pt idx="3">
                  <c:v>80.057526366251196</c:v>
                </c:pt>
                <c:pt idx="4">
                  <c:v>65.789473684210535</c:v>
                </c:pt>
                <c:pt idx="5">
                  <c:v>69.017632241813601</c:v>
                </c:pt>
                <c:pt idx="6">
                  <c:v>60.606060606060609</c:v>
                </c:pt>
                <c:pt idx="7">
                  <c:v>52.362204724409445</c:v>
                </c:pt>
                <c:pt idx="8">
                  <c:v>66.489361702127653</c:v>
                </c:pt>
                <c:pt idx="9">
                  <c:v>71.070168561348495</c:v>
                </c:pt>
                <c:pt idx="10">
                  <c:v>68.983050847457633</c:v>
                </c:pt>
                <c:pt idx="11">
                  <c:v>60.930232558139529</c:v>
                </c:pt>
                <c:pt idx="12">
                  <c:v>69.645608628659474</c:v>
                </c:pt>
                <c:pt idx="13">
                  <c:v>62.089116143170195</c:v>
                </c:pt>
                <c:pt idx="14">
                  <c:v>0</c:v>
                </c:pt>
                <c:pt idx="15">
                  <c:v>60</c:v>
                </c:pt>
                <c:pt idx="16">
                  <c:v>80.86021505376344</c:v>
                </c:pt>
                <c:pt idx="17">
                  <c:v>82.911392405063282</c:v>
                </c:pt>
                <c:pt idx="18">
                  <c:v>59.789750328515112</c:v>
                </c:pt>
                <c:pt idx="19">
                  <c:v>79.507651363938791</c:v>
                </c:pt>
                <c:pt idx="20">
                  <c:v>76.777437347788506</c:v>
                </c:pt>
                <c:pt idx="21">
                  <c:v>90.449438202247194</c:v>
                </c:pt>
                <c:pt idx="22">
                  <c:v>81.987577639751549</c:v>
                </c:pt>
                <c:pt idx="23">
                  <c:v>71.182795698924721</c:v>
                </c:pt>
                <c:pt idx="24">
                  <c:v>81.699346405228752</c:v>
                </c:pt>
                <c:pt idx="25">
                  <c:v>78.616732105104205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50920576"/>
        <c:axId val="150946944"/>
      </c:barChart>
      <c:catAx>
        <c:axId val="150920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0946944"/>
        <c:crosses val="autoZero"/>
        <c:auto val="1"/>
        <c:lblAlgn val="ctr"/>
        <c:lblOffset val="100"/>
        <c:noMultiLvlLbl val="0"/>
      </c:catAx>
      <c:valAx>
        <c:axId val="15094694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920576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82303392029101E-2"/>
          <c:y val="0.13930422369704129"/>
          <c:w val="0.88711951393202793"/>
          <c:h val="0.625979497648019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'Figure 20'!$A$35:$A$59</c:f>
              <c:strCache>
                <c:ptCount val="25"/>
                <c:pt idx="0">
                  <c:v>EU/EEA</c:v>
                </c:pt>
                <c:pt idx="1">
                  <c:v>Austria</c:v>
                </c:pt>
                <c:pt idx="2">
                  <c:v>Belgium</c:v>
                </c:pt>
                <c:pt idx="3">
                  <c:v>Bulgaria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Germany</c:v>
                </c:pt>
                <c:pt idx="9">
                  <c:v>Hungary</c:v>
                </c:pt>
                <c:pt idx="10">
                  <c:v>Iceland</c:v>
                </c:pt>
                <c:pt idx="11">
                  <c:v>Ireland</c:v>
                </c:pt>
                <c:pt idx="12">
                  <c:v>Latvia</c:v>
                </c:pt>
                <c:pt idx="13">
                  <c:v>Lithuania</c:v>
                </c:pt>
                <c:pt idx="14">
                  <c:v>Malta</c:v>
                </c:pt>
                <c:pt idx="15">
                  <c:v>Netherlands</c:v>
                </c:pt>
                <c:pt idx="16">
                  <c:v>Norway</c:v>
                </c:pt>
                <c:pt idx="17">
                  <c:v>Poland</c:v>
                </c:pt>
                <c:pt idx="18">
                  <c:v>Portugal</c:v>
                </c:pt>
                <c:pt idx="19">
                  <c:v>Romania</c:v>
                </c:pt>
                <c:pt idx="20">
                  <c:v>Slovakia</c:v>
                </c:pt>
                <c:pt idx="21">
                  <c:v>Slovenia</c:v>
                </c:pt>
                <c:pt idx="22">
                  <c:v>Spain</c:v>
                </c:pt>
                <c:pt idx="23">
                  <c:v>Sweden</c:v>
                </c:pt>
                <c:pt idx="24">
                  <c:v>United Kingdom</c:v>
                </c:pt>
              </c:strCache>
            </c:strRef>
          </c:cat>
          <c:val>
            <c:numRef>
              <c:f>'Figure 20'!$C$35:$C$59</c:f>
              <c:numCache>
                <c:formatCode>0.0</c:formatCode>
                <c:ptCount val="25"/>
                <c:pt idx="0">
                  <c:v>82.052596879349494</c:v>
                </c:pt>
                <c:pt idx="1">
                  <c:v>70.289855072463766</c:v>
                </c:pt>
                <c:pt idx="2">
                  <c:v>82.867132867132867</c:v>
                </c:pt>
                <c:pt idx="3">
                  <c:v>87.847730600292834</c:v>
                </c:pt>
                <c:pt idx="4">
                  <c:v>62.5</c:v>
                </c:pt>
                <c:pt idx="5">
                  <c:v>73.076923076923066</c:v>
                </c:pt>
                <c:pt idx="6">
                  <c:v>68.085106382978722</c:v>
                </c:pt>
                <c:pt idx="7">
                  <c:v>60</c:v>
                </c:pt>
                <c:pt idx="8">
                  <c:v>71.965628356605805</c:v>
                </c:pt>
                <c:pt idx="9">
                  <c:v>82.142857142857139</c:v>
                </c:pt>
                <c:pt idx="10">
                  <c:v>100</c:v>
                </c:pt>
                <c:pt idx="11">
                  <c:v>59.016393442622949</c:v>
                </c:pt>
                <c:pt idx="12">
                  <c:v>91.011235955056179</c:v>
                </c:pt>
                <c:pt idx="13">
                  <c:v>90.526315789473685</c:v>
                </c:pt>
                <c:pt idx="14">
                  <c:v>81.818181818181827</c:v>
                </c:pt>
                <c:pt idx="15">
                  <c:v>86.270022883295198</c:v>
                </c:pt>
                <c:pt idx="16">
                  <c:v>91.025641025641022</c:v>
                </c:pt>
                <c:pt idx="17">
                  <c:v>68.61435726210351</c:v>
                </c:pt>
                <c:pt idx="18">
                  <c:v>72.818311874105873</c:v>
                </c:pt>
                <c:pt idx="19">
                  <c:v>90.244780417566588</c:v>
                </c:pt>
                <c:pt idx="20">
                  <c:v>93.548387096774192</c:v>
                </c:pt>
                <c:pt idx="21">
                  <c:v>85.18518518518519</c:v>
                </c:pt>
                <c:pt idx="22">
                  <c:v>71.852666300164927</c:v>
                </c:pt>
                <c:pt idx="23">
                  <c:v>90.222222222222229</c:v>
                </c:pt>
                <c:pt idx="24">
                  <c:v>85.27724665391969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151085440"/>
        <c:axId val="151086976"/>
      </c:barChart>
      <c:catAx>
        <c:axId val="151085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1086976"/>
        <c:crossesAt val="0"/>
        <c:auto val="1"/>
        <c:lblAlgn val="ctr"/>
        <c:lblOffset val="100"/>
        <c:noMultiLvlLbl val="0"/>
      </c:catAx>
      <c:valAx>
        <c:axId val="151086976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108544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43113126303447"/>
          <c:y val="3.1665665137570236E-2"/>
          <c:w val="0.80869666985635902"/>
          <c:h val="0.667199677591591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'Figure 21'!$A$1:$A$21</c:f>
              <c:strCache>
                <c:ptCount val="21"/>
                <c:pt idx="0">
                  <c:v>EU/EEA</c:v>
                </c:pt>
                <c:pt idx="1">
                  <c:v>Austria</c:v>
                </c:pt>
                <c:pt idx="2">
                  <c:v>Belgium</c:v>
                </c:pt>
                <c:pt idx="3">
                  <c:v>Bulgaria</c:v>
                </c:pt>
                <c:pt idx="4">
                  <c:v>Czech Republic</c:v>
                </c:pt>
                <c:pt idx="5">
                  <c:v>Denmark</c:v>
                </c:pt>
                <c:pt idx="6">
                  <c:v>Estonia</c:v>
                </c:pt>
                <c:pt idx="7">
                  <c:v>Germany</c:v>
                </c:pt>
                <c:pt idx="8">
                  <c:v>Hungary</c:v>
                </c:pt>
                <c:pt idx="9">
                  <c:v>Ireland</c:v>
                </c:pt>
                <c:pt idx="10">
                  <c:v>Latvia</c:v>
                </c:pt>
                <c:pt idx="11">
                  <c:v>Lithuania</c:v>
                </c:pt>
                <c:pt idx="12">
                  <c:v>Malta</c:v>
                </c:pt>
                <c:pt idx="13">
                  <c:v>Netherlands</c:v>
                </c:pt>
                <c:pt idx="14">
                  <c:v>Norway</c:v>
                </c:pt>
                <c:pt idx="15">
                  <c:v>Poland</c:v>
                </c:pt>
                <c:pt idx="16">
                  <c:v>Portugal</c:v>
                </c:pt>
                <c:pt idx="17">
                  <c:v>Romania</c:v>
                </c:pt>
                <c:pt idx="18">
                  <c:v>Slovakia</c:v>
                </c:pt>
                <c:pt idx="19">
                  <c:v>Sweden</c:v>
                </c:pt>
                <c:pt idx="20">
                  <c:v>United Kingdom</c:v>
                </c:pt>
              </c:strCache>
            </c:strRef>
          </c:cat>
          <c:val>
            <c:numRef>
              <c:f>'Figure 21'!$D$1:$D$21</c:f>
              <c:numCache>
                <c:formatCode>0.0</c:formatCode>
                <c:ptCount val="21"/>
                <c:pt idx="0">
                  <c:v>33.551673944687046</c:v>
                </c:pt>
                <c:pt idx="1">
                  <c:v>56.25</c:v>
                </c:pt>
                <c:pt idx="2">
                  <c:v>57.894736842105267</c:v>
                </c:pt>
                <c:pt idx="3">
                  <c:v>16.071428571428573</c:v>
                </c:pt>
                <c:pt idx="4">
                  <c:v>44.444444444444443</c:v>
                </c:pt>
                <c:pt idx="5">
                  <c:v>50</c:v>
                </c:pt>
                <c:pt idx="6">
                  <c:v>46.875</c:v>
                </c:pt>
                <c:pt idx="7">
                  <c:v>54.901960784313729</c:v>
                </c:pt>
                <c:pt idx="8">
                  <c:v>42.105263157894733</c:v>
                </c:pt>
                <c:pt idx="9">
                  <c:v>100</c:v>
                </c:pt>
                <c:pt idx="10">
                  <c:v>65.909090909090907</c:v>
                </c:pt>
                <c:pt idx="11">
                  <c:v>29.354838709677416</c:v>
                </c:pt>
                <c:pt idx="12">
                  <c:v>0</c:v>
                </c:pt>
                <c:pt idx="13">
                  <c:v>63.636363636363633</c:v>
                </c:pt>
                <c:pt idx="14">
                  <c:v>50</c:v>
                </c:pt>
                <c:pt idx="15">
                  <c:v>50</c:v>
                </c:pt>
                <c:pt idx="16">
                  <c:v>34.482758620689658</c:v>
                </c:pt>
                <c:pt idx="17">
                  <c:v>20.034843205574912</c:v>
                </c:pt>
                <c:pt idx="18">
                  <c:v>0</c:v>
                </c:pt>
                <c:pt idx="19">
                  <c:v>94.444444444444443</c:v>
                </c:pt>
                <c:pt idx="20">
                  <c:v>63.636363636363633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151127552"/>
        <c:axId val="151129088"/>
      </c:barChart>
      <c:catAx>
        <c:axId val="151127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51129088"/>
        <c:crosses val="autoZero"/>
        <c:auto val="1"/>
        <c:lblAlgn val="ctr"/>
        <c:lblOffset val="100"/>
        <c:noMultiLvlLbl val="0"/>
      </c:catAx>
      <c:valAx>
        <c:axId val="151129088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1127552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27603267090561E-2"/>
          <c:y val="2.8252380931635367E-2"/>
          <c:w val="0.87095509213613953"/>
          <c:h val="0.84421728011117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23'!$B$11</c:f>
              <c:strCache>
                <c:ptCount val="1"/>
                <c:pt idx="0">
                  <c:v>cohort 2008</c:v>
                </c:pt>
              </c:strCache>
            </c:strRef>
          </c:tx>
          <c:invertIfNegative val="0"/>
          <c:cat>
            <c:strRef>
              <c:f>'Figure 23'!$C$10:$H$10</c:f>
              <c:strCache>
                <c:ptCount val="6"/>
                <c:pt idx="0">
                  <c:v>Success</c:v>
                </c:pt>
                <c:pt idx="1">
                  <c:v>Died</c:v>
                </c:pt>
                <c:pt idx="2">
                  <c:v>Failed</c:v>
                </c:pt>
                <c:pt idx="3">
                  <c:v>Defaulted</c:v>
                </c:pt>
                <c:pt idx="4">
                  <c:v>Still on treatment</c:v>
                </c:pt>
                <c:pt idx="5">
                  <c:v>Transferred or unknown</c:v>
                </c:pt>
              </c:strCache>
            </c:strRef>
          </c:cat>
          <c:val>
            <c:numRef>
              <c:f>'Figure 23'!$C$11:$H$11</c:f>
              <c:numCache>
                <c:formatCode>0.0</c:formatCode>
                <c:ptCount val="6"/>
                <c:pt idx="0">
                  <c:v>28.533859303090068</c:v>
                </c:pt>
                <c:pt idx="1">
                  <c:v>21.236028928336619</c:v>
                </c:pt>
                <c:pt idx="2">
                  <c:v>20.907297830374755</c:v>
                </c:pt>
                <c:pt idx="3">
                  <c:v>19.986850756081527</c:v>
                </c:pt>
                <c:pt idx="4">
                  <c:v>7.0348454963839586</c:v>
                </c:pt>
                <c:pt idx="5">
                  <c:v>2.3011176857330704</c:v>
                </c:pt>
              </c:numCache>
            </c:numRef>
          </c:val>
        </c:ser>
        <c:ser>
          <c:idx val="1"/>
          <c:order val="1"/>
          <c:tx>
            <c:strRef>
              <c:f>'Figure 23'!$B$12</c:f>
              <c:strCache>
                <c:ptCount val="1"/>
                <c:pt idx="0">
                  <c:v>cohort 2009 </c:v>
                </c:pt>
              </c:strCache>
            </c:strRef>
          </c:tx>
          <c:invertIfNegative val="0"/>
          <c:cat>
            <c:strRef>
              <c:f>'Figure 23'!$C$10:$H$10</c:f>
              <c:strCache>
                <c:ptCount val="6"/>
                <c:pt idx="0">
                  <c:v>Success</c:v>
                </c:pt>
                <c:pt idx="1">
                  <c:v>Died</c:v>
                </c:pt>
                <c:pt idx="2">
                  <c:v>Failed</c:v>
                </c:pt>
                <c:pt idx="3">
                  <c:v>Defaulted</c:v>
                </c:pt>
                <c:pt idx="4">
                  <c:v>Still on treatment</c:v>
                </c:pt>
                <c:pt idx="5">
                  <c:v>Transferred or unknown</c:v>
                </c:pt>
              </c:strCache>
            </c:strRef>
          </c:cat>
          <c:val>
            <c:numRef>
              <c:f>'Figure 23'!$C$12:$H$12</c:f>
              <c:numCache>
                <c:formatCode>0.0</c:formatCode>
                <c:ptCount val="6"/>
                <c:pt idx="0">
                  <c:v>31.322823851953391</c:v>
                </c:pt>
                <c:pt idx="1">
                  <c:v>19.945167923235093</c:v>
                </c:pt>
                <c:pt idx="2">
                  <c:v>19.876627827278959</c:v>
                </c:pt>
                <c:pt idx="3">
                  <c:v>20.424948594928033</c:v>
                </c:pt>
                <c:pt idx="4">
                  <c:v>6.3056888279643593</c:v>
                </c:pt>
                <c:pt idx="5">
                  <c:v>2.1247429746401645</c:v>
                </c:pt>
              </c:numCache>
            </c:numRef>
          </c:val>
        </c:ser>
        <c:ser>
          <c:idx val="2"/>
          <c:order val="2"/>
          <c:tx>
            <c:strRef>
              <c:f>'Figure 23'!$B$13</c:f>
              <c:strCache>
                <c:ptCount val="1"/>
                <c:pt idx="0">
                  <c:v>cohort 2010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'Figure 23'!$C$10:$H$10</c:f>
              <c:strCache>
                <c:ptCount val="6"/>
                <c:pt idx="0">
                  <c:v>Success</c:v>
                </c:pt>
                <c:pt idx="1">
                  <c:v>Died</c:v>
                </c:pt>
                <c:pt idx="2">
                  <c:v>Failed</c:v>
                </c:pt>
                <c:pt idx="3">
                  <c:v>Defaulted</c:v>
                </c:pt>
                <c:pt idx="4">
                  <c:v>Still on treatment</c:v>
                </c:pt>
                <c:pt idx="5">
                  <c:v>Transferred or unknown</c:v>
                </c:pt>
              </c:strCache>
            </c:strRef>
          </c:cat>
          <c:val>
            <c:numRef>
              <c:f>'Figure 23'!$C$13:$H$13</c:f>
              <c:numCache>
                <c:formatCode>0.0</c:formatCode>
                <c:ptCount val="6"/>
                <c:pt idx="0">
                  <c:v>33.551673944687046</c:v>
                </c:pt>
                <c:pt idx="1">
                  <c:v>17.831149927219798</c:v>
                </c:pt>
                <c:pt idx="2">
                  <c:v>20.087336244541483</c:v>
                </c:pt>
                <c:pt idx="3">
                  <c:v>19.723435225618633</c:v>
                </c:pt>
                <c:pt idx="4">
                  <c:v>5.8951965065502181</c:v>
                </c:pt>
                <c:pt idx="5">
                  <c:v>2.9112081513828238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1182336"/>
        <c:axId val="151184128"/>
      </c:barChart>
      <c:catAx>
        <c:axId val="1511823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crossAx val="151184128"/>
        <c:crossesAt val="0"/>
        <c:auto val="1"/>
        <c:lblAlgn val="ctr"/>
        <c:lblOffset val="100"/>
        <c:noMultiLvlLbl val="0"/>
      </c:catAx>
      <c:valAx>
        <c:axId val="151184128"/>
        <c:scaling>
          <c:orientation val="minMax"/>
          <c:max val="4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151182336"/>
        <c:crosses val="autoZero"/>
        <c:crossBetween val="between"/>
        <c:majorUnit val="1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6776509813329767"/>
          <c:y val="5.6859181953328793E-2"/>
          <c:w val="0.21774068023737678"/>
          <c:h val="0.3260077972419812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872673657782693E-2"/>
          <c:y val="5.3435826312128419E-2"/>
          <c:w val="0.90583044285862913"/>
          <c:h val="0.8342476830487527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'Figure 24'!$B$3:$B$14</c:f>
              <c:strCache>
                <c:ptCount val="12"/>
                <c:pt idx="0">
                  <c:v>EU/EEA</c:v>
                </c:pt>
                <c:pt idx="1">
                  <c:v>Austria</c:v>
                </c:pt>
                <c:pt idx="2">
                  <c:v>Belgium</c:v>
                </c:pt>
                <c:pt idx="3">
                  <c:v>Bulgaria</c:v>
                </c:pt>
                <c:pt idx="4">
                  <c:v>Czech Republic</c:v>
                </c:pt>
                <c:pt idx="5">
                  <c:v>Estonia</c:v>
                </c:pt>
                <c:pt idx="6">
                  <c:v>Latvia</c:v>
                </c:pt>
                <c:pt idx="7">
                  <c:v>Lithuania</c:v>
                </c:pt>
                <c:pt idx="8">
                  <c:v>Norway</c:v>
                </c:pt>
                <c:pt idx="9">
                  <c:v>Poland</c:v>
                </c:pt>
                <c:pt idx="10">
                  <c:v>Romania</c:v>
                </c:pt>
                <c:pt idx="11">
                  <c:v>United Kingdom</c:v>
                </c:pt>
              </c:strCache>
            </c:strRef>
          </c:cat>
          <c:val>
            <c:numRef>
              <c:f>'Figure 24'!$E$3:$E$14</c:f>
              <c:numCache>
                <c:formatCode>\(0.0\)</c:formatCode>
                <c:ptCount val="12"/>
                <c:pt idx="0">
                  <c:v>25</c:v>
                </c:pt>
                <c:pt idx="1">
                  <c:v>50</c:v>
                </c:pt>
                <c:pt idx="2">
                  <c:v>66.666666666666657</c:v>
                </c:pt>
                <c:pt idx="3">
                  <c:v>0</c:v>
                </c:pt>
                <c:pt idx="4">
                  <c:v>0</c:v>
                </c:pt>
                <c:pt idx="5">
                  <c:v>12.5</c:v>
                </c:pt>
                <c:pt idx="6">
                  <c:v>56.25</c:v>
                </c:pt>
                <c:pt idx="7">
                  <c:v>25</c:v>
                </c:pt>
                <c:pt idx="8">
                  <c:v>0</c:v>
                </c:pt>
                <c:pt idx="9">
                  <c:v>0</c:v>
                </c:pt>
                <c:pt idx="10">
                  <c:v>3.8461538461538463</c:v>
                </c:pt>
                <c:pt idx="1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150716800"/>
        <c:axId val="150718336"/>
      </c:barChart>
      <c:catAx>
        <c:axId val="150716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0718336"/>
        <c:crosses val="autoZero"/>
        <c:auto val="1"/>
        <c:lblAlgn val="ctr"/>
        <c:lblOffset val="100"/>
        <c:noMultiLvlLbl val="0"/>
      </c:catAx>
      <c:valAx>
        <c:axId val="15071833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15071680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0.08219</cdr:y>
    </cdr:from>
    <cdr:to>
      <cdr:x>0.06042</cdr:x>
      <cdr:y>0.68288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288000" y="270857"/>
          <a:ext cx="511310" cy="197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b"/>
        <a:lstStyle xmlns:a="http://schemas.openxmlformats.org/drawingml/2006/main"/>
        <a:p xmlns:a="http://schemas.openxmlformats.org/drawingml/2006/main">
          <a:r>
            <a:rPr lang="en-GB" sz="1200" dirty="0"/>
            <a:t>Treatment success (%)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0.02536</cdr:x>
      <cdr:y>0.08683</cdr:y>
    </cdr:from>
    <cdr:to>
      <cdr:x>0.05822</cdr:x>
      <cdr:y>0.60837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702" y="329609"/>
          <a:ext cx="288563" cy="1979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/>
            <a:t>Treatment success (%)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0.01164</cdr:x>
      <cdr:y>0.09493</cdr:y>
    </cdr:from>
    <cdr:to>
      <cdr:x>0.04469</cdr:x>
      <cdr:y>0.59951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600" y="372457"/>
          <a:ext cx="288521" cy="197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/>
            <a:t>Treatment success (%)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1.13379E-7</cdr:x>
      <cdr:y>0.16653</cdr:y>
    </cdr:from>
    <cdr:to>
      <cdr:x>0.03271</cdr:x>
      <cdr:y>0.63611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702066"/>
          <a:ext cx="288521" cy="197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/>
            <a:t>Treatment success (%)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0.01598</cdr:x>
      <cdr:y>0.13245</cdr:y>
    </cdr:from>
    <cdr:to>
      <cdr:x>0.05012</cdr:x>
      <cdr:y>0.61543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247" y="478526"/>
          <a:ext cx="306005" cy="1744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/>
            <a:t>Treatment success (%)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0.01632</cdr:x>
      <cdr:y>0.18877</cdr:y>
    </cdr:from>
    <cdr:to>
      <cdr:x>0.04918</cdr:x>
      <cdr:y>0.66978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339" y="736609"/>
          <a:ext cx="288593" cy="1876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/>
            <a:t>Treatment success (%)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67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6275" y="571500"/>
            <a:ext cx="3381375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6215" y="3455714"/>
            <a:ext cx="5448300" cy="574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742483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46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A621-6E75-4722-9A21-D22FD85503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0EA1-99FB-48C4-84F7-3410000C65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87CB-E11B-4A3C-A436-1F7103AB2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404C-CFD7-4355-8320-1479A67371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95EF-20A4-45CE-880E-4C72CBE7E9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66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0023-451F-47FA-B4C7-850B50B2AE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294C-9E2E-499E-A0C3-4A62AB02A4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BB3C-08C3-46B1-B4C1-0A2D8B8199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8678-8918-4C57-8B27-35F17E3C38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D596-E07E-488A-A827-87A7BF2E22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9212A-0374-43C8-8E52-443BD9804C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88E7-F6BB-412A-89C2-E1956E424C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9E8D-9884-4047-B4AE-E383FADD54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7EF1-8873-45DD-A09C-4BEC164401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80F2-4D08-47D1-AFDA-D64CD83340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AC998-0FA1-4A79-B663-3B0A508BA1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B27-31CE-4556-9CB1-E7FC484C1C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1B294-5C9F-47D1-9C46-1541B7B6D8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09A27-53A9-4DB1-8C2A-262A731877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54B8-0FC3-4D0A-8E66-7A66442187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66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0129-7646-4F8D-9F19-64DDBFB21E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601D-1BE4-4CB6-88AA-36E718AE74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2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6C5177-E516-4F3E-AC48-317D9932C8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4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resentation_Template_Section_new"/>
          <p:cNvPicPr>
            <a:picLocks noChangeAspect="1" noChangeArrowheads="1"/>
          </p:cNvPicPr>
          <p:nvPr/>
        </p:nvPicPr>
        <p:blipFill>
          <a:blip r:embed="rId6" cstate="print"/>
          <a:srcRect t="46065"/>
          <a:stretch>
            <a:fillRect/>
          </a:stretch>
        </p:blipFill>
        <p:spPr bwMode="auto">
          <a:xfrm>
            <a:off x="0" y="3170238"/>
            <a:ext cx="91440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4318000"/>
            <a:ext cx="845661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598863"/>
            <a:ext cx="8456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45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D3EEB2D-B48E-4BCF-8E9D-6F0861B602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resentation_Template_Innerpage_new"/>
          <p:cNvPicPr>
            <a:picLocks noChangeAspect="1" noChangeArrowheads="1"/>
          </p:cNvPicPr>
          <p:nvPr/>
        </p:nvPicPr>
        <p:blipFill>
          <a:blip r:embed="rId7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42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1FD131-19F7-4D8E-A436-87BF9180A5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22" r:id="rId2"/>
    <p:sldLayoutId id="2147483723" r:id="rId3"/>
    <p:sldLayoutId id="2147483726" r:id="rId4"/>
    <p:sldLayoutId id="214748372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sentation_Template_Innerpage_new"/>
          <p:cNvPicPr>
            <a:picLocks noChangeAspect="1" noChangeArrowheads="1"/>
          </p:cNvPicPr>
          <p:nvPr/>
        </p:nvPicPr>
        <p:blipFill>
          <a:blip r:embed="rId9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396288" y="149225"/>
            <a:ext cx="6191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3388" y="6507163"/>
            <a:ext cx="9144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2F162A-AEAF-4052-9125-99645D63F1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4101" name="Picture 5" descr="Presentation_Template_Innerpage_new"/>
          <p:cNvPicPr>
            <a:picLocks noChangeAspect="1" noChangeArrowheads="1"/>
          </p:cNvPicPr>
          <p:nvPr/>
        </p:nvPicPr>
        <p:blipFill>
          <a:blip r:embed="rId9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eaLnBrk="0" hangingPunct="0">
              <a:lnSpc>
                <a:spcPct val="100000"/>
              </a:lnSpc>
              <a:defRPr/>
            </a:pPr>
            <a:fld id="{E7C5253D-70C6-4136-9BD3-673C86F08BDF}" type="slidenum">
              <a:rPr lang="en-GB" sz="1200">
                <a:solidFill>
                  <a:schemeClr val="bg1"/>
                </a:solidFill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 smtClean="0"/>
              <a:t>World Tuberculosis Day 2014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The TB situation in 2012</a:t>
            </a:r>
            <a:r>
              <a:rPr lang="en-GB" sz="2400" dirty="0" smtClean="0"/>
              <a:t>:</a:t>
            </a:r>
            <a:r>
              <a:rPr lang="en-US" sz="2400" dirty="0" smtClean="0"/>
              <a:t> Findings from the joint TB surveillance and monitoring report by </a:t>
            </a:r>
            <a:br>
              <a:rPr lang="en-US" sz="2400" dirty="0" smtClean="0"/>
            </a:br>
            <a:r>
              <a:rPr lang="en-US" sz="2400" dirty="0" smtClean="0"/>
              <a:t>ECDC </a:t>
            </a:r>
            <a:r>
              <a:rPr lang="en-US" sz="2400" dirty="0"/>
              <a:t>and </a:t>
            </a:r>
            <a:r>
              <a:rPr lang="en-US" sz="2400" dirty="0" smtClean="0"/>
              <a:t>the WHO Regional Office for Europe </a:t>
            </a:r>
          </a:p>
          <a:p>
            <a:endParaRPr lang="en-GB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850" y="5652000"/>
            <a:ext cx="8456613" cy="998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ECDC TB Team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European Centre for Disease Prevention and Control</a:t>
            </a: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Stockholm, </a:t>
            </a:r>
            <a:r>
              <a:rPr lang="en-GB" sz="2000" dirty="0" smtClean="0">
                <a:solidFill>
                  <a:schemeClr val="bg1"/>
                </a:solidFill>
              </a:rPr>
              <a:t>24 March 2014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44000"/>
            <a:ext cx="8229600" cy="822325"/>
          </a:xfrm>
        </p:spPr>
        <p:txBody>
          <a:bodyPr/>
          <a:lstStyle/>
          <a:p>
            <a:r>
              <a:rPr lang="en-US" dirty="0" smtClean="0"/>
              <a:t>Multidrug-resistance among previously treated pulmonary TB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324000" y="1080000"/>
            <a:ext cx="6076800" cy="871538"/>
          </a:xfrm>
        </p:spPr>
        <p:txBody>
          <a:bodyPr/>
          <a:lstStyle/>
          <a:p>
            <a:pPr marL="0" indent="0"/>
            <a:r>
              <a:rPr lang="en-GB" sz="1800" dirty="0" smtClean="0"/>
              <a:t>In 2012, the overall proportion of previously treated pulmonary TB cases with multidrug resistance in the EU/EEA was 18.8% (</a:t>
            </a:r>
            <a:r>
              <a:rPr lang="en-GB" sz="1800" dirty="0"/>
              <a:t>range </a:t>
            </a:r>
            <a:r>
              <a:rPr lang="en-GB" sz="1800" dirty="0" smtClean="0"/>
              <a:t>0–50.0%)</a:t>
            </a:r>
            <a:r>
              <a:rPr lang="en-US" sz="1800" dirty="0" smtClean="0"/>
              <a:t>.</a:t>
            </a:r>
            <a:endParaRPr lang="en-GB" sz="1800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324000" y="2160000"/>
            <a:ext cx="3385314" cy="108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9: </a:t>
            </a:r>
            <a:r>
              <a:rPr lang="en-GB" sz="1600" b="1" kern="0" dirty="0" smtClean="0">
                <a:cs typeface="Tahoma" pitchFamily="34" charset="0"/>
              </a:rPr>
              <a:t>Percentage of previously treated pulmonary  TB cases with multidrug resistance by country, EU/EEA, 2012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0" name="Rectangular Callout 79"/>
          <p:cNvSpPr/>
          <p:nvPr/>
        </p:nvSpPr>
        <p:spPr bwMode="auto">
          <a:xfrm>
            <a:off x="5" y="4764755"/>
            <a:ext cx="1626772" cy="434555"/>
          </a:xfrm>
          <a:prstGeom prst="wedgeRectCallout">
            <a:avLst>
              <a:gd name="adj1" fmla="val -24568"/>
              <a:gd name="adj2" fmla="val 14809"/>
            </a:avLst>
          </a:prstGeom>
          <a:solidFill>
            <a:srgbClr val="F6A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10 to 19.9%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1" name="Rectangular Callout 80"/>
          <p:cNvSpPr/>
          <p:nvPr/>
        </p:nvSpPr>
        <p:spPr bwMode="auto">
          <a:xfrm>
            <a:off x="9" y="5258436"/>
            <a:ext cx="1626772" cy="434555"/>
          </a:xfrm>
          <a:prstGeom prst="wedgeRectCallout">
            <a:avLst>
              <a:gd name="adj1" fmla="val -32601"/>
              <a:gd name="adj2" fmla="val 3174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≥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20%</a:t>
            </a:r>
          </a:p>
        </p:txBody>
      </p:sp>
      <p:sp>
        <p:nvSpPr>
          <p:cNvPr id="87" name="Rectangular Callout 86"/>
          <p:cNvSpPr/>
          <p:nvPr/>
        </p:nvSpPr>
        <p:spPr bwMode="auto">
          <a:xfrm>
            <a:off x="5" y="4271074"/>
            <a:ext cx="1626772" cy="434555"/>
          </a:xfrm>
          <a:prstGeom prst="wedgeRectCallout">
            <a:avLst>
              <a:gd name="adj1" fmla="val 15349"/>
              <a:gd name="adj2" fmla="val 22319"/>
            </a:avLst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1 to 9.9%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7" name="Rectangular Callout 146"/>
          <p:cNvSpPr/>
          <p:nvPr/>
        </p:nvSpPr>
        <p:spPr bwMode="auto">
          <a:xfrm>
            <a:off x="5" y="3777393"/>
            <a:ext cx="1626772" cy="434555"/>
          </a:xfrm>
          <a:prstGeom prst="wedgeRectCallout">
            <a:avLst>
              <a:gd name="adj1" fmla="val 31125"/>
              <a:gd name="adj2" fmla="val 24045"/>
            </a:avLst>
          </a:prstGeom>
          <a:solidFill>
            <a:srgbClr val="FFF1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&lt; 1%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4" name="Rectangular Callout 83"/>
          <p:cNvSpPr/>
          <p:nvPr/>
        </p:nvSpPr>
        <p:spPr bwMode="auto">
          <a:xfrm>
            <a:off x="5" y="5752115"/>
            <a:ext cx="1626772" cy="561600"/>
          </a:xfrm>
          <a:prstGeom prst="wedgeRectCallout">
            <a:avLst>
              <a:gd name="adj1" fmla="val -45365"/>
              <a:gd name="adj2" fmla="val -27175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Not included or not reporting</a:t>
            </a:r>
          </a:p>
        </p:txBody>
      </p:sp>
      <p:grpSp>
        <p:nvGrpSpPr>
          <p:cNvPr id="82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FF1C3"/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57" name="Group 156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9" name="Freeform 218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20" name="Freeform 219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215" name="Freeform 214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6" name="Freeform 215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69" name="Group 168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0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1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90" name="Group 189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210" name="Freeform 209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1" name="Freeform 210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9" name="Oval 208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1C3"/>
            </a:solidFill>
            <a:ln w="317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0" name="Group 159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21" name="Freeform 220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  <p:sp>
              <p:nvSpPr>
                <p:cNvPr id="222" name="Freeform 221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</p:grp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4" name="Group 163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9" name="Freeform 218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20" name="Freeform 219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71" name="Group 17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  <p:sp>
              <p:nvSpPr>
                <p:cNvPr id="215" name="Freeform 214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 cap="flat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endParaRPr lang="en-GB" dirty="0"/>
                </a:p>
              </p:txBody>
            </p:sp>
            <p:sp>
              <p:nvSpPr>
                <p:cNvPr id="216" name="Freeform 215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 cap="flat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endParaRPr lang="en-GB" dirty="0"/>
                </a:p>
              </p:txBody>
            </p:sp>
          </p:grp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2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3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92" name="Group 191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11" name="Oval 210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1C3"/>
            </a:solidFill>
            <a:ln w="317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44000"/>
            <a:ext cx="8667010" cy="822325"/>
          </a:xfrm>
        </p:spPr>
        <p:txBody>
          <a:bodyPr/>
          <a:lstStyle/>
          <a:p>
            <a:r>
              <a:rPr lang="en-US" dirty="0" smtClean="0"/>
              <a:t>Extensively drug-resistant TB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324000" y="720000"/>
            <a:ext cx="6173076" cy="87153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800" dirty="0"/>
              <a:t>In </a:t>
            </a:r>
            <a:r>
              <a:rPr lang="en-GB" sz="1800" dirty="0" smtClean="0"/>
              <a:t>2012, </a:t>
            </a:r>
            <a:r>
              <a:rPr lang="en-GB" sz="1800" dirty="0"/>
              <a:t>the proportion </a:t>
            </a:r>
            <a:r>
              <a:rPr lang="en-GB" sz="1800" dirty="0" smtClean="0"/>
              <a:t>of extensively drug-resistant TB cases </a:t>
            </a:r>
            <a:r>
              <a:rPr lang="en-GB" sz="1800" dirty="0"/>
              <a:t>among </a:t>
            </a:r>
            <a:r>
              <a:rPr lang="en-GB" sz="1800" dirty="0" smtClean="0"/>
              <a:t>multidrug-resistant cases </a:t>
            </a:r>
            <a:r>
              <a:rPr lang="en-GB" sz="1800" dirty="0"/>
              <a:t>in EU/EEA was </a:t>
            </a:r>
            <a:r>
              <a:rPr lang="en-GB" sz="1800" dirty="0" smtClean="0"/>
              <a:t>13.7% (</a:t>
            </a:r>
            <a:r>
              <a:rPr lang="en-GB" sz="1800" dirty="0"/>
              <a:t>range </a:t>
            </a:r>
            <a:r>
              <a:rPr lang="en-GB" sz="1800" dirty="0" smtClean="0"/>
              <a:t>0–50.0%).</a:t>
            </a:r>
            <a:endParaRPr lang="en-US" sz="1800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324001" y="1800000"/>
            <a:ext cx="3374790" cy="108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10: </a:t>
            </a:r>
            <a:r>
              <a:rPr lang="en-GB" sz="1600" b="1" dirty="0"/>
              <a:t>Percentage of extensively </a:t>
            </a:r>
            <a:r>
              <a:rPr lang="en-GB" sz="1600" b="1" dirty="0" smtClean="0"/>
              <a:t>drug-resistant </a:t>
            </a:r>
            <a:r>
              <a:rPr lang="en-GB" sz="1600" b="1" dirty="0"/>
              <a:t>TB cases among </a:t>
            </a:r>
            <a:r>
              <a:rPr lang="en-GB" sz="1600" b="1" dirty="0" smtClean="0"/>
              <a:t>multidrug-resistant TB cases tested for </a:t>
            </a:r>
            <a:r>
              <a:rPr lang="en-GB" sz="1600" b="1" dirty="0"/>
              <a:t>second-line </a:t>
            </a:r>
            <a:r>
              <a:rPr lang="en-GB" sz="1600" b="1" dirty="0" smtClean="0"/>
              <a:t>drug susceptibility</a:t>
            </a:r>
            <a:r>
              <a:rPr lang="en-GB" sz="1600" b="1" dirty="0"/>
              <a:t>, by country, EU/EEA, 2012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Tahoma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0" y="4745431"/>
            <a:ext cx="1690573" cy="445758"/>
          </a:xfrm>
          <a:prstGeom prst="rect">
            <a:avLst/>
          </a:prstGeom>
          <a:solidFill>
            <a:srgbClr val="F6A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108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10 to 19.9%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" y="4219078"/>
            <a:ext cx="1690573" cy="460915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108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1 to 9.9%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" y="5256627"/>
            <a:ext cx="1690573" cy="414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≥20%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4" y="3692726"/>
            <a:ext cx="1690573" cy="460914"/>
          </a:xfrm>
          <a:prstGeom prst="rect">
            <a:avLst/>
          </a:prstGeom>
          <a:solidFill>
            <a:srgbClr val="FFF1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108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&lt; 1%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4" y="5736065"/>
            <a:ext cx="1690572" cy="561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Not included or not reporting</a:t>
            </a:r>
          </a:p>
        </p:txBody>
      </p:sp>
    </p:spTree>
    <p:extLst>
      <p:ext uri="{BB962C8B-B14F-4D97-AF65-F5344CB8AC3E}">
        <p14:creationId xmlns:p14="http://schemas.microsoft.com/office/powerpoint/2010/main" val="24419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22864"/>
            <a:ext cx="8229600" cy="822325"/>
          </a:xfrm>
        </p:spPr>
        <p:txBody>
          <a:bodyPr/>
          <a:lstStyle/>
          <a:p>
            <a:r>
              <a:rPr lang="en-US" dirty="0" smtClean="0"/>
              <a:t>TB/HIV</a:t>
            </a:r>
            <a:r>
              <a:rPr lang="en-US" sz="2400" dirty="0" smtClean="0"/>
              <a:t> </a:t>
            </a:r>
            <a:r>
              <a:rPr lang="en-US" dirty="0" smtClean="0"/>
              <a:t>co-infection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324000" y="720000"/>
            <a:ext cx="7018902" cy="87153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800" dirty="0" smtClean="0"/>
              <a:t>In 2012, the overall proportion HIV positive among TB cases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800" dirty="0" smtClean="0"/>
              <a:t>with known HIV status in EU/EEA was 5.5% (range 0–16.5%)</a:t>
            </a:r>
            <a:r>
              <a:rPr lang="en-US" sz="1800" dirty="0" smtClean="0"/>
              <a:t>.</a:t>
            </a:r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324000" y="1534399"/>
            <a:ext cx="3169581" cy="108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11: </a:t>
            </a:r>
            <a:r>
              <a:rPr lang="en-GB" sz="1600" b="1" dirty="0"/>
              <a:t>Percentage </a:t>
            </a:r>
            <a:r>
              <a:rPr lang="en-GB" sz="1600" b="1" dirty="0" smtClean="0"/>
              <a:t>of HIV-positive cases among </a:t>
            </a:r>
            <a:r>
              <a:rPr lang="en-GB" sz="1600" b="1" dirty="0"/>
              <a:t>TB cases with known HIV status, by country, EU/EEA, 2012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Tahoma" pitchFamily="34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-12264" y="4699137"/>
            <a:ext cx="1670622" cy="456222"/>
          </a:xfrm>
          <a:prstGeom prst="rect">
            <a:avLst/>
          </a:prstGeom>
          <a:solidFill>
            <a:srgbClr val="F6A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108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5 to 9.9%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-12264" y="4191159"/>
            <a:ext cx="1670622" cy="456222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108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2 to 4.9%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-12264" y="5207115"/>
            <a:ext cx="1670622" cy="45622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108000" rIns="72000" bIns="7200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≥ 10%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-12264" y="3683181"/>
            <a:ext cx="1670622" cy="456222"/>
          </a:xfrm>
          <a:prstGeom prst="rect">
            <a:avLst/>
          </a:prstGeom>
          <a:solidFill>
            <a:srgbClr val="FFF1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108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&lt; 1%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-12264" y="5715094"/>
            <a:ext cx="1670622" cy="561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Not included or not reporting</a:t>
            </a:r>
          </a:p>
        </p:txBody>
      </p:sp>
      <p:grpSp>
        <p:nvGrpSpPr>
          <p:cNvPr id="79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56" name="Group 155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9" name="Freeform 218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20" name="Freeform 219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215" name="Freeform 214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6" name="Freeform 215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9" name="Group 168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0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1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90" name="Group 189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210" name="Freeform 209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1" name="Freeform 210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9" name="Oval 208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09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4000" y="142875"/>
            <a:ext cx="7535486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dirty="0" smtClean="0"/>
              <a:t>Treatment success </a:t>
            </a:r>
            <a:r>
              <a:rPr lang="en-GB" dirty="0" smtClean="0"/>
              <a:t>in new pulmonary TB cases over time</a:t>
            </a: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800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080000"/>
            <a:ext cx="7500083" cy="555378"/>
          </a:xfrm>
        </p:spPr>
        <p:txBody>
          <a:bodyPr/>
          <a:lstStyle/>
          <a:p>
            <a:pPr marL="0" indent="0"/>
            <a:r>
              <a:rPr lang="en-US" sz="1800" dirty="0" smtClean="0"/>
              <a:t>The treatment success rate in new culture-confirmed pulmonary TB cases notified between 2007 and 2011 has slightly decreased from 79.2% in 2007 to 76.5% in 2011.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4000" y="2021599"/>
            <a:ext cx="6227875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 smtClean="0">
                <a:solidFill>
                  <a:srgbClr val="69AE23"/>
                </a:solidFill>
                <a:cs typeface="Tahoma" pitchFamily="34" charset="0"/>
              </a:rPr>
              <a:t>Figure 12: </a:t>
            </a:r>
            <a:r>
              <a:rPr lang="en-US" sz="1600" b="1" dirty="0" smtClean="0">
                <a:latin typeface="Tahoma"/>
              </a:rPr>
              <a:t>12-month treatment success rate in new culture-confirmed pulmonary TB cases by year of initial case reporting, EU/EEA, 2007</a:t>
            </a:r>
            <a:r>
              <a:rPr lang="en-US" sz="1600" b="1" dirty="0" smtClean="0">
                <a:latin typeface="Calibri"/>
                <a:cs typeface="Calibri"/>
              </a:rPr>
              <a:t>–</a:t>
            </a:r>
            <a:r>
              <a:rPr lang="en-US" sz="1600" b="1" dirty="0" smtClean="0">
                <a:latin typeface="Tahoma"/>
              </a:rPr>
              <a:t>2011</a:t>
            </a:r>
            <a:endParaRPr lang="en-GB" sz="16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619953"/>
              </p:ext>
            </p:extLst>
          </p:nvPr>
        </p:nvGraphicFramePr>
        <p:xfrm>
          <a:off x="288000" y="2961391"/>
          <a:ext cx="8462595" cy="329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2242"/>
            <a:ext cx="7739495" cy="497475"/>
          </a:xfrm>
        </p:spPr>
        <p:txBody>
          <a:bodyPr/>
          <a:lstStyle/>
          <a:p>
            <a:r>
              <a:rPr lang="en-GB" dirty="0"/>
              <a:t>Treatment success in </a:t>
            </a:r>
            <a:r>
              <a:rPr lang="en-GB" dirty="0" smtClean="0"/>
              <a:t>new </a:t>
            </a:r>
            <a:br>
              <a:rPr lang="en-GB" dirty="0" smtClean="0"/>
            </a:br>
            <a:r>
              <a:rPr lang="en-GB" dirty="0" smtClean="0"/>
              <a:t>pulmonary </a:t>
            </a:r>
            <a:r>
              <a:rPr lang="en-GB" dirty="0"/>
              <a:t>TB cases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0" y="1080000"/>
            <a:ext cx="8008967" cy="731514"/>
          </a:xfrm>
        </p:spPr>
        <p:txBody>
          <a:bodyPr/>
          <a:lstStyle/>
          <a:p>
            <a:pPr marL="0" indent="0"/>
            <a:r>
              <a:rPr lang="en-US" sz="1800" dirty="0" smtClean="0"/>
              <a:t>Treatment success rate </a:t>
            </a:r>
            <a:r>
              <a:rPr lang="en-US" sz="1800" dirty="0"/>
              <a:t>for </a:t>
            </a:r>
            <a:r>
              <a:rPr lang="en-US" sz="1800" dirty="0" smtClean="0"/>
              <a:t>culture-confirmed </a:t>
            </a:r>
            <a:r>
              <a:rPr lang="en-US" sz="1800" dirty="0"/>
              <a:t>new pulmonary TB cases notified in 2011 was </a:t>
            </a:r>
            <a:r>
              <a:rPr lang="en-US" sz="1800" dirty="0" smtClean="0"/>
              <a:t>76.5% (range: 0–91.3%).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4000" y="1800000"/>
            <a:ext cx="8416240" cy="4371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13: </a:t>
            </a:r>
            <a:r>
              <a:rPr lang="en-US" sz="1600" b="1" dirty="0" smtClean="0">
                <a:latin typeface="Tahoma"/>
              </a:rPr>
              <a:t>Treatment success rate in culture-confirmed new pulmonary TB cases notified in 2011, by country, EU/EEA, 2012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9755" y="6436179"/>
            <a:ext cx="7636476" cy="413870"/>
          </a:xfrm>
          <a:prstGeom prst="rect">
            <a:avLst/>
          </a:prstGeom>
          <a:noFill/>
        </p:spPr>
        <p:txBody>
          <a:bodyPr wrap="square" lIns="324000" tIns="72000" rIns="0" bIns="0" rtlCol="0">
            <a:noAutofit/>
          </a:bodyPr>
          <a:lstStyle/>
          <a:p>
            <a:pPr marL="127000" indent="-127000"/>
            <a:r>
              <a:rPr lang="en-US" sz="1100" dirty="0" smtClean="0">
                <a:solidFill>
                  <a:schemeClr val="bg1"/>
                </a:solidFill>
              </a:rPr>
              <a:t>* </a:t>
            </a:r>
            <a:r>
              <a:rPr lang="en-US" sz="1100" dirty="0">
                <a:solidFill>
                  <a:schemeClr val="bg1"/>
                </a:solidFill>
              </a:rPr>
              <a:t>Iceland and Malta reported zero </a:t>
            </a:r>
            <a:r>
              <a:rPr lang="en-US" sz="1100" dirty="0" smtClean="0">
                <a:solidFill>
                  <a:schemeClr val="bg1"/>
                </a:solidFill>
              </a:rPr>
              <a:t>new TB </a:t>
            </a:r>
            <a:r>
              <a:rPr lang="en-US" sz="1100" dirty="0">
                <a:solidFill>
                  <a:schemeClr val="bg1"/>
                </a:solidFill>
              </a:rPr>
              <a:t>cases in </a:t>
            </a:r>
            <a:r>
              <a:rPr lang="en-US" sz="1100" dirty="0" smtClean="0">
                <a:solidFill>
                  <a:schemeClr val="bg1"/>
                </a:solidFill>
              </a:rPr>
              <a:t>2011. Three </a:t>
            </a:r>
            <a:r>
              <a:rPr lang="en-US" sz="1100" dirty="0">
                <a:solidFill>
                  <a:schemeClr val="bg1"/>
                </a:solidFill>
              </a:rPr>
              <a:t>EU/EEA Member States did not report </a:t>
            </a:r>
            <a:r>
              <a:rPr lang="en-US" sz="1100" dirty="0" smtClean="0">
                <a:solidFill>
                  <a:schemeClr val="bg1"/>
                </a:solidFill>
              </a:rPr>
              <a:t>treatment </a:t>
            </a:r>
            <a:r>
              <a:rPr lang="en-US" sz="1100" dirty="0">
                <a:solidFill>
                  <a:schemeClr val="bg1"/>
                </a:solidFill>
              </a:rPr>
              <a:t>outcome data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 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193798"/>
              </p:ext>
            </p:extLst>
          </p:nvPr>
        </p:nvGraphicFramePr>
        <p:xfrm>
          <a:off x="236889" y="2504199"/>
          <a:ext cx="8590462" cy="386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42875"/>
            <a:ext cx="7775121" cy="822325"/>
          </a:xfrm>
        </p:spPr>
        <p:txBody>
          <a:bodyPr/>
          <a:lstStyle/>
          <a:p>
            <a:r>
              <a:rPr lang="en-GB" dirty="0" smtClean="0"/>
              <a:t>Treatment success in previously treated pulmonary TB cases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0" y="1080000"/>
            <a:ext cx="8526463" cy="657860"/>
          </a:xfrm>
        </p:spPr>
        <p:txBody>
          <a:bodyPr/>
          <a:lstStyle/>
          <a:p>
            <a:pPr marL="0" indent="0"/>
            <a:r>
              <a:rPr lang="en-US" sz="1800" dirty="0" smtClean="0"/>
              <a:t>The treatment success rate for previously treated culture-confirmed pulmonary TB cases notified in 2011 was 55.2% (range 25.0–100.0%).</a:t>
            </a:r>
          </a:p>
          <a:p>
            <a:pPr marL="0" indent="0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4001" y="1800000"/>
            <a:ext cx="7820540" cy="4252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14: </a:t>
            </a:r>
            <a:r>
              <a:rPr lang="en-US" sz="1600" b="1" dirty="0" smtClean="0">
                <a:latin typeface="Tahoma"/>
              </a:rPr>
              <a:t>Treatment success rate in previously treated culture-confirmed pulmonary TB cases notified in 2011, by country, EU/EEA</a:t>
            </a:r>
          </a:p>
          <a:p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0277"/>
            <a:ext cx="8144540" cy="413870"/>
          </a:xfrm>
          <a:prstGeom prst="rect">
            <a:avLst/>
          </a:prstGeom>
          <a:noFill/>
        </p:spPr>
        <p:txBody>
          <a:bodyPr wrap="square" lIns="324000" tIns="72000" rIns="0" bIns="0" rtlCol="0">
            <a:noAutofit/>
          </a:bodyPr>
          <a:lstStyle/>
          <a:p>
            <a:pPr marL="127000" indent="-127000"/>
            <a:r>
              <a:rPr lang="en-US" sz="1100" dirty="0" smtClean="0">
                <a:solidFill>
                  <a:schemeClr val="bg1"/>
                </a:solidFill>
              </a:rPr>
              <a:t>* Iceland and Malta reported zero previously treated TB cases in 2011. Three EU/EEA Member States did not report treatment outcome data stratified by treatment history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330006"/>
              </p:ext>
            </p:extLst>
          </p:nvPr>
        </p:nvGraphicFramePr>
        <p:xfrm>
          <a:off x="107246" y="2448461"/>
          <a:ext cx="8781573" cy="379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01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42875"/>
            <a:ext cx="7775121" cy="822325"/>
          </a:xfrm>
        </p:spPr>
        <p:txBody>
          <a:bodyPr/>
          <a:lstStyle/>
          <a:p>
            <a:r>
              <a:rPr lang="en-GB" dirty="0" smtClean="0"/>
              <a:t>Treatment success rate in confirmed pulmonary TB cases*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1" y="1079501"/>
            <a:ext cx="7611402" cy="657860"/>
          </a:xfrm>
        </p:spPr>
        <p:txBody>
          <a:bodyPr/>
          <a:lstStyle/>
          <a:p>
            <a:pPr marL="0" indent="0"/>
            <a:r>
              <a:rPr lang="en-US" sz="1800" dirty="0" smtClean="0"/>
              <a:t>The treatment success rate for all confirmed pulmonary TB cases notified in 2011 was 72.4% (range 0–90.4%).</a:t>
            </a:r>
          </a:p>
          <a:p>
            <a:pPr marL="0" indent="0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3999" y="1800000"/>
            <a:ext cx="7312477" cy="4252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15: </a:t>
            </a:r>
            <a:r>
              <a:rPr lang="en-US" sz="1600" b="1" dirty="0" smtClean="0">
                <a:latin typeface="Tahoma"/>
              </a:rPr>
              <a:t>Treatment success rate in laboratory confirmed pulmonary TB cases notified in 2011, by country, EU/EEA, 2012</a:t>
            </a:r>
          </a:p>
          <a:p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75934"/>
            <a:ext cx="7636476" cy="298576"/>
          </a:xfrm>
          <a:prstGeom prst="rect">
            <a:avLst/>
          </a:prstGeom>
          <a:noFill/>
        </p:spPr>
        <p:txBody>
          <a:bodyPr wrap="square" lIns="324000" tIns="72000" rIns="0" bIns="0" rtlCol="0">
            <a:no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* Four EU/EEA Member States did not report treatment outcome data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354497"/>
              </p:ext>
            </p:extLst>
          </p:nvPr>
        </p:nvGraphicFramePr>
        <p:xfrm>
          <a:off x="180752" y="2371060"/>
          <a:ext cx="8729331" cy="392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56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42875"/>
            <a:ext cx="8022558" cy="822325"/>
          </a:xfrm>
        </p:spPr>
        <p:txBody>
          <a:bodyPr/>
          <a:lstStyle/>
          <a:p>
            <a:r>
              <a:rPr lang="en-GB" dirty="0" smtClean="0"/>
              <a:t>Treatment success rate in </a:t>
            </a:r>
            <a:br>
              <a:rPr lang="en-GB" dirty="0" smtClean="0"/>
            </a:br>
            <a:r>
              <a:rPr lang="en-GB" dirty="0" smtClean="0"/>
              <a:t>extrapulmonary TB*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1" y="1080000"/>
            <a:ext cx="7893454" cy="657860"/>
          </a:xfrm>
        </p:spPr>
        <p:txBody>
          <a:bodyPr/>
          <a:lstStyle/>
          <a:p>
            <a:pPr marL="0" indent="0"/>
            <a:r>
              <a:rPr lang="en-US" sz="1800" dirty="0" smtClean="0"/>
              <a:t>The treatment success rate in extrapulmonary TB cases notified in 2011 was 82.2% (range 59.0–100%).</a:t>
            </a:r>
          </a:p>
          <a:p>
            <a:pPr marL="0" indent="0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4000" y="1800000"/>
            <a:ext cx="7643208" cy="4252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16: </a:t>
            </a:r>
            <a:r>
              <a:rPr lang="en-US" sz="1600" b="1" dirty="0" smtClean="0">
                <a:latin typeface="Tahoma"/>
              </a:rPr>
              <a:t>Treatment success rate in extrapulmonary TB cases notified in 2011, by </a:t>
            </a:r>
            <a:r>
              <a:rPr lang="en-US" sz="1600" b="1" dirty="0">
                <a:latin typeface="Tahoma"/>
              </a:rPr>
              <a:t>country, EU/EEA, 2012</a:t>
            </a:r>
          </a:p>
          <a:p>
            <a:endParaRPr lang="en-US" sz="1600" b="1" dirty="0" smtClean="0">
              <a:latin typeface="Tahoma"/>
            </a:endParaRPr>
          </a:p>
          <a:p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3999" y="6399763"/>
            <a:ext cx="8533396" cy="37872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100" dirty="0" smtClean="0"/>
          </a:p>
          <a:p>
            <a:r>
              <a:rPr lang="en-US" sz="1100" dirty="0" smtClean="0">
                <a:solidFill>
                  <a:schemeClr val="bg1"/>
                </a:solidFill>
              </a:rPr>
              <a:t>* Five Member States did not report stratified treatment outcome data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755634"/>
              </p:ext>
            </p:extLst>
          </p:nvPr>
        </p:nvGraphicFramePr>
        <p:xfrm>
          <a:off x="286491" y="2058111"/>
          <a:ext cx="8820001" cy="421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99" y="144000"/>
            <a:ext cx="7775121" cy="822325"/>
          </a:xfrm>
        </p:spPr>
        <p:txBody>
          <a:bodyPr/>
          <a:lstStyle/>
          <a:p>
            <a:r>
              <a:rPr lang="en-GB" dirty="0" smtClean="0"/>
              <a:t>Treatment success rate in </a:t>
            </a:r>
            <a:br>
              <a:rPr lang="en-GB" dirty="0" smtClean="0"/>
            </a:br>
            <a:r>
              <a:rPr lang="en-GB" dirty="0" smtClean="0"/>
              <a:t>multidrug-resistant TB*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0" y="1080000"/>
            <a:ext cx="7802233" cy="657860"/>
          </a:xfrm>
        </p:spPr>
        <p:txBody>
          <a:bodyPr/>
          <a:lstStyle/>
          <a:p>
            <a:pPr marL="0" indent="0"/>
            <a:r>
              <a:rPr lang="en-US" sz="1800" dirty="0" smtClean="0"/>
              <a:t>The treatment success rate for all multidrug-resistant TB cases notified in 2010 was 33.6% (range 0–100.0%).</a:t>
            </a:r>
          </a:p>
          <a:p>
            <a:pPr marL="0" indent="0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4000" y="1800000"/>
            <a:ext cx="7698771" cy="4252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17: </a:t>
            </a:r>
            <a:r>
              <a:rPr lang="en-US" sz="1600" b="1" dirty="0" smtClean="0">
                <a:latin typeface="Tahoma"/>
              </a:rPr>
              <a:t>24-month treatment success rate in multidrug-resistant TB cases notified in </a:t>
            </a:r>
            <a:r>
              <a:rPr lang="en-US" sz="1600" b="1" dirty="0">
                <a:latin typeface="Tahoma"/>
              </a:rPr>
              <a:t>2010, by country, EU/EEA, 2012</a:t>
            </a:r>
          </a:p>
          <a:p>
            <a:endParaRPr lang="en-US" sz="1600" b="1" dirty="0" smtClean="0">
              <a:latin typeface="Tahoma"/>
            </a:endParaRPr>
          </a:p>
          <a:p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0632" y="6502014"/>
            <a:ext cx="8817430" cy="348036"/>
          </a:xfrm>
          <a:prstGeom prst="rect">
            <a:avLst/>
          </a:prstGeom>
          <a:noFill/>
        </p:spPr>
        <p:txBody>
          <a:bodyPr wrap="square" lIns="324000" tIns="72000" rIns="0" bIns="0" rtlCol="0">
            <a:no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* Slovenia reported zero MDR TB cases in 2010, 9 Member States did not report treatment outcome data for MDR TB cases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340721"/>
              </p:ext>
            </p:extLst>
          </p:nvPr>
        </p:nvGraphicFramePr>
        <p:xfrm>
          <a:off x="180753" y="2615886"/>
          <a:ext cx="8963247" cy="361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4000" y="142875"/>
            <a:ext cx="806952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dirty="0" smtClean="0"/>
              <a:t>Treatment outcome in </a:t>
            </a:r>
            <a:br>
              <a:rPr lang="en-US" dirty="0" smtClean="0"/>
            </a:br>
            <a:r>
              <a:rPr lang="en-US" dirty="0" smtClean="0"/>
              <a:t>multidrug-resistant TB over time</a:t>
            </a: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800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080000"/>
            <a:ext cx="7659940" cy="831186"/>
          </a:xfrm>
        </p:spPr>
        <p:txBody>
          <a:bodyPr/>
          <a:lstStyle/>
          <a:p>
            <a:pPr marL="0" indent="0"/>
            <a:r>
              <a:rPr lang="en-GB" sz="1800" dirty="0" smtClean="0"/>
              <a:t>Treatment outcomes for multidrug-resistant TB cases improved slightly between the 2008 and 2010 cohort, EU/EEA.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4000" y="1800000"/>
            <a:ext cx="787830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 smtClean="0">
                <a:solidFill>
                  <a:srgbClr val="69AE23"/>
                </a:solidFill>
                <a:cs typeface="Tahoma" pitchFamily="34" charset="0"/>
              </a:rPr>
              <a:t>Figure 18: </a:t>
            </a:r>
            <a:r>
              <a:rPr lang="en-US" sz="1600" b="1" dirty="0" smtClean="0"/>
              <a:t>24-month treatment outcome in multidrug-resistant TB cases notified from 2008 to 2010, by year of initial case reporting, EU/EEA, 2012</a:t>
            </a:r>
            <a:endParaRPr lang="en-GB" sz="1600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096806"/>
              </p:ext>
            </p:extLst>
          </p:nvPr>
        </p:nvGraphicFramePr>
        <p:xfrm>
          <a:off x="180661" y="2352477"/>
          <a:ext cx="8782493" cy="390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42875"/>
            <a:ext cx="8229600" cy="822325"/>
          </a:xfrm>
        </p:spPr>
        <p:txBody>
          <a:bodyPr/>
          <a:lstStyle/>
          <a:p>
            <a:r>
              <a:rPr lang="en-US" dirty="0" smtClean="0"/>
              <a:t>TB notifications by country</a:t>
            </a:r>
            <a:endParaRPr lang="en-US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1"/>
          </p:nvPr>
        </p:nvSpPr>
        <p:spPr>
          <a:xfrm>
            <a:off x="324000" y="720000"/>
            <a:ext cx="8526463" cy="754912"/>
          </a:xfrm>
        </p:spPr>
        <p:txBody>
          <a:bodyPr wrap="square">
            <a:spAutoFit/>
          </a:bodyPr>
          <a:lstStyle/>
          <a:p>
            <a:pPr marL="0" indent="0">
              <a:spcAft>
                <a:spcPct val="0"/>
              </a:spcAft>
            </a:pPr>
            <a:r>
              <a:rPr lang="en-GB" sz="1800" kern="1200" dirty="0" smtClean="0"/>
              <a:t>In 2012, </a:t>
            </a:r>
            <a:r>
              <a:rPr lang="en-GB" sz="1800" kern="1200" dirty="0"/>
              <a:t>68 423 TB cases were reported in </a:t>
            </a:r>
            <a:r>
              <a:rPr lang="en-GB" sz="1800" kern="1200" dirty="0" smtClean="0"/>
              <a:t>the EU/EEA.</a:t>
            </a:r>
            <a:endParaRPr lang="en-GB" sz="1800" kern="1200" dirty="0"/>
          </a:p>
          <a:p>
            <a:pPr marL="0" indent="0">
              <a:spcAft>
                <a:spcPct val="0"/>
              </a:spcAft>
            </a:pPr>
            <a:r>
              <a:rPr lang="en-GB" sz="1800" kern="1200" dirty="0"/>
              <a:t>The notification rate was 13.5 per 100 000 </a:t>
            </a:r>
            <a:r>
              <a:rPr lang="en-GB" sz="1800" kern="1200" dirty="0" smtClean="0"/>
              <a:t>population</a:t>
            </a:r>
            <a:endParaRPr lang="en-GB" sz="1800" kern="1200" dirty="0"/>
          </a:p>
          <a:p>
            <a:pPr marL="0" indent="0">
              <a:spcAft>
                <a:spcPct val="0"/>
              </a:spcAft>
            </a:pPr>
            <a:r>
              <a:rPr lang="en-GB" sz="1800" kern="1200" dirty="0" smtClean="0"/>
              <a:t>(</a:t>
            </a:r>
            <a:r>
              <a:rPr lang="en-GB" sz="1800" kern="1200" dirty="0"/>
              <a:t>range </a:t>
            </a:r>
            <a:r>
              <a:rPr lang="en-GB" sz="1800" kern="1200" dirty="0" smtClean="0"/>
              <a:t>3.4–85.2</a:t>
            </a:r>
            <a:r>
              <a:rPr lang="en-GB" sz="1800" kern="120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90" name="Rectangle 89"/>
          <p:cNvSpPr/>
          <p:nvPr/>
        </p:nvSpPr>
        <p:spPr bwMode="auto">
          <a:xfrm>
            <a:off x="0" y="5758642"/>
            <a:ext cx="2140300" cy="5232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Not included or not reporting</a:t>
            </a:r>
            <a:endParaRPr kumimoji="0" lang="en-GB" sz="1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0" y="5392448"/>
            <a:ext cx="2140300" cy="296082"/>
          </a:xfrm>
          <a:prstGeom prst="rect">
            <a:avLst/>
          </a:prstGeom>
          <a:solidFill>
            <a:srgbClr val="E200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50 to </a:t>
            </a:r>
            <a:r>
              <a:rPr lang="en-GB" sz="1600" dirty="0" smtClean="0">
                <a:solidFill>
                  <a:schemeClr val="bg1"/>
                </a:solidFill>
              </a:rPr>
              <a:t>99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per 100 000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0" y="5026252"/>
            <a:ext cx="2140300" cy="296082"/>
          </a:xfrm>
          <a:prstGeom prst="rect">
            <a:avLst/>
          </a:prstGeom>
          <a:solidFill>
            <a:srgbClr val="F6A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kumimoji="0" lang="en-GB" sz="160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20 to 49 per 100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</a:rPr>
              <a:t> 000</a:t>
            </a:r>
            <a:endParaRPr kumimoji="0" lang="en-GB" sz="16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0" y="4660056"/>
            <a:ext cx="2140300" cy="296082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kumimoji="0" lang="en-GB" sz="1600" i="0" u="none" strike="noStrike" cap="none" normalizeH="0" baseline="0" dirty="0" smtClean="0">
                <a:ln>
                  <a:noFill/>
                </a:ln>
                <a:effectLst/>
              </a:rPr>
              <a:t>10 </a:t>
            </a:r>
            <a:r>
              <a:rPr lang="en-GB" sz="1600" dirty="0" smtClean="0"/>
              <a:t>to 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effectLst/>
              </a:rPr>
              <a:t>19 per 100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effectLst/>
              </a:rPr>
              <a:t> 000</a:t>
            </a:r>
            <a:endParaRPr kumimoji="0" lang="en-GB" sz="16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0" y="4264587"/>
            <a:ext cx="2140300" cy="325355"/>
          </a:xfrm>
          <a:prstGeom prst="rect">
            <a:avLst/>
          </a:prstGeom>
          <a:solidFill>
            <a:srgbClr val="FFF1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ym typeface="Symbol"/>
              </a:rPr>
              <a:t>&lt;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effectLst/>
              </a:rPr>
              <a:t> 10 per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effectLst/>
              </a:rPr>
              <a:t> 100 000</a:t>
            </a:r>
            <a:endParaRPr kumimoji="0" lang="en-GB" sz="16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 bwMode="auto">
          <a:xfrm>
            <a:off x="324000" y="1725775"/>
            <a:ext cx="3308330" cy="7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>
                <a:tab pos="989013" algn="l"/>
              </a:tabLs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1: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TB notification rate per 100 000 population by country, EU/EEA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2012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87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146" name="Group 145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53" name="Group 152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</p:grp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59" name="Group 158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210" name="Freeform 209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1" name="Freeform 210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65" name="Group 164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207" name="Freeform 206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  <p:sp>
              <p:nvSpPr>
                <p:cNvPr id="208" name="Freeform 207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09" name="Freeform 208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6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7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85" name="Group 184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205" name="Freeform 204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06" name="Freeform 205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4" name="Oval 203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1C3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144000"/>
            <a:ext cx="7775121" cy="822325"/>
          </a:xfrm>
        </p:spPr>
        <p:txBody>
          <a:bodyPr/>
          <a:lstStyle/>
          <a:p>
            <a:r>
              <a:rPr lang="en-GB" dirty="0" smtClean="0"/>
              <a:t>Treatment success in </a:t>
            </a:r>
            <a:br>
              <a:rPr lang="en-GB" dirty="0" smtClean="0"/>
            </a:br>
            <a:r>
              <a:rPr lang="en-GB" dirty="0" smtClean="0"/>
              <a:t>extensively drug-resistant TB*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324000" y="1080000"/>
            <a:ext cx="8072577" cy="657860"/>
          </a:xfrm>
        </p:spPr>
        <p:txBody>
          <a:bodyPr/>
          <a:lstStyle/>
          <a:p>
            <a:pPr marL="0" indent="0"/>
            <a:r>
              <a:rPr lang="en-US" sz="1800" dirty="0" smtClean="0"/>
              <a:t>The treatment success rate in extensively drug-resistant TB cases notified in 2009 was 25.0% (range 0–66.7%).</a:t>
            </a:r>
          </a:p>
          <a:p>
            <a:pPr marL="0" indent="0"/>
            <a:endParaRPr lang="en-GB" sz="1800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24000" y="1800000"/>
            <a:ext cx="7698771" cy="4252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19: </a:t>
            </a:r>
            <a:r>
              <a:rPr lang="en-US" sz="1600" b="1" dirty="0" smtClean="0">
                <a:latin typeface="Tahoma"/>
              </a:rPr>
              <a:t>36-month treatment success rate in extensively drug-resistant TB cases notified in 2009, by country, EU/EEA, 2012</a:t>
            </a:r>
          </a:p>
          <a:p>
            <a:endParaRPr lang="en-GB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32" y="6412230"/>
            <a:ext cx="8282763" cy="413871"/>
          </a:xfrm>
          <a:prstGeom prst="rect">
            <a:avLst/>
          </a:prstGeom>
          <a:noFill/>
        </p:spPr>
        <p:txBody>
          <a:bodyPr wrap="square" lIns="324000" tIns="72000" rIns="0" bIns="0" rtlCol="0">
            <a:noAutofit/>
          </a:bodyPr>
          <a:lstStyle/>
          <a:p>
            <a:pPr marL="138113" indent="-138113"/>
            <a:r>
              <a:rPr lang="en-US" sz="1100" dirty="0" smtClean="0">
                <a:solidFill>
                  <a:schemeClr val="bg1"/>
                </a:solidFill>
              </a:rPr>
              <a:t>* Cyprus, Denmark, Iceland, Malta, Slovakia, Slovenia and Sweden reported zero XDR TB cases in 2009, 12 countries did not report SLD DST results or stratified </a:t>
            </a:r>
            <a:r>
              <a:rPr lang="en-US" sz="1100" dirty="0">
                <a:solidFill>
                  <a:schemeClr val="bg1"/>
                </a:solidFill>
              </a:rPr>
              <a:t>treatment outcome data 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866490"/>
              </p:ext>
            </p:extLst>
          </p:nvPr>
        </p:nvGraphicFramePr>
        <p:xfrm>
          <a:off x="537837" y="2297927"/>
          <a:ext cx="8275169" cy="391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326890" y="3112847"/>
            <a:ext cx="288521" cy="1876963"/>
          </a:xfrm>
          <a:prstGeom prst="rect">
            <a:avLst/>
          </a:prstGeom>
        </p:spPr>
        <p:txBody>
          <a:bodyPr vert="vert270"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Treatment success (%)</a:t>
            </a:r>
          </a:p>
        </p:txBody>
      </p:sp>
    </p:spTree>
    <p:extLst>
      <p:ext uri="{BB962C8B-B14F-4D97-AF65-F5344CB8AC3E}">
        <p14:creationId xmlns:p14="http://schemas.microsoft.com/office/powerpoint/2010/main" val="6613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42875"/>
            <a:ext cx="8229600" cy="822325"/>
          </a:xfrm>
        </p:spPr>
        <p:txBody>
          <a:bodyPr/>
          <a:lstStyle/>
          <a:p>
            <a:r>
              <a:rPr lang="en-US" dirty="0" smtClean="0"/>
              <a:t>EU definition: Confirmed TB </a:t>
            </a:r>
            <a:r>
              <a:rPr lang="en-US" dirty="0"/>
              <a:t>cases*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324000" y="1547109"/>
            <a:ext cx="3808793" cy="96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2: </a:t>
            </a:r>
            <a:r>
              <a:rPr lang="en-GB" sz="1600" b="1" kern="0" dirty="0" smtClean="0">
                <a:cs typeface="Tahoma" pitchFamily="34" charset="0"/>
              </a:rPr>
              <a:t>Percentage of laboratory-confirmed </a:t>
            </a:r>
            <a:r>
              <a:rPr lang="en-GB" sz="1600" b="1" kern="0" dirty="0">
                <a:cs typeface="Tahoma" pitchFamily="34" charset="0"/>
              </a:rPr>
              <a:t>TB </a:t>
            </a:r>
            <a:r>
              <a:rPr lang="en-GB" sz="1600" b="1" kern="0" dirty="0" smtClean="0">
                <a:cs typeface="Tahoma" pitchFamily="34" charset="0"/>
              </a:rPr>
              <a:t>cases by country, EU/EEA, 2012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0" y="4800089"/>
            <a:ext cx="1669312" cy="415568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7</a:t>
            </a:r>
            <a:r>
              <a:rPr lang="ru-RU" sz="1800" dirty="0" smtClean="0"/>
              <a:t>0</a:t>
            </a:r>
            <a:r>
              <a:rPr lang="en-GB" sz="1800" dirty="0" smtClean="0"/>
              <a:t> to 79%</a:t>
            </a:r>
            <a:endParaRPr kumimoji="0" lang="en-GB" sz="18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-31220" y="5283232"/>
            <a:ext cx="1700532" cy="415568"/>
          </a:xfrm>
          <a:prstGeom prst="rect">
            <a:avLst/>
          </a:prstGeom>
          <a:solidFill>
            <a:srgbClr val="69AE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≥ 80%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0" y="4316946"/>
            <a:ext cx="1669312" cy="415568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60 to </a:t>
            </a:r>
            <a:r>
              <a:rPr lang="ru-RU" sz="1800" dirty="0" smtClean="0"/>
              <a:t>69</a:t>
            </a:r>
            <a:r>
              <a:rPr lang="en-GB" sz="1800" dirty="0" smtClean="0"/>
              <a:t>%</a:t>
            </a:r>
            <a:endParaRPr kumimoji="0" lang="en-GB" sz="18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-15610" y="3792602"/>
            <a:ext cx="1684922" cy="456769"/>
          </a:xfrm>
          <a:prstGeom prst="rect">
            <a:avLst/>
          </a:prstGeom>
          <a:solidFill>
            <a:srgbClr val="E200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&lt;</a:t>
            </a: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60%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0" y="5766375"/>
            <a:ext cx="1669312" cy="5133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bg1"/>
                </a:solidFill>
              </a:rPr>
              <a:t>Not included or not reporting</a:t>
            </a:r>
            <a:endParaRPr kumimoji="0" lang="en-GB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962" y="6462933"/>
            <a:ext cx="817439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113" indent="-138113"/>
            <a:r>
              <a:rPr lang="en-GB" sz="1100" dirty="0" smtClean="0">
                <a:solidFill>
                  <a:schemeClr val="bg1"/>
                </a:solidFill>
              </a:rPr>
              <a:t>* Confirmed by culture or by both a positive sputum microscopy result and </a:t>
            </a:r>
            <a:r>
              <a:rPr lang="en-GB" sz="1100" i="1" dirty="0" smtClean="0">
                <a:solidFill>
                  <a:schemeClr val="bg1"/>
                </a:solidFill>
              </a:rPr>
              <a:t>Mycobacterium </a:t>
            </a:r>
            <a:r>
              <a:rPr lang="en-GB" sz="1100" i="1" dirty="0">
                <a:solidFill>
                  <a:schemeClr val="bg1"/>
                </a:solidFill>
              </a:rPr>
              <a:t>tuberculosis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smtClean="0">
                <a:solidFill>
                  <a:schemeClr val="bg1"/>
                </a:solidFill>
              </a:rPr>
              <a:t> nucleic acid identified in </a:t>
            </a:r>
            <a:r>
              <a:rPr lang="en-GB" sz="1100" dirty="0">
                <a:solidFill>
                  <a:schemeClr val="bg1"/>
                </a:solidFill>
              </a:rPr>
              <a:t>nucleic </a:t>
            </a:r>
            <a:r>
              <a:rPr lang="en-GB" sz="1100" dirty="0" smtClean="0">
                <a:solidFill>
                  <a:schemeClr val="bg1"/>
                </a:solidFill>
              </a:rPr>
              <a:t>acid amplification test.</a:t>
            </a:r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82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89" name="Group 88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95" name="Group 94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167" name="Freeform 166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87" name="Freeform 186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98" name="Group 97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153" name="Freeform 152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58" name="Freeform 157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61" name="Freeform 160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150" name="Freeform 149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51" name="Freeform 150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52" name="Freeform 151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7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25" name="Group 124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49" name="Freeform 148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44" name="Oval 143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24000" y="720000"/>
            <a:ext cx="6155781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/>
            <a:r>
              <a:rPr lang="en-GB" sz="1800" dirty="0" smtClean="0">
                <a:latin typeface="+mn-lt"/>
              </a:rPr>
              <a:t>Overall, 61.9% </a:t>
            </a:r>
            <a:r>
              <a:rPr lang="en-GB" sz="1800" dirty="0">
                <a:latin typeface="+mn-lt"/>
              </a:rPr>
              <a:t>(range </a:t>
            </a:r>
            <a:r>
              <a:rPr lang="en-GB" sz="1800" dirty="0" smtClean="0">
                <a:latin typeface="+mn-lt"/>
              </a:rPr>
              <a:t>21.5–91.4%) </a:t>
            </a:r>
            <a:r>
              <a:rPr lang="en-GB" sz="1800" dirty="0">
                <a:latin typeface="+mn-lt"/>
              </a:rPr>
              <a:t>of TB cases reported </a:t>
            </a:r>
          </a:p>
          <a:p>
            <a:pPr marL="0" indent="0"/>
            <a:r>
              <a:rPr lang="en-GB" sz="1800" dirty="0">
                <a:latin typeface="+mn-lt"/>
              </a:rPr>
              <a:t>in the EU/EEA were </a:t>
            </a:r>
            <a:r>
              <a:rPr lang="en-GB" sz="1800" dirty="0" smtClean="0">
                <a:latin typeface="+mn-lt"/>
              </a:rPr>
              <a:t>laboratory confirmed</a:t>
            </a:r>
            <a:r>
              <a:rPr lang="en-US" sz="180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42876"/>
            <a:ext cx="8229600" cy="516343"/>
          </a:xfrm>
        </p:spPr>
        <p:txBody>
          <a:bodyPr/>
          <a:lstStyle/>
          <a:p>
            <a:r>
              <a:rPr lang="en-US" dirty="0"/>
              <a:t>TB </a:t>
            </a:r>
            <a:r>
              <a:rPr lang="en-US" dirty="0" smtClean="0"/>
              <a:t>in children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324000" y="1553529"/>
            <a:ext cx="3426772" cy="96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3: </a:t>
            </a:r>
            <a:r>
              <a:rPr lang="en-US" sz="1600" b="1" kern="0" dirty="0" smtClean="0">
                <a:cs typeface="Tahoma" pitchFamily="34" charset="0"/>
              </a:rPr>
              <a:t>TB </a:t>
            </a:r>
            <a:r>
              <a:rPr lang="en-US" sz="1600" b="1" kern="0" dirty="0">
                <a:cs typeface="Tahoma" pitchFamily="34" charset="0"/>
              </a:rPr>
              <a:t>notification </a:t>
            </a:r>
            <a:r>
              <a:rPr lang="en-US" sz="1600" b="1" kern="0" dirty="0" smtClean="0">
                <a:cs typeface="Tahoma" pitchFamily="34" charset="0"/>
              </a:rPr>
              <a:t>rate </a:t>
            </a:r>
            <a:r>
              <a:rPr lang="en-US" sz="1600" b="1" kern="0" dirty="0">
                <a:cs typeface="Tahoma" pitchFamily="34" charset="0"/>
              </a:rPr>
              <a:t>in children under 15 years of </a:t>
            </a:r>
            <a:r>
              <a:rPr lang="en-US" sz="1600" b="1" kern="0" dirty="0" smtClean="0">
                <a:cs typeface="Tahoma" pitchFamily="34" charset="0"/>
              </a:rPr>
              <a:t>age per 100 000 child population, by country, EU/EEA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2012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-1" y="5721876"/>
            <a:ext cx="2320120" cy="57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Not included or not reporting</a:t>
            </a:r>
            <a:endParaRPr kumimoji="0" lang="en-GB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128" y="4450891"/>
            <a:ext cx="2320120" cy="576000"/>
          </a:xfrm>
          <a:prstGeom prst="rect">
            <a:avLst/>
          </a:prstGeom>
          <a:solidFill>
            <a:srgbClr val="F6A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4 to </a:t>
            </a:r>
            <a:r>
              <a:rPr lang="ru-RU" sz="1400" dirty="0" smtClean="0"/>
              <a:t>9</a:t>
            </a:r>
            <a:r>
              <a:rPr lang="en-GB" sz="1400" dirty="0" smtClean="0"/>
              <a:t>.</a:t>
            </a:r>
            <a:r>
              <a:rPr lang="ru-RU" sz="1400" dirty="0" smtClean="0"/>
              <a:t>9</a:t>
            </a:r>
            <a:r>
              <a:rPr lang="en-GB" sz="1400" dirty="0" smtClean="0"/>
              <a:t> per </a:t>
            </a:r>
            <a:br>
              <a:rPr lang="en-GB" sz="1400" dirty="0" smtClean="0"/>
            </a:br>
            <a:r>
              <a:rPr lang="en-GB" sz="1400" dirty="0" smtClean="0"/>
              <a:t>100 000 child population</a:t>
            </a:r>
            <a:endParaRPr kumimoji="0" lang="en-GB" sz="14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257" y="3815398"/>
            <a:ext cx="2320120" cy="576000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2 to </a:t>
            </a:r>
            <a:r>
              <a:rPr lang="ru-RU" sz="1400" dirty="0" smtClean="0"/>
              <a:t>3</a:t>
            </a:r>
            <a:r>
              <a:rPr lang="en-GB" sz="1400" dirty="0" smtClean="0"/>
              <a:t>.</a:t>
            </a:r>
            <a:r>
              <a:rPr lang="ru-RU" sz="1400" dirty="0" smtClean="0"/>
              <a:t>9</a:t>
            </a:r>
            <a:r>
              <a:rPr lang="en-GB" sz="1400" dirty="0" smtClean="0"/>
              <a:t> per </a:t>
            </a:r>
            <a:br>
              <a:rPr lang="en-GB" sz="1400" dirty="0" smtClean="0"/>
            </a:br>
            <a:r>
              <a:rPr lang="en-GB" sz="1400" dirty="0" smtClean="0"/>
              <a:t>100 000 child population</a:t>
            </a:r>
            <a:endParaRPr kumimoji="0" lang="en-GB" sz="14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515" y="5086384"/>
            <a:ext cx="2320120" cy="576000"/>
          </a:xfrm>
          <a:prstGeom prst="rect">
            <a:avLst/>
          </a:prstGeom>
          <a:solidFill>
            <a:srgbClr val="E200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≥ </a:t>
            </a:r>
            <a:r>
              <a:rPr kumimoji="0" lang="en-GB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10 per </a:t>
            </a:r>
            <a:br>
              <a:rPr kumimoji="0" lang="en-GB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</a:br>
            <a:r>
              <a:rPr kumimoji="0" lang="en-GB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100 000 </a:t>
            </a:r>
            <a:r>
              <a:rPr lang="en-GB" sz="1400" dirty="0" smtClean="0">
                <a:solidFill>
                  <a:schemeClr val="bg1"/>
                </a:solidFill>
              </a:rPr>
              <a:t>child population</a:t>
            </a:r>
            <a:endParaRPr kumimoji="0" lang="en-GB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386" y="3179906"/>
            <a:ext cx="2320120" cy="576000"/>
          </a:xfrm>
          <a:prstGeom prst="rect">
            <a:avLst/>
          </a:prstGeom>
          <a:solidFill>
            <a:srgbClr val="FFF1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 &lt; 2 per </a:t>
            </a:r>
            <a:br>
              <a:rPr lang="en-GB" sz="1400" dirty="0" smtClean="0"/>
            </a:br>
            <a:r>
              <a:rPr lang="en-GB" sz="1400" dirty="0" smtClean="0"/>
              <a:t>100 000 child population</a:t>
            </a:r>
            <a:endParaRPr kumimoji="0" lang="en-GB" sz="14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5962" y="6420401"/>
            <a:ext cx="860288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78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59" name="Group 158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6" name="Freeform 215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</p:grp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  <p:sp>
              <p:nvSpPr>
                <p:cNvPr id="215" name="Freeform 214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8" name="Group 167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210" name="Freeform 209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  <p:sp>
              <p:nvSpPr>
                <p:cNvPr id="211" name="Freeform 210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9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0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88" name="Group 187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208" name="Freeform 207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09" name="Freeform 208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7" name="Oval 206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DD00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54" name="Content Placeholder 153"/>
          <p:cNvSpPr>
            <a:spLocks noGrp="1"/>
          </p:cNvSpPr>
          <p:nvPr>
            <p:ph idx="1"/>
          </p:nvPr>
        </p:nvSpPr>
        <p:spPr>
          <a:xfrm>
            <a:off x="324000" y="720000"/>
            <a:ext cx="6593143" cy="694209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1800" dirty="0" smtClean="0"/>
              <a:t>In 2012, 2 845 TB cases in children were reported, accounting for 4.2% of all notified TB cases (range 0–7.8%) in the EU/EEA.</a:t>
            </a:r>
          </a:p>
          <a:p>
            <a:pPr marL="0" indent="0">
              <a:lnSpc>
                <a:spcPct val="100000"/>
              </a:lnSpc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42875"/>
            <a:ext cx="7794068" cy="822325"/>
          </a:xfrm>
        </p:spPr>
        <p:txBody>
          <a:bodyPr/>
          <a:lstStyle/>
          <a:p>
            <a:r>
              <a:rPr lang="en-US" dirty="0"/>
              <a:t>TB cases </a:t>
            </a:r>
            <a:r>
              <a:rPr lang="en-US" dirty="0" smtClean="0"/>
              <a:t>of foreign origin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324000" y="720000"/>
            <a:ext cx="5624233" cy="600075"/>
          </a:xfrm>
        </p:spPr>
        <p:txBody>
          <a:bodyPr/>
          <a:lstStyle/>
          <a:p>
            <a:pPr marL="0" indent="0"/>
            <a:r>
              <a:rPr lang="en-GB" sz="1800" dirty="0" smtClean="0"/>
              <a:t>In 2012, the overall proportion of TB cases of foreign origin in the EU/EEA was 26.8% (range 0.2–85.4%).</a:t>
            </a:r>
            <a:endParaRPr lang="en-US" sz="1800" dirty="0" smtClean="0"/>
          </a:p>
          <a:p>
            <a:pPr marL="0" indent="0"/>
            <a:endParaRPr lang="en-GB" sz="1800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324000" y="1483098"/>
            <a:ext cx="3591629" cy="10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4: </a:t>
            </a:r>
            <a:r>
              <a:rPr lang="en-GB" sz="1600" b="1" kern="0" dirty="0" smtClean="0">
                <a:cs typeface="Tahoma" pitchFamily="34" charset="0"/>
              </a:rPr>
              <a:t>Percentage of TB cases of foreign origin by country, EU/EEA, 2012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0" y="4242093"/>
            <a:ext cx="1658679" cy="414000"/>
          </a:xfrm>
          <a:prstGeom prst="rect">
            <a:avLst/>
          </a:prstGeom>
          <a:solidFill>
            <a:srgbClr val="F6A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25 to 49.9%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0" y="5238073"/>
            <a:ext cx="1658679" cy="414000"/>
          </a:xfrm>
          <a:prstGeom prst="rect">
            <a:avLst/>
          </a:prstGeom>
          <a:solidFill>
            <a:srgbClr val="650D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≥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75%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0" y="3744103"/>
            <a:ext cx="1658679" cy="414000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1 to 24.9%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0" y="4740083"/>
            <a:ext cx="1658679" cy="414000"/>
          </a:xfrm>
          <a:prstGeom prst="rect">
            <a:avLst/>
          </a:prstGeom>
          <a:solidFill>
            <a:srgbClr val="E200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50 to 74.9%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0" y="3246113"/>
            <a:ext cx="1658679" cy="414000"/>
          </a:xfrm>
          <a:prstGeom prst="rect">
            <a:avLst/>
          </a:prstGeom>
          <a:solidFill>
            <a:srgbClr val="FFF1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&lt; 1%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89" name="Rectangular Callout 88"/>
          <p:cNvSpPr/>
          <p:nvPr/>
        </p:nvSpPr>
        <p:spPr bwMode="auto">
          <a:xfrm>
            <a:off x="1" y="5736065"/>
            <a:ext cx="1658678" cy="561600"/>
          </a:xfrm>
          <a:prstGeom prst="wedgeRectCallout">
            <a:avLst>
              <a:gd name="adj1" fmla="val -45365"/>
              <a:gd name="adj2" fmla="val -27175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Not included or not reporting</a:t>
            </a:r>
          </a:p>
        </p:txBody>
      </p:sp>
      <p:grpSp>
        <p:nvGrpSpPr>
          <p:cNvPr id="90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96" name="Group 95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650D0E"/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 dirty="0"/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58" name="Group 157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5" name="Freeform 214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6" name="Freeform 215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650D0E"/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 dirty="0"/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1" name="Group 160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7" name="Group 166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209" name="Freeform 208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0" name="Freeform 209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1" name="Freeform 210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8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9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87" name="Group 186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207" name="Freeform 206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08" name="Freeform 207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650D0E"/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 dirty="0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650D0E"/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 dirty="0"/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6" name="Oval 205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650D0E"/>
            </a:solidFill>
            <a:ln w="317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64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>
                  <a:solidFill>
                    <a:srgbClr val="FFDD00"/>
                  </a:solidFill>
                </a:endParaRPr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93" name="Group 92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8" name="Freeform 217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650D0E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9" name="Freeform 218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650D0E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97" name="Group 96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152" name="Freeform 151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53" name="Freeform 152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650D0E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03" name="Group 102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149" name="Freeform 148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50" name="Freeform 149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51" name="Freeform 150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FFDD00"/>
                  </a:solidFill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5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24" name="Group 123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144" name="Freeform 143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650D0E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43" name="Oval 142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6A800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42875"/>
            <a:ext cx="7794068" cy="822325"/>
          </a:xfrm>
        </p:spPr>
        <p:txBody>
          <a:bodyPr/>
          <a:lstStyle/>
          <a:p>
            <a:r>
              <a:rPr lang="en-GB" dirty="0"/>
              <a:t>Extrapulmonary</a:t>
            </a:r>
            <a:r>
              <a:rPr lang="en-US" dirty="0" smtClean="0"/>
              <a:t> TB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324000" y="720000"/>
            <a:ext cx="5692697" cy="6000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GB" sz="1800" dirty="0" smtClean="0"/>
              <a:t>In 2012, the overall proportion of extrapulmonary TB cases in the EU/EEA was 23.0% (range 2.9–48.6%).</a:t>
            </a:r>
            <a:endParaRPr lang="en-US" sz="1800" dirty="0" smtClean="0"/>
          </a:p>
          <a:p>
            <a:pPr marL="0" indent="0"/>
            <a:endParaRPr lang="en-GB" sz="1800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324000" y="1524999"/>
            <a:ext cx="3067786" cy="10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5: </a:t>
            </a:r>
            <a:r>
              <a:rPr lang="en-GB" sz="1600" b="1" kern="0" dirty="0">
                <a:cs typeface="Tahoma" pitchFamily="34" charset="0"/>
              </a:rPr>
              <a:t>Percentage of </a:t>
            </a:r>
            <a:r>
              <a:rPr lang="en-GB" sz="1600" b="1" kern="0" dirty="0" smtClean="0">
                <a:cs typeface="Tahoma" pitchFamily="34" charset="0"/>
              </a:rPr>
              <a:t>extrapulmonary TB </a:t>
            </a:r>
            <a:r>
              <a:rPr lang="en-GB" sz="1600" b="1" kern="0" dirty="0">
                <a:cs typeface="Tahoma" pitchFamily="34" charset="0"/>
              </a:rPr>
              <a:t>cases </a:t>
            </a:r>
            <a:r>
              <a:rPr lang="en-GB" sz="1600" b="1" kern="0" dirty="0" smtClean="0">
                <a:cs typeface="Tahoma" pitchFamily="34" charset="0"/>
              </a:rPr>
              <a:t>by country</a:t>
            </a:r>
            <a:r>
              <a:rPr lang="en-GB" sz="1600" b="1" kern="0" dirty="0">
                <a:cs typeface="Tahoma" pitchFamily="34" charset="0"/>
              </a:rPr>
              <a:t>, </a:t>
            </a:r>
            <a:r>
              <a:rPr lang="en-GB" sz="1600" b="1" kern="0" dirty="0" smtClean="0">
                <a:cs typeface="Tahoma" pitchFamily="34" charset="0"/>
              </a:rPr>
              <a:t>EU/EEA</a:t>
            </a:r>
            <a:r>
              <a:rPr lang="en-GB" sz="1600" b="1" kern="0" dirty="0">
                <a:cs typeface="Tahoma" pitchFamily="34" charset="0"/>
              </a:rPr>
              <a:t>, 2012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600" b="1" kern="0" dirty="0" smtClean="0">
                <a:cs typeface="Tahoma" pitchFamily="34" charset="0"/>
              </a:rPr>
              <a:t>	</a:t>
            </a:r>
            <a:endParaRPr lang="en-GB" sz="1600" b="1" kern="0" dirty="0">
              <a:cs typeface="Tahoma" pitchFamily="34" charset="0"/>
            </a:endParaRPr>
          </a:p>
        </p:txBody>
      </p:sp>
      <p:sp>
        <p:nvSpPr>
          <p:cNvPr id="96" name="Rectangular Callout 95"/>
          <p:cNvSpPr/>
          <p:nvPr/>
        </p:nvSpPr>
        <p:spPr bwMode="auto">
          <a:xfrm>
            <a:off x="0" y="4242093"/>
            <a:ext cx="1637414" cy="414000"/>
          </a:xfrm>
          <a:prstGeom prst="wedgeRectCallout">
            <a:avLst>
              <a:gd name="adj1" fmla="val -24568"/>
              <a:gd name="adj2" fmla="val 14809"/>
            </a:avLst>
          </a:prstGeom>
          <a:solidFill>
            <a:srgbClr val="F6A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20 to 29.9%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16" name="Rectangular Callout 115"/>
          <p:cNvSpPr/>
          <p:nvPr/>
        </p:nvSpPr>
        <p:spPr bwMode="auto">
          <a:xfrm>
            <a:off x="0" y="5238073"/>
            <a:ext cx="1637414" cy="414000"/>
          </a:xfrm>
          <a:prstGeom prst="wedgeRectCallout">
            <a:avLst>
              <a:gd name="adj1" fmla="val -32601"/>
              <a:gd name="adj2" fmla="val 31745"/>
            </a:avLst>
          </a:prstGeom>
          <a:solidFill>
            <a:srgbClr val="650D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≥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40%</a:t>
            </a:r>
          </a:p>
        </p:txBody>
      </p:sp>
      <p:sp>
        <p:nvSpPr>
          <p:cNvPr id="147" name="Rectangular Callout 146"/>
          <p:cNvSpPr/>
          <p:nvPr/>
        </p:nvSpPr>
        <p:spPr bwMode="auto">
          <a:xfrm>
            <a:off x="0" y="3744103"/>
            <a:ext cx="1637414" cy="414000"/>
          </a:xfrm>
          <a:prstGeom prst="wedgeRectCallout">
            <a:avLst>
              <a:gd name="adj1" fmla="val 15349"/>
              <a:gd name="adj2" fmla="val 22319"/>
            </a:avLst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10 to 19.9%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55" name="Rectangular Callout 154"/>
          <p:cNvSpPr/>
          <p:nvPr/>
        </p:nvSpPr>
        <p:spPr bwMode="auto">
          <a:xfrm>
            <a:off x="0" y="4740083"/>
            <a:ext cx="1637414" cy="414000"/>
          </a:xfrm>
          <a:prstGeom prst="wedgeRectCallout">
            <a:avLst>
              <a:gd name="adj1" fmla="val -38356"/>
              <a:gd name="adj2" fmla="val 21136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30 to 39.9%</a:t>
            </a:r>
          </a:p>
        </p:txBody>
      </p:sp>
      <p:sp>
        <p:nvSpPr>
          <p:cNvPr id="156" name="Rectangular Callout 155"/>
          <p:cNvSpPr/>
          <p:nvPr/>
        </p:nvSpPr>
        <p:spPr bwMode="auto">
          <a:xfrm>
            <a:off x="0" y="3246113"/>
            <a:ext cx="1637414" cy="414000"/>
          </a:xfrm>
          <a:prstGeom prst="wedgeRectCallout">
            <a:avLst>
              <a:gd name="adj1" fmla="val 31125"/>
              <a:gd name="adj2" fmla="val 24045"/>
            </a:avLst>
          </a:prstGeom>
          <a:solidFill>
            <a:srgbClr val="FFF1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&lt; 10%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57" name="Rectangular Callout 156"/>
          <p:cNvSpPr/>
          <p:nvPr/>
        </p:nvSpPr>
        <p:spPr bwMode="auto">
          <a:xfrm>
            <a:off x="1" y="5736065"/>
            <a:ext cx="1637413" cy="561600"/>
          </a:xfrm>
          <a:prstGeom prst="wedgeRectCallout">
            <a:avLst>
              <a:gd name="adj1" fmla="val -45365"/>
              <a:gd name="adj2" fmla="val -27175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Not included or not reporting</a:t>
            </a:r>
          </a:p>
        </p:txBody>
      </p:sp>
    </p:spTree>
    <p:extLst>
      <p:ext uri="{BB962C8B-B14F-4D97-AF65-F5344CB8AC3E}">
        <p14:creationId xmlns:p14="http://schemas.microsoft.com/office/powerpoint/2010/main" val="32205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4000" y="142875"/>
            <a:ext cx="778292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dirty="0" smtClean="0"/>
              <a:t>Extrapulmonary </a:t>
            </a:r>
            <a:r>
              <a:rPr lang="en-GB" dirty="0"/>
              <a:t>TB </a:t>
            </a:r>
            <a:r>
              <a:rPr lang="en-GB" dirty="0" smtClean="0"/>
              <a:t>notification over time</a:t>
            </a: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800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720000"/>
            <a:ext cx="7245642" cy="640118"/>
          </a:xfrm>
        </p:spPr>
        <p:txBody>
          <a:bodyPr/>
          <a:lstStyle/>
          <a:p>
            <a:pPr marL="0" indent="0"/>
            <a:r>
              <a:rPr lang="en-GB" sz="1800" dirty="0" smtClean="0"/>
              <a:t>Extrapulmonary TB notification rates </a:t>
            </a:r>
            <a:r>
              <a:rPr lang="en-US" sz="1800" dirty="0"/>
              <a:t>have </a:t>
            </a:r>
            <a:r>
              <a:rPr lang="en-US" sz="2000" dirty="0"/>
              <a:t>remained</a:t>
            </a:r>
            <a:r>
              <a:rPr lang="en-US" sz="1800" dirty="0"/>
              <a:t> </a:t>
            </a:r>
            <a:r>
              <a:rPr lang="en-US" sz="1800" dirty="0" smtClean="0"/>
              <a:t>stable in the last 10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4000" y="1800000"/>
            <a:ext cx="725359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 smtClean="0">
                <a:solidFill>
                  <a:srgbClr val="69AE23"/>
                </a:solidFill>
                <a:cs typeface="Tahoma" pitchFamily="34" charset="0"/>
              </a:rPr>
              <a:t>Figure 6: </a:t>
            </a:r>
            <a:r>
              <a:rPr lang="en-GB" sz="1600" b="1" dirty="0">
                <a:cs typeface="Tahoma" pitchFamily="34" charset="0"/>
              </a:rPr>
              <a:t>E</a:t>
            </a:r>
            <a:r>
              <a:rPr lang="en-US" sz="1600" b="1" dirty="0" smtClean="0">
                <a:latin typeface="Tahoma"/>
              </a:rPr>
              <a:t>xtrapulmonary TB notification rate per 100 000 population by year, EU/EEA, 2003−2012</a:t>
            </a:r>
            <a:endParaRPr lang="en-GB" sz="16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335089"/>
              </p:ext>
            </p:extLst>
          </p:nvPr>
        </p:nvGraphicFramePr>
        <p:xfrm>
          <a:off x="128974" y="2338614"/>
          <a:ext cx="835627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44000"/>
            <a:ext cx="7925238" cy="822325"/>
          </a:xfrm>
        </p:spPr>
        <p:txBody>
          <a:bodyPr/>
          <a:lstStyle/>
          <a:p>
            <a:r>
              <a:rPr lang="en-US" dirty="0" smtClean="0"/>
              <a:t>Multidrug-resistant TB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324001" y="720000"/>
            <a:ext cx="5302516" cy="600075"/>
          </a:xfrm>
        </p:spPr>
        <p:txBody>
          <a:bodyPr/>
          <a:lstStyle/>
          <a:p>
            <a:pPr marL="0" indent="0"/>
            <a:r>
              <a:rPr lang="en-GB" sz="1800" dirty="0" smtClean="0"/>
              <a:t>In 2012, the overall proportion of TB cases with multi-drug resistance in the EU/EEA was 4.6% (range 0–25.5%).</a:t>
            </a:r>
            <a:endParaRPr lang="en-US" sz="1800" dirty="0" smtClean="0"/>
          </a:p>
          <a:p>
            <a:pPr marL="0" indent="0"/>
            <a:endParaRPr lang="en-GB" sz="1800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324001" y="1674687"/>
            <a:ext cx="3216642" cy="10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7: </a:t>
            </a:r>
            <a:r>
              <a:rPr lang="en-GB" sz="1600" b="1" kern="0" dirty="0" smtClean="0">
                <a:cs typeface="Tahoma" pitchFamily="34" charset="0"/>
              </a:rPr>
              <a:t>Percentage of multidrug resistance among all confirmed TB cases by country, EU/EEA, 2012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4" name="Rectangular Callout 83"/>
          <p:cNvSpPr/>
          <p:nvPr/>
        </p:nvSpPr>
        <p:spPr bwMode="auto">
          <a:xfrm>
            <a:off x="0" y="4242093"/>
            <a:ext cx="1669311" cy="414000"/>
          </a:xfrm>
          <a:prstGeom prst="wedgeRectCallout">
            <a:avLst>
              <a:gd name="adj1" fmla="val -24568"/>
              <a:gd name="adj2" fmla="val 14809"/>
            </a:avLst>
          </a:prstGeom>
          <a:solidFill>
            <a:srgbClr val="F6A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2 to 4.9%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5" name="Rectangular Callout 84"/>
          <p:cNvSpPr/>
          <p:nvPr/>
        </p:nvSpPr>
        <p:spPr bwMode="auto">
          <a:xfrm>
            <a:off x="0" y="5238073"/>
            <a:ext cx="1669311" cy="414000"/>
          </a:xfrm>
          <a:prstGeom prst="wedgeRectCallout">
            <a:avLst>
              <a:gd name="adj1" fmla="val -32601"/>
              <a:gd name="adj2" fmla="val 31745"/>
            </a:avLst>
          </a:prstGeom>
          <a:solidFill>
            <a:srgbClr val="650D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≥ 10%</a:t>
            </a:r>
          </a:p>
        </p:txBody>
      </p:sp>
      <p:sp>
        <p:nvSpPr>
          <p:cNvPr id="86" name="Rectangular Callout 85"/>
          <p:cNvSpPr/>
          <p:nvPr/>
        </p:nvSpPr>
        <p:spPr bwMode="auto">
          <a:xfrm>
            <a:off x="0" y="3744103"/>
            <a:ext cx="1669311" cy="414000"/>
          </a:xfrm>
          <a:prstGeom prst="wedgeRectCallout">
            <a:avLst>
              <a:gd name="adj1" fmla="val 15349"/>
              <a:gd name="adj2" fmla="val 22319"/>
            </a:avLst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1 to 1.9%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8" name="Rectangular Callout 87"/>
          <p:cNvSpPr/>
          <p:nvPr/>
        </p:nvSpPr>
        <p:spPr bwMode="auto">
          <a:xfrm>
            <a:off x="0" y="4740083"/>
            <a:ext cx="1669311" cy="414000"/>
          </a:xfrm>
          <a:prstGeom prst="wedgeRectCallout">
            <a:avLst>
              <a:gd name="adj1" fmla="val -38356"/>
              <a:gd name="adj2" fmla="val 21136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5 to 9.9%</a:t>
            </a:r>
          </a:p>
        </p:txBody>
      </p:sp>
      <p:sp>
        <p:nvSpPr>
          <p:cNvPr id="89" name="Rectangular Callout 88"/>
          <p:cNvSpPr/>
          <p:nvPr/>
        </p:nvSpPr>
        <p:spPr bwMode="auto">
          <a:xfrm>
            <a:off x="0" y="3246113"/>
            <a:ext cx="1669311" cy="414000"/>
          </a:xfrm>
          <a:prstGeom prst="wedgeRectCallout">
            <a:avLst>
              <a:gd name="adj1" fmla="val 31125"/>
              <a:gd name="adj2" fmla="val 24045"/>
            </a:avLst>
          </a:prstGeom>
          <a:solidFill>
            <a:srgbClr val="FFF1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&lt; 1%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1" name="Rectangular Callout 90"/>
          <p:cNvSpPr/>
          <p:nvPr/>
        </p:nvSpPr>
        <p:spPr bwMode="auto">
          <a:xfrm>
            <a:off x="1" y="5736065"/>
            <a:ext cx="1669310" cy="561600"/>
          </a:xfrm>
          <a:prstGeom prst="wedgeRectCallout">
            <a:avLst>
              <a:gd name="adj1" fmla="val -45365"/>
              <a:gd name="adj2" fmla="val -27175"/>
            </a:avLst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Not included or not reporting</a:t>
            </a:r>
          </a:p>
        </p:txBody>
      </p:sp>
      <p:grpSp>
        <p:nvGrpSpPr>
          <p:cNvPr id="79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FF1C3"/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94" name="Group 93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9" name="Freeform 218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  <p:sp>
              <p:nvSpPr>
                <p:cNvPr id="220" name="Freeform 219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</p:grp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650D0E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98" name="Group 97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153" name="Freeform 152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8" name="Freeform 217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150" name="Freeform 149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  <p:sp>
              <p:nvSpPr>
                <p:cNvPr id="151" name="Freeform 150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52" name="Freeform 151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7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25" name="Group 124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accent3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49" name="Freeform 148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chemeClr val="accent3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650D0E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650D0E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650D0E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44" name="Oval 143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1C3"/>
            </a:solidFill>
            <a:ln w="317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42875"/>
            <a:ext cx="7711197" cy="822325"/>
          </a:xfrm>
        </p:spPr>
        <p:txBody>
          <a:bodyPr/>
          <a:lstStyle/>
          <a:p>
            <a:r>
              <a:rPr lang="en-GB" dirty="0" smtClean="0">
                <a:cs typeface="Tahoma" pitchFamily="34" charset="0"/>
              </a:rPr>
              <a:t>Multidrug-resistance among new pulmonary TB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324000" y="2160000"/>
            <a:ext cx="3457392" cy="96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8: </a:t>
            </a:r>
            <a:r>
              <a:rPr lang="en-GB" sz="1600" b="1" kern="0" dirty="0" smtClean="0">
                <a:cs typeface="Tahoma" pitchFamily="34" charset="0"/>
              </a:rPr>
              <a:t>Percentage of </a:t>
            </a:r>
            <a:r>
              <a:rPr lang="en-GB" sz="1600" b="1" kern="0" dirty="0">
                <a:cs typeface="Tahoma" pitchFamily="34" charset="0"/>
              </a:rPr>
              <a:t>new pulmonary TB </a:t>
            </a:r>
            <a:r>
              <a:rPr lang="en-GB" sz="1600" b="1" kern="0" dirty="0" smtClean="0">
                <a:cs typeface="Tahoma" pitchFamily="34" charset="0"/>
              </a:rPr>
              <a:t>cases with multidrug resistance by country, EU/EEA, 2012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" y="4756729"/>
            <a:ext cx="1626780" cy="414000"/>
          </a:xfrm>
          <a:prstGeom prst="rect">
            <a:avLst/>
          </a:prstGeom>
          <a:solidFill>
            <a:srgbClr val="F6A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2 to 4.9%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" y="4267061"/>
            <a:ext cx="1626780" cy="414000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1 to 1.9%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" y="5246397"/>
            <a:ext cx="1626780" cy="414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≥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5%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" y="3777393"/>
            <a:ext cx="1626780" cy="414000"/>
          </a:xfrm>
          <a:prstGeom prst="rect">
            <a:avLst/>
          </a:prstGeom>
          <a:solidFill>
            <a:srgbClr val="FFF1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&lt; 1%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53" name="Rectangular Callout 152"/>
          <p:cNvSpPr/>
          <p:nvPr/>
        </p:nvSpPr>
        <p:spPr bwMode="auto">
          <a:xfrm>
            <a:off x="2" y="5736065"/>
            <a:ext cx="1626779" cy="561600"/>
          </a:xfrm>
          <a:prstGeom prst="wedgeRectCallout">
            <a:avLst>
              <a:gd name="adj1" fmla="val -45365"/>
              <a:gd name="adj2" fmla="val -27175"/>
            </a:avLst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Not included or not reporting</a:t>
            </a:r>
          </a:p>
        </p:txBody>
      </p:sp>
      <p:grpSp>
        <p:nvGrpSpPr>
          <p:cNvPr id="155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156" name="Group 155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FF1C3"/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9" name="Freeform 218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  <p:sp>
              <p:nvSpPr>
                <p:cNvPr id="220" name="Freeform 219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</p:grp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5" name="Group 164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216" name="Freeform 215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3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3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8" name="Freeform 217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chemeClr val="accent3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71" name="Group 17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5" name="Freeform 214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2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3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91" name="Group 190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211" name="Freeform 210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accent3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chemeClr val="accent3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10" name="Oval 209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1C3"/>
            </a:solidFill>
            <a:ln w="317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324000" y="1080000"/>
            <a:ext cx="6058947" cy="666750"/>
          </a:xfrm>
        </p:spPr>
        <p:txBody>
          <a:bodyPr/>
          <a:lstStyle/>
          <a:p>
            <a:pPr marL="0" indent="0"/>
            <a:r>
              <a:rPr lang="en-GB" sz="1800" dirty="0" smtClean="0"/>
              <a:t>In 2012, the overall percentage of new pulmonary TB cases with multidrug resistance in the EU/EEA was 2.6% (</a:t>
            </a:r>
            <a:r>
              <a:rPr lang="en-GB" sz="1800" dirty="0"/>
              <a:t>range </a:t>
            </a:r>
            <a:r>
              <a:rPr lang="en-GB" sz="1800" dirty="0" smtClean="0"/>
              <a:t>0–20.5%).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1C3"/>
        </a:solidFill>
        <a:ln w="3175">
          <a:solidFill>
            <a:schemeClr val="bg2">
              <a:lumMod val="60000"/>
              <a:lumOff val="40000"/>
            </a:schemeClr>
          </a:solidFill>
          <a:round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AE20AED966F449E1535EF661FB467" ma:contentTypeVersion="2" ma:contentTypeDescription="Create a new document." ma:contentTypeScope="" ma:versionID="293335977365f9a51ba85284a5d134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C4FBCAE-C389-4E4A-80EC-E283C8DC28D7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C94A4E6-0379-44A4-8984-381E21253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422DBC-60DF-498E-82C6-C5D745CC6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9B68C44-E496-4643-AF86-CF16EFB8958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ECDC_PowerPoint_Template_2009_rev_1_4</Template>
  <TotalTime>9300</TotalTime>
  <Words>1338</Words>
  <Application>Microsoft Office PowerPoint</Application>
  <PresentationFormat>On-screen Show (4:3)</PresentationFormat>
  <Paragraphs>160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ECDC_PowerPoint_Template_2009_rev_1_4</vt:lpstr>
      <vt:lpstr>Custom Design</vt:lpstr>
      <vt:lpstr>1_Custom Design</vt:lpstr>
      <vt:lpstr>2_Custom Design</vt:lpstr>
      <vt:lpstr>World Tuberculosis Day 2014</vt:lpstr>
      <vt:lpstr>TB notifications by country</vt:lpstr>
      <vt:lpstr>EU definition: Confirmed TB cases*</vt:lpstr>
      <vt:lpstr>TB in children</vt:lpstr>
      <vt:lpstr>TB cases of foreign origin</vt:lpstr>
      <vt:lpstr>Extrapulmonary TB cases</vt:lpstr>
      <vt:lpstr>Extrapulmonary TB notification over time </vt:lpstr>
      <vt:lpstr>Multidrug-resistant TB </vt:lpstr>
      <vt:lpstr>Multidrug-resistance among new pulmonary TB cases</vt:lpstr>
      <vt:lpstr>Multidrug-resistance among previously treated pulmonary TB cases</vt:lpstr>
      <vt:lpstr>Extensively drug-resistant TB</vt:lpstr>
      <vt:lpstr>TB/HIV co-infection</vt:lpstr>
      <vt:lpstr>Treatment success in new pulmonary TB cases over time </vt:lpstr>
      <vt:lpstr>Treatment success in new  pulmonary TB cases</vt:lpstr>
      <vt:lpstr>Treatment success in previously treated pulmonary TB cases</vt:lpstr>
      <vt:lpstr>Treatment success rate in confirmed pulmonary TB cases*</vt:lpstr>
      <vt:lpstr>Treatment success rate in  extrapulmonary TB*</vt:lpstr>
      <vt:lpstr>Treatment success rate in  multidrug-resistant TB*</vt:lpstr>
      <vt:lpstr>Treatment outcome in  multidrug-resistant TB over time  </vt:lpstr>
      <vt:lpstr>Treatment success in  extensively drug-resistant TB*</vt:lpstr>
    </vt:vector>
  </TitlesOfParts>
  <Manager>Marieke.vanderWerf@ecdc.europa.eu</Manager>
  <Company>ECDC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tuberculosis-surveillance-findings-2014</dc:title>
  <dc:subject>tuberculosis</dc:subject>
  <dc:creator>Vahur.Hollo@ecdc.europa.eu</dc:creator>
  <cp:lastModifiedBy>Vahur Hollo</cp:lastModifiedBy>
  <cp:revision>665</cp:revision>
  <cp:lastPrinted>2014-02-27T13:32:32Z</cp:lastPrinted>
  <dcterms:created xsi:type="dcterms:W3CDTF">2011-02-23T09:42:26Z</dcterms:created>
  <dcterms:modified xsi:type="dcterms:W3CDTF">2014-10-03T07:30:05Z</dcterms:modified>
  <cp:category>tuberculosis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0x010100904AE20AED966F449E1535EF661FB467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dlc_DocIdItemGuid">
    <vt:lpwstr>5c064328-ae31-445f-b1ef-6efd95739f28</vt:lpwstr>
  </property>
  <property fmtid="{D5CDD505-2E9C-101B-9397-08002B2CF9AE}" pid="8" name="_dlc_DocId">
    <vt:lpwstr>NMFWZX5DU2U3-1308-6</vt:lpwstr>
  </property>
  <property fmtid="{D5CDD505-2E9C-101B-9397-08002B2CF9AE}" pid="9" name="_dlc_DocIdUrl">
    <vt:lpwstr>http://ecdcsp2010/en/healthtopics/Tuberculosis/epidemiological_data/_layouts/DocIdRedir.aspx?ID=NMFWZX5DU2U3-1308-6, NMFWZX5DU2U3-1308-6</vt:lpwstr>
  </property>
  <property fmtid="{D5CDD505-2E9C-101B-9397-08002B2CF9AE}" pid="10" name="Order">
    <vt:r8>300</vt:r8>
  </property>
  <property fmtid="{D5CDD505-2E9C-101B-9397-08002B2CF9AE}" pid="11" name="_dlc_DocIdPersistId">
    <vt:bool>false</vt:bool>
  </property>
  <property fmtid="{D5CDD505-2E9C-101B-9397-08002B2CF9AE}" pid="12" name="_SharedFileIndex">
    <vt:lpwstr/>
  </property>
</Properties>
</file>