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1" r:id="rId1"/>
    <p:sldMasterId id="2147483658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58" r:id="rId6"/>
    <p:sldId id="266" r:id="rId7"/>
    <p:sldId id="260" r:id="rId8"/>
    <p:sldId id="259" r:id="rId9"/>
    <p:sldId id="261" r:id="rId10"/>
    <p:sldId id="267" r:id="rId11"/>
    <p:sldId id="262" r:id="rId12"/>
    <p:sldId id="263" r:id="rId13"/>
    <p:sldId id="264" r:id="rId14"/>
    <p:sldId id="268" r:id="rId15"/>
    <p:sldId id="269" r:id="rId16"/>
  </p:sldIdLst>
  <p:sldSz cx="9144000" cy="6858000" type="screen4x3"/>
  <p:notesSz cx="6858000" cy="9144000"/>
  <p:embeddedFontLst>
    <p:embeddedFont>
      <p:font typeface="Tahoma" pitchFamily="34" charset="0"/>
      <p:regular r:id="rId19"/>
      <p:bold r:id="rId20"/>
    </p:embeddedFont>
    <p:embeddedFont>
      <p:font typeface="Times" pitchFamily="18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00"/>
    <a:srgbClr val="69AE23"/>
    <a:srgbClr val="003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 autoAdjust="0"/>
    <p:restoredTop sz="94673" autoAdjust="0"/>
  </p:normalViewPr>
  <p:slideViewPr>
    <p:cSldViewPr snapToGrid="0">
      <p:cViewPr varScale="1">
        <p:scale>
          <a:sx n="104" d="100"/>
          <a:sy n="104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525463"/>
            <a:ext cx="3351213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1363" y="3178175"/>
            <a:ext cx="5486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Add new slides with CTRL-M.</a:t>
            </a:r>
          </a:p>
          <a:p>
            <a:r>
              <a:rPr lang="en-GB" b="1" dirty="0" smtClean="0"/>
              <a:t>Helpful hints:</a:t>
            </a:r>
          </a:p>
          <a:p>
            <a:r>
              <a:rPr lang="en-GB" dirty="0" smtClean="0"/>
              <a:t>1. Write "Total outpatient antibiotic use in Europe", not "Total Outpatient Antibiotic Use in Europe".</a:t>
            </a:r>
          </a:p>
          <a:p>
            <a:r>
              <a:rPr lang="en-GB" dirty="0" smtClean="0"/>
              <a:t>2a. Write "Member States", not "MS", i.e. avoid avoidable abbreviations.</a:t>
            </a:r>
          </a:p>
          <a:p>
            <a:r>
              <a:rPr lang="en-GB" dirty="0" smtClean="0"/>
              <a:t>2b. Write "and", not "&amp;".</a:t>
            </a:r>
          </a:p>
          <a:p>
            <a:r>
              <a:rPr lang="en-GB" dirty="0" smtClean="0"/>
              <a:t>2c. Write "three", not "3".</a:t>
            </a:r>
          </a:p>
          <a:p>
            <a:r>
              <a:rPr lang="en-GB" dirty="0" smtClean="0"/>
              <a:t>3. Write: "HIV infections", not "HIV INFECTIONS".</a:t>
            </a:r>
          </a:p>
          <a:p>
            <a:r>
              <a:rPr lang="en-GB" dirty="0" smtClean="0"/>
              <a:t>4. No pink, purple, and red, especially not in headlines.</a:t>
            </a:r>
          </a:p>
          <a:p>
            <a:r>
              <a:rPr lang="en-GB" dirty="0" smtClean="0"/>
              <a:t>5. Use soft returns (CTRL-RETURN) instead of hard returns (RETURN) whenever possible.</a:t>
            </a:r>
          </a:p>
          <a:p>
            <a:r>
              <a:rPr lang="en-GB" dirty="0" smtClean="0"/>
              <a:t>6. Don't centre text! All text should be aligned left.</a:t>
            </a:r>
          </a:p>
          <a:p>
            <a:r>
              <a:rPr lang="en-GB" dirty="0" smtClean="0"/>
              <a:t>7. Don't enlarge pictures beyond their actual size/resolution.</a:t>
            </a:r>
          </a:p>
          <a:p>
            <a:r>
              <a:rPr lang="en-GB" dirty="0" smtClean="0"/>
              <a:t>8. Don't use italics, except for e.g. 'Clostridium </a:t>
            </a:r>
            <a:r>
              <a:rPr lang="en-GB" dirty="0" err="1" smtClean="0"/>
              <a:t>difficile</a:t>
            </a:r>
            <a:r>
              <a:rPr lang="en-GB" dirty="0" smtClean="0"/>
              <a:t>'.</a:t>
            </a:r>
          </a:p>
          <a:p>
            <a:r>
              <a:rPr lang="en-GB" dirty="0" smtClean="0"/>
              <a:t>9. Crop pictures.</a:t>
            </a:r>
          </a:p>
          <a:p>
            <a:r>
              <a:rPr lang="en-GB" dirty="0" smtClean="0"/>
              <a:t>10. Make sure you understand how bulleted lists work.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7088" y="525463"/>
            <a:ext cx="3113087" cy="233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400"/>
            </a:lvl1pPr>
            <a:lvl2pPr marL="180975" indent="-180975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180975" algn="l"/>
              </a:tabLst>
              <a:defRPr sz="2000"/>
            </a:lvl2pPr>
            <a:lvl3pPr marL="355600" indent="-1746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355600" algn="l"/>
              </a:tabLst>
              <a:defRPr sz="2000"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3BAFD-284A-48D0-8CD6-C64F6E8DD3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400"/>
            </a:lvl1pPr>
            <a:lvl2pPr marL="180975" indent="-180975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§"/>
              <a:tabLst>
                <a:tab pos="180975" algn="l"/>
              </a:tabLst>
              <a:defRPr sz="2000"/>
            </a:lvl2pPr>
            <a:lvl3pPr marL="355600" indent="-1746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 sz="2000" baseline="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3BAFD-284A-48D0-8CD6-C64F6E8DD3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2025" y="6564313"/>
            <a:ext cx="461963" cy="284162"/>
          </a:xfrm>
        </p:spPr>
        <p:txBody>
          <a:bodyPr/>
          <a:lstStyle>
            <a:lvl1pPr>
              <a:defRPr/>
            </a:lvl1pPr>
          </a:lstStyle>
          <a:p>
            <a:fld id="{49B5A420-08AA-4398-B8D4-4EEDDE45C7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1030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7AAA33-1B40-4938-9E56-D0366AC0DF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4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49C9C8E2-596A-4E3B-82FA-3F7A78E40F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5" cstate="print"/>
          <a:srcRect t="92169"/>
          <a:stretch>
            <a:fillRect/>
          </a:stretch>
        </p:blipFill>
        <p:spPr bwMode="auto">
          <a:xfrm>
            <a:off x="0" y="6320971"/>
            <a:ext cx="9144000" cy="537029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49C9C8E2-596A-4E3B-82FA-3F7A78E40F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3" name="Picture 7" descr="Presentation_Template_Section_new"/>
          <p:cNvPicPr>
            <a:picLocks noChangeAspect="1" noChangeArrowheads="1"/>
          </p:cNvPicPr>
          <p:nvPr/>
        </p:nvPicPr>
        <p:blipFill>
          <a:blip r:embed="rId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pic>
        <p:nvPicPr>
          <p:cNvPr id="234504" name="Picture 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1B7E4293-5A30-40F8-8741-380357C6B58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24000" y="43200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dcsp2010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gif"/><Relationship Id="rId4" Type="http://schemas.openxmlformats.org/officeDocument/2006/relationships/hyperlink" Target="http://bookshop.europa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Surveillance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4318000"/>
            <a:ext cx="8820150" cy="1006475"/>
          </a:xfrm>
        </p:spPr>
        <p:txBody>
          <a:bodyPr/>
          <a:lstStyle/>
          <a:p>
            <a:r>
              <a:rPr lang="en-GB" dirty="0" smtClean="0"/>
              <a:t>Annual Epidemiological Report on communicable diseases in Europe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55499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ECDC Surveillance Unit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Stockholm, </a:t>
            </a:r>
            <a:r>
              <a:rPr lang="en-GB" sz="2000" dirty="0" smtClean="0">
                <a:solidFill>
                  <a:schemeClr val="bg1"/>
                </a:solidFill>
              </a:rPr>
              <a:t>October 2009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notification rates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01" y="2002131"/>
            <a:ext cx="6650667" cy="41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6431797"/>
            <a:ext cx="9144000" cy="426203"/>
          </a:xfrm>
        </p:spPr>
        <p:txBody>
          <a:bodyPr lIns="324000" tIns="72000"/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GB" sz="1000" dirty="0" smtClean="0">
                <a:solidFill>
                  <a:schemeClr val="bg1"/>
                </a:solidFill>
              </a:rPr>
              <a:t>Source: AER 2009.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1080000"/>
            <a:ext cx="8526463" cy="8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sz="2000" kern="0" dirty="0" smtClean="0">
                <a:latin typeface="+mn-lt"/>
              </a:rPr>
              <a:t>Acute hepatitis B notification rates per 100 000 population, 1995–2004 in selected EU countries</a:t>
            </a:r>
            <a:r>
              <a:rPr lang="en-GB" sz="1400" kern="0" dirty="0" smtClean="0">
                <a:latin typeface="+mn-lt"/>
              </a:rPr>
              <a:t/>
            </a:r>
            <a:br>
              <a:rPr lang="en-GB" sz="1400" kern="0" dirty="0" smtClean="0">
                <a:latin typeface="+mn-lt"/>
              </a:rPr>
            </a:br>
            <a:endParaRPr lang="en-GB" sz="200" kern="0" dirty="0" smtClean="0">
              <a:latin typeface="+mn-lt"/>
            </a:endParaRP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sz="1050" dirty="0" smtClean="0"/>
              <a:t>Countries with universal HBV vaccination shown in turquoise, countries with HBV immunisation strategies for risk groups only shown in green.</a:t>
            </a:r>
            <a:endParaRPr kumimoji="0" lang="en-GB" sz="1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 notification rates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6431797"/>
            <a:ext cx="9144000" cy="426203"/>
          </a:xfrm>
        </p:spPr>
        <p:txBody>
          <a:bodyPr lIns="324000" tIns="72000" rIns="180000"/>
          <a:lstStyle/>
          <a:p>
            <a:pPr marL="0" indent="0">
              <a:lnSpc>
                <a:spcPts val="1000"/>
              </a:lnSpc>
              <a:spcAft>
                <a:spcPts val="0"/>
              </a:spcAft>
            </a:pPr>
            <a:r>
              <a:rPr lang="en-GB" sz="1000" dirty="0" smtClean="0">
                <a:solidFill>
                  <a:schemeClr val="bg1"/>
                </a:solidFill>
              </a:rPr>
              <a:t>Source: AER 2009, country reports from Denmark, France, Greece, Ireland, Italy, Poland, Portugal, Romania, Slovenia and Spain. </a:t>
            </a:r>
            <a:br>
              <a:rPr lang="en-GB" sz="1000" dirty="0" smtClean="0">
                <a:solidFill>
                  <a:schemeClr val="bg1"/>
                </a:solidFill>
              </a:rPr>
            </a:br>
            <a:r>
              <a:rPr lang="en-GB" sz="1000" dirty="0" smtClean="0">
                <a:solidFill>
                  <a:schemeClr val="bg1"/>
                </a:solidFill>
              </a:rPr>
              <a:t>Bulgaria, Cyprus, Czech Republic, Estonia, Luxembourg, Malta, Sweden and Iceland reported zero cases.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1080000"/>
            <a:ext cx="6324923" cy="63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US" sz="2000" kern="0" dirty="0" smtClean="0">
                <a:latin typeface="+mn-lt"/>
              </a:rPr>
              <a:t>Notification rates of tetanus cases by age and gender, in EU and EEA/EFTA countries, 2007 (n = 124)</a:t>
            </a:r>
            <a:r>
              <a:rPr lang="en-GB" sz="2000" kern="0" dirty="0" smtClean="0">
                <a:latin typeface="+mn-lt"/>
              </a:rPr>
              <a:t/>
            </a:r>
            <a:br>
              <a:rPr lang="en-GB" sz="2000" kern="0" dirty="0" smtClean="0">
                <a:latin typeface="+mn-lt"/>
              </a:rPr>
            </a:br>
            <a:endParaRPr kumimoji="0" lang="en-GB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55" y="2203605"/>
            <a:ext cx="8761397" cy="34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6689133" cy="822325"/>
          </a:xfrm>
        </p:spPr>
        <p:txBody>
          <a:bodyPr/>
          <a:lstStyle/>
          <a:p>
            <a:r>
              <a:rPr lang="en-GB" dirty="0" smtClean="0"/>
              <a:t>Rubella — approaching the elimination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9500"/>
            <a:ext cx="8510184" cy="2035659"/>
          </a:xfrm>
        </p:spPr>
        <p:txBody>
          <a:bodyPr/>
          <a:lstStyle/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Reported rates of confirmed rubella cases in 2007 were low.</a:t>
            </a:r>
          </a:p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Rubella incidence decreased dramatically over the last few years, from 21 per 100 000 in 2005 to below 2 per 100 000 in both 2006 and 2007.</a:t>
            </a:r>
          </a:p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12 Member States have notification rates below 1 per 100 000; </a:t>
            </a:r>
            <a:br>
              <a:rPr lang="en-GB" sz="2000" dirty="0" smtClean="0"/>
            </a:br>
            <a:r>
              <a:rPr lang="en-GB" sz="2000" dirty="0" smtClean="0"/>
              <a:t>nine countries reported no cases.</a:t>
            </a:r>
          </a:p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As Europe approaches the rubella elimination goal, laboratory confirmation is strongly encouraged.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48715" y="3440622"/>
            <a:ext cx="8424794" cy="2882685"/>
            <a:chOff x="402958" y="3326886"/>
            <a:chExt cx="8424794" cy="296542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481"/>
            <a:stretch>
              <a:fillRect/>
            </a:stretch>
          </p:blipFill>
          <p:spPr bwMode="auto">
            <a:xfrm>
              <a:off x="402958" y="3326886"/>
              <a:ext cx="8424794" cy="2965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209" y="6074691"/>
              <a:ext cx="1121853" cy="163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6431797"/>
            <a:ext cx="9144000" cy="4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000" tIns="72000" rIns="18000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AER 2009, country reports </a:t>
            </a:r>
            <a:r>
              <a:rPr lang="en-GB" sz="1000" kern="0" dirty="0" smtClean="0">
                <a:solidFill>
                  <a:schemeClr val="bg1"/>
                </a:solidFill>
                <a:latin typeface="+mn-lt"/>
              </a:rPr>
              <a:t>from Austria, Estonia, Ireland, Italy, Latvia, Lithuania, Portugal, Romania, Spain, Sweden and UK. </a:t>
            </a:r>
            <a:br>
              <a:rPr lang="en-GB" sz="1000" kern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kern="0" dirty="0" smtClean="0">
                <a:solidFill>
                  <a:schemeClr val="bg1"/>
                </a:solidFill>
                <a:latin typeface="+mn-lt"/>
              </a:rPr>
              <a:t>Cyprus, Denmark, Finland, Greece, Hungary, Luxembourg, Malta, Iceland, and Norway all reported zero cases.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8468" y="3460936"/>
            <a:ext cx="53391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/>
              <a:t>Notification rates of rubella cases by age group, in EU and EEA/EFTA countries, 2007 (n = 3 802)</a:t>
            </a:r>
            <a:endParaRPr lang="en-GB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5999458" cy="822325"/>
          </a:xfrm>
        </p:spPr>
        <p:txBody>
          <a:bodyPr/>
          <a:lstStyle/>
          <a:p>
            <a:r>
              <a:rPr lang="en-GB" dirty="0" smtClean="0"/>
              <a:t>Annual Epidemiological Report (AER)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4666604" cy="5162550"/>
          </a:xfrm>
        </p:spPr>
        <p:txBody>
          <a:bodyPr/>
          <a:lstStyle/>
          <a:p>
            <a:pPr marL="0" indent="0"/>
            <a:r>
              <a:rPr lang="en-US" sz="2000" dirty="0" smtClean="0"/>
              <a:t>Detailed information can be found in the 'Annual Epidemiological Report on Communicable Diseases in Europe 2009' which will soon be available both </a:t>
            </a:r>
            <a:r>
              <a:rPr lang="en-US" sz="2000" dirty="0" smtClean="0">
                <a:hlinkClick r:id="rId3"/>
              </a:rPr>
              <a:t>online</a:t>
            </a:r>
            <a:r>
              <a:rPr lang="en-US" sz="2000" dirty="0" smtClean="0"/>
              <a:t> and in print. </a:t>
            </a:r>
          </a:p>
          <a:p>
            <a:endParaRPr lang="en-US" sz="800" dirty="0" smtClean="0"/>
          </a:p>
          <a:p>
            <a:pPr marL="0" indent="0"/>
            <a:r>
              <a:rPr lang="en-US" sz="2000" dirty="0" smtClean="0"/>
              <a:t>The printed version can be ordered by sending a request to</a:t>
            </a:r>
            <a:br>
              <a:rPr lang="en-US" sz="2000" dirty="0" smtClean="0"/>
            </a:br>
            <a:r>
              <a:rPr lang="en-US" sz="2000" dirty="0" smtClean="0"/>
              <a:t>publications@ecdc.europa.eu</a:t>
            </a:r>
          </a:p>
          <a:p>
            <a:pPr marL="0" indent="0"/>
            <a:r>
              <a:rPr lang="en-US" sz="2000" dirty="0" smtClean="0"/>
              <a:t>or through </a:t>
            </a:r>
            <a:r>
              <a:rPr lang="en-US" sz="2000" dirty="0" smtClean="0">
                <a:hlinkClick r:id="rId4"/>
              </a:rPr>
              <a:t>bookshop.europa.eu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6" descr="ECDC-Tomteboda-bw-photo-64_sharpen.gif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1954"/>
          <a:stretch>
            <a:fillRect/>
          </a:stretch>
        </p:blipFill>
        <p:spPr>
          <a:xfrm>
            <a:off x="6431797" y="4506654"/>
            <a:ext cx="2712204" cy="1810761"/>
          </a:xfrm>
          <a:prstGeom prst="rect">
            <a:avLst/>
          </a:prstGeom>
        </p:spPr>
      </p:pic>
      <p:pic>
        <p:nvPicPr>
          <p:cNvPr id="5" name="Picture 4" descr="Untitled-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664" y="1128527"/>
            <a:ext cx="2630988" cy="370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249" y="4301856"/>
            <a:ext cx="3657815" cy="6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6433411" cy="822325"/>
          </a:xfrm>
        </p:spPr>
        <p:txBody>
          <a:bodyPr/>
          <a:lstStyle/>
          <a:p>
            <a:r>
              <a:rPr lang="en-GB" dirty="0" smtClean="0"/>
              <a:t>Annual Epidemiological Report (AER)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4891329" cy="5162550"/>
          </a:xfrm>
        </p:spPr>
        <p:txBody>
          <a:bodyPr/>
          <a:lstStyle/>
          <a:p>
            <a:pPr marL="0" indent="0"/>
            <a:r>
              <a:rPr lang="en-GB" sz="2000" dirty="0" smtClean="0"/>
              <a:t>The Annual Epidemiological Report (AER) is the result of a collective effort between ECDC and all EU and EEA/EFTA Member States.</a:t>
            </a:r>
          </a:p>
          <a:p>
            <a:pPr marL="0" indent="0"/>
            <a:endParaRPr lang="en-GB" sz="200" dirty="0" smtClean="0"/>
          </a:p>
          <a:p>
            <a:pPr marL="0" indent="0">
              <a:lnSpc>
                <a:spcPts val="2000"/>
              </a:lnSpc>
              <a:spcAft>
                <a:spcPts val="600"/>
              </a:spcAft>
            </a:pPr>
            <a:r>
              <a:rPr lang="en-GB" sz="2000" dirty="0" smtClean="0"/>
              <a:t>The Annual Epidemiological Report 2009: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contains a special chapter on vaccine-preventable diseases and immunisation programmes (Chapter 2);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provides incidence data (2007) for 47 communicable diseases and two health issues for which surveillance is mandatory in the EU and EEA/EFTA countries (Chapter 3); and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assesses health threats during 2008 (Chapter 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Untitled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624" y="1080000"/>
            <a:ext cx="3417376" cy="481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014597" cy="822325"/>
          </a:xfrm>
        </p:spPr>
        <p:txBody>
          <a:bodyPr/>
          <a:lstStyle/>
          <a:p>
            <a:r>
              <a:rPr lang="en-US" dirty="0" smtClean="0"/>
              <a:t>Threats from communicable diseases in the EU in 2008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5945064" cy="5162550"/>
          </a:xfrm>
        </p:spPr>
        <p:txBody>
          <a:bodyPr/>
          <a:lstStyle/>
          <a:p>
            <a:pPr marL="0" indent="0"/>
            <a:r>
              <a:rPr lang="en-US" sz="2000" dirty="0" smtClean="0"/>
              <a:t>Major threats from communicable diseases in the EU in 2008 have not changed from the two previous reports:</a:t>
            </a:r>
          </a:p>
          <a:p>
            <a:pPr marL="0" indent="0"/>
            <a:endParaRPr lang="en-US" sz="800" dirty="0" smtClean="0"/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antimicrobial resistance;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healthcare-associated infections;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vaccine-preventable diseases, with particular emphasis on pneumococcal infections;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respiratory tract infections, with particular focus on influenza (pandemic potential as well as annual seasonal epidemics), and tuberculosis; and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HIV infection.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2" descr="Antibiotic capsule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8667" t="237" r="15572" b="14633"/>
          <a:stretch>
            <a:fillRect/>
          </a:stretch>
        </p:blipFill>
        <p:spPr bwMode="auto">
          <a:xfrm>
            <a:off x="6839413" y="1080000"/>
            <a:ext cx="2304000" cy="172520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6" name="Picture 4" descr="C:\Documents and Settings\searnshaw\Local Settings\Temporary Internet Files\Content.IE5\L3FTKQK0\MPj043845600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5458" y="3437034"/>
            <a:ext cx="1898542" cy="287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disease trends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9500"/>
            <a:ext cx="8526463" cy="1291741"/>
          </a:xfrm>
        </p:spPr>
        <p:txBody>
          <a:bodyPr/>
          <a:lstStyle/>
          <a:p>
            <a:pPr marL="0" indent="0">
              <a:lnSpc>
                <a:spcPts val="2200"/>
              </a:lnSpc>
            </a:pPr>
            <a:r>
              <a:rPr lang="en-US" sz="2000" dirty="0" smtClean="0"/>
              <a:t>'Based on the summary of key figures and trends we can conclude that the priorities for communicable disease prevention and control in the EU and EEA/EFTA have not changed substantially since the previous edition of the Annual Epidemiological Report.' — AER 2009, p. 5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6" name="Picture 15" descr="A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83" y="2943384"/>
            <a:ext cx="4090738" cy="3835331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928" y="2943384"/>
            <a:ext cx="4093969" cy="30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3851" y="2553686"/>
            <a:ext cx="8347452" cy="44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en-US" sz="1400" kern="0" dirty="0" smtClean="0">
                <a:latin typeface="+mn-lt"/>
              </a:rPr>
              <a:t>Overview of the general trend, EU notification rate and main age groups affected for communicable diseases reported in the EU and EEA/EFTA in 2007. Number of reporting countries (n=30)</a:t>
            </a:r>
            <a:endParaRPr kumimoji="0" lang="en-GB" sz="1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Antimicrobial resistance and healthcare-associated infections (AMR/HCAI)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500"/>
            <a:ext cx="7417552" cy="5162550"/>
          </a:xfrm>
        </p:spPr>
        <p:txBody>
          <a:bodyPr/>
          <a:lstStyle/>
          <a:p>
            <a:r>
              <a:rPr lang="en-GB" sz="2000" b="1" dirty="0" smtClean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AER, Chapter 3.6</a:t>
            </a:r>
          </a:p>
          <a:p>
            <a:pPr lvl="0">
              <a:buFont typeface="Arial" pitchFamily="34" charset="0"/>
              <a:buChar char="•"/>
            </a:pPr>
            <a:r>
              <a:rPr lang="en-GB" sz="2000" dirty="0" smtClean="0"/>
              <a:t>Antimicrobial resistance constitutes an increasingly important public health hazard in Europe.</a:t>
            </a:r>
          </a:p>
          <a:p>
            <a:pPr lvl="0">
              <a:buFont typeface="Arial" pitchFamily="34" charset="0"/>
              <a:buChar char="•"/>
            </a:pPr>
            <a:r>
              <a:rPr lang="en-GB" sz="2000" dirty="0" err="1" smtClean="0"/>
              <a:t>Methicillin</a:t>
            </a:r>
            <a:r>
              <a:rPr lang="en-GB" sz="2000" dirty="0" smtClean="0"/>
              <a:t>-resistant </a:t>
            </a:r>
            <a:r>
              <a:rPr lang="en-GB" sz="2000" i="1" dirty="0" smtClean="0"/>
              <a:t>Staphylococcus </a:t>
            </a:r>
            <a:r>
              <a:rPr lang="en-GB" sz="2000" i="1" dirty="0" err="1" smtClean="0"/>
              <a:t>aureus</a:t>
            </a:r>
            <a:r>
              <a:rPr lang="en-GB" sz="2000" dirty="0" smtClean="0"/>
              <a:t> (MRSA) remains a significant problem all over Europe. In some of the high-endemic countries, MRSA proportions seem to be stabilising, and decreasing trends are observed in a few countries.</a:t>
            </a:r>
          </a:p>
          <a:p>
            <a:pPr lvl="0">
              <a:buFont typeface="Arial" pitchFamily="34" charset="0"/>
              <a:buChar char="•"/>
            </a:pPr>
            <a:r>
              <a:rPr lang="en-GB" sz="2000" dirty="0" smtClean="0"/>
              <a:t>Penicillin non-susceptibility in </a:t>
            </a:r>
            <a:r>
              <a:rPr lang="en-GB" sz="2000" i="1" dirty="0" smtClean="0"/>
              <a:t>Streptococcus </a:t>
            </a:r>
            <a:r>
              <a:rPr lang="en-GB" sz="2000" i="1" dirty="0" err="1" smtClean="0"/>
              <a:t>pneumoniae</a:t>
            </a:r>
            <a:r>
              <a:rPr lang="en-GB" sz="2000" dirty="0" smtClean="0"/>
              <a:t> (PNSP) shows a heterogeneous picture in Europe with most northern European countries reporting low levels; relatively high levels are reported by southern European and Mediterranean countries.</a:t>
            </a:r>
          </a:p>
          <a:p>
            <a:pPr lvl="0">
              <a:buFont typeface="Arial" pitchFamily="34" charset="0"/>
              <a:buChar char="•"/>
            </a:pPr>
            <a:r>
              <a:rPr lang="en-GB" sz="2000" dirty="0" smtClean="0"/>
              <a:t>Resistance to </a:t>
            </a:r>
            <a:r>
              <a:rPr lang="en-GB" sz="2000" dirty="0" err="1" smtClean="0"/>
              <a:t>fluoroquinolones</a:t>
            </a:r>
            <a:r>
              <a:rPr lang="en-GB" sz="2000" dirty="0" smtClean="0"/>
              <a:t>, </a:t>
            </a:r>
            <a:r>
              <a:rPr lang="en-GB" sz="2000" dirty="0" err="1" smtClean="0"/>
              <a:t>aminopenicillin</a:t>
            </a:r>
            <a:r>
              <a:rPr lang="en-GB" sz="2000" dirty="0" smtClean="0"/>
              <a:t>, </a:t>
            </a:r>
            <a:r>
              <a:rPr lang="en-GB" sz="2000" dirty="0" err="1" smtClean="0"/>
              <a:t>aminoglycoside</a:t>
            </a:r>
            <a:r>
              <a:rPr lang="en-GB" sz="2000" dirty="0" smtClean="0"/>
              <a:t> and third generation </a:t>
            </a:r>
            <a:r>
              <a:rPr lang="en-GB" sz="2000" dirty="0" err="1" smtClean="0"/>
              <a:t>cephalosporins</a:t>
            </a:r>
            <a:r>
              <a:rPr lang="en-GB" sz="2000" dirty="0" smtClean="0"/>
              <a:t> in </a:t>
            </a:r>
            <a:r>
              <a:rPr lang="en-GB" sz="2000" i="1" dirty="0" smtClean="0"/>
              <a:t>Escherichia coli</a:t>
            </a:r>
            <a:r>
              <a:rPr lang="en-GB" sz="2000" dirty="0" smtClean="0"/>
              <a:t> has increased significantly in nearly all reporting countries.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2" descr="Antibiotic capsules"/>
          <p:cNvPicPr>
            <a:picLocks noChangeAspect="1" noChangeArrowheads="1"/>
          </p:cNvPicPr>
          <p:nvPr/>
        </p:nvPicPr>
        <p:blipFill>
          <a:blip r:embed="rId3" cstate="print"/>
          <a:srcRect l="8667" t="237" r="15572" b="14633"/>
          <a:stretch>
            <a:fillRect/>
          </a:stretch>
        </p:blipFill>
        <p:spPr bwMode="auto">
          <a:xfrm>
            <a:off x="7889224" y="1467450"/>
            <a:ext cx="1254776" cy="93956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Vaccine-preventable diseases </a:t>
            </a:r>
            <a:r>
              <a:rPr lang="en-US" b="0" dirty="0" smtClean="0"/>
              <a:t>(VPDs)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9500"/>
            <a:ext cx="7990991" cy="5162550"/>
          </a:xfrm>
        </p:spPr>
        <p:txBody>
          <a:bodyPr/>
          <a:lstStyle/>
          <a:p>
            <a:r>
              <a:rPr lang="en-GB" sz="2000" b="1" dirty="0" smtClean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Success stories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Vaccination is one of the most cost-effective measures for the prevention and control of infectious diseases. (See </a:t>
            </a:r>
            <a:r>
              <a:rPr lang="en-GB" sz="2000" dirty="0" smtClean="0">
                <a:hlinkClick r:id="rId3" action="ppaction://hlinksldjump"/>
              </a:rPr>
              <a:t>table</a:t>
            </a:r>
            <a:r>
              <a:rPr lang="en-GB" sz="2000" dirty="0" smtClean="0"/>
              <a:t>.)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The global eradication of smallpox and the elimination of polio in most parts of the world (including Europe) are examples of successful vaccination programmes.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After the introduction of vaccination in several countries, </a:t>
            </a:r>
            <a:r>
              <a:rPr lang="en-US" sz="2000" dirty="0" smtClean="0"/>
              <a:t>hepatitis B infections and disease incidence rates fell significantly</a:t>
            </a:r>
            <a:r>
              <a:rPr lang="en-GB" sz="2000" dirty="0" smtClean="0"/>
              <a:t>. </a:t>
            </a:r>
            <a:br>
              <a:rPr lang="en-GB" sz="2000" dirty="0" smtClean="0"/>
            </a:br>
            <a:r>
              <a:rPr lang="en-GB" sz="2000" dirty="0" smtClean="0"/>
              <a:t>(See </a:t>
            </a:r>
            <a:r>
              <a:rPr lang="en-GB" sz="2000" dirty="0" smtClean="0">
                <a:hlinkClick r:id="rId4" action="ppaction://hlinksldjump"/>
              </a:rPr>
              <a:t>graph</a:t>
            </a:r>
            <a:r>
              <a:rPr lang="en-GB" sz="2000" dirty="0" smtClean="0"/>
              <a:t>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iStock_000003953736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020" y="4128232"/>
            <a:ext cx="3048000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Vaccine-preventable diseases </a:t>
            </a:r>
            <a:r>
              <a:rPr lang="en-US" b="0" dirty="0" smtClean="0"/>
              <a:t>(cont'd)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9500"/>
            <a:ext cx="8526463" cy="1772188"/>
          </a:xfrm>
        </p:spPr>
        <p:txBody>
          <a:bodyPr/>
          <a:lstStyle/>
          <a:p>
            <a:r>
              <a:rPr lang="en-GB" sz="2000" b="1" dirty="0" smtClean="0">
                <a:solidFill>
                  <a:srgbClr val="333333"/>
                </a:solidFill>
              </a:rPr>
              <a:t>Challenges 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Ensuring high coverage for </a:t>
            </a:r>
            <a:r>
              <a:rPr lang="en-US" sz="2000" dirty="0" smtClean="0">
                <a:hlinkClick r:id="rId3" action="ppaction://hlinksldjump"/>
              </a:rPr>
              <a:t>VPDs</a:t>
            </a:r>
            <a:r>
              <a:rPr lang="en-US" sz="2000" dirty="0" smtClean="0"/>
              <a:t> and maintaining immunity.</a:t>
            </a:r>
          </a:p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Improving the sensitivity and specificity of rubella surveillance (particularly in view of the WHO 2010 elimination goal).</a:t>
            </a:r>
            <a:endParaRPr lang="en-US" sz="2000" dirty="0" smtClean="0"/>
          </a:p>
          <a:p>
            <a:pPr lvl="0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Eliminating measles (see below) and rubella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6431797"/>
            <a:ext cx="9144000" cy="4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000" tIns="7200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lang="en-GB" sz="1000" kern="0" dirty="0" smtClean="0">
                <a:solidFill>
                  <a:schemeClr val="bg1"/>
                </a:solidFill>
                <a:latin typeface="+mn-lt"/>
              </a:rPr>
              <a:t>Source: AER 2009, country reports: Austria, Denmark, Estonia, France, Germany, Ireland, Italy, Netherlands, Poland, Romania, Spain, Sweden, UK and Norway. Cyprus, Finland, Hungary, Latvia, Lithuania, Luxembourg, Portugal, Slovakia, Slovenia and Iceland all reported zero cases.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345" y="3411996"/>
            <a:ext cx="7931679" cy="2748583"/>
            <a:chOff x="315345" y="3411996"/>
            <a:chExt cx="7931679" cy="2748583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259"/>
            <a:stretch>
              <a:fillRect/>
            </a:stretch>
          </p:blipFill>
          <p:spPr bwMode="auto">
            <a:xfrm>
              <a:off x="320949" y="3411996"/>
              <a:ext cx="7926075" cy="274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345" y="5995056"/>
              <a:ext cx="1083380" cy="15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2347991" y="3429940"/>
            <a:ext cx="344063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/>
              <a:t>Notification rates of measles cases by age and gender, in EU and EEA/EFTA countries, 2007 (n = 2 684)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46441">
            <a:off x="7495401" y="4497561"/>
            <a:ext cx="857250" cy="1323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Measles — progress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079499"/>
            <a:ext cx="7851505" cy="5042331"/>
          </a:xfrm>
        </p:spPr>
        <p:txBody>
          <a:bodyPr/>
          <a:lstStyle/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Measles remain a leading cause of death among children worldwide; in 2006, 242 000 measles deaths were estimated globally.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In Europe, a total of 2 817 confirmed cases was reported in 2007, fewer than last year (overall notification rate of 0.56 per 100 000 population).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Only four countries (representing less than 3 % of the EU population) have been measles-free during the last three years.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Around 90 % of all people with measles cases in 2007 had not been vaccinated.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The vast majority of measles cases (2007) are indigenous and more than 60 % of all imported cases originated in another EU country.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In 2007, one case was fatal and two developed encephalitis </a:t>
            </a:r>
            <a:br>
              <a:rPr lang="en-GB" sz="2000" dirty="0" smtClean="0"/>
            </a:br>
            <a:r>
              <a:rPr lang="en-GB" sz="2000" dirty="0" smtClean="0"/>
              <a:t>(2006: six deaths and eight cases of encephalitis).</a:t>
            </a:r>
          </a:p>
          <a:p>
            <a:pPr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Measles continue to spread in populations with low vaccination coverage; this could be prevented with catch-up programmes for susceptible population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Untitled-8.gif"/>
          <p:cNvPicPr>
            <a:picLocks noChangeAspect="1"/>
          </p:cNvPicPr>
          <p:nvPr/>
        </p:nvPicPr>
        <p:blipFill>
          <a:blip r:embed="rId3" cstate="print"/>
          <a:srcRect r="8497"/>
          <a:stretch>
            <a:fillRect/>
          </a:stretch>
        </p:blipFill>
        <p:spPr>
          <a:xfrm rot="21114305">
            <a:off x="8191257" y="4059558"/>
            <a:ext cx="872157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Vaccine offer in EU and EEA/</a:t>
            </a:r>
            <a:br>
              <a:rPr lang="en-GB" dirty="0" smtClean="0"/>
            </a:br>
            <a:r>
              <a:rPr lang="en-GB" dirty="0" smtClean="0"/>
              <a:t>EFTA countries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1797"/>
            <a:ext cx="9144000" cy="426203"/>
          </a:xfrm>
        </p:spPr>
        <p:txBody>
          <a:bodyPr lIns="324000" tIns="72000"/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GB" sz="1000" dirty="0" smtClean="0">
                <a:solidFill>
                  <a:schemeClr val="bg1"/>
                </a:solidFill>
              </a:rPr>
              <a:t>Source: VENICE.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GB" sz="1000" dirty="0" smtClean="0">
                <a:solidFill>
                  <a:schemeClr val="bg1"/>
                </a:solidFill>
              </a:rPr>
              <a:t>*</a:t>
            </a:r>
            <a:r>
              <a:rPr lang="en-US" sz="1000" dirty="0" smtClean="0">
                <a:solidFill>
                  <a:schemeClr val="bg1"/>
                </a:solidFill>
              </a:rPr>
              <a:t>PCV7 offer is different among the regions.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BAFD-284A-48D0-8CD6-C64F6E8DD3A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" y="1080000"/>
            <a:ext cx="6913792" cy="50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DC_PowerPoint_Template_2009_rev_1_4_MSO_2007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ECDC_DocumentTypeName xmlns="d7dd3d3c-a6a8-4944-af5d-18924456b176" xsi:nil="true"/>
    <ECDC_Type_of_documentTaxHTField0 xmlns="6a18c831-e7d1-4f25-8bd9-74f9cd035b27">
      <Terms xmlns="http://schemas.microsoft.com/office/infopath/2007/PartnerControls"/>
    </ECDC_Type_of_documentTaxHTField0>
    <TaxCatchAll xmlns="d23a570b-d7a9-49ca-a34c-8afb8206b4b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F16F9030C4B46A6A763CB625D8E64" ma:contentTypeVersion="6" ma:contentTypeDescription="Create a new document." ma:contentTypeScope="" ma:versionID="9e579af5a7a4a45d4817437e02ab02a2">
  <xsd:schema xmlns:xsd="http://www.w3.org/2001/XMLSchema" xmlns:xs="http://www.w3.org/2001/XMLSchema" xmlns:p="http://schemas.microsoft.com/office/2006/metadata/properties" xmlns:ns1="http://schemas.microsoft.com/sharepoint/v3" xmlns:ns2="d7dd3d3c-a6a8-4944-af5d-18924456b176" xmlns:ns3="6a18c831-e7d1-4f25-8bd9-74f9cd035b27" xmlns:ns4="d23a570b-d7a9-49ca-a34c-8afb8206b4bf" targetNamespace="http://schemas.microsoft.com/office/2006/metadata/properties" ma:root="true" ma:fieldsID="4c6494988505befab41c85ef8ec3009e" ns1:_="" ns2:_="" ns3:_="" ns4:_="">
    <xsd:import namespace="http://schemas.microsoft.com/sharepoint/v3"/>
    <xsd:import namespace="d7dd3d3c-a6a8-4944-af5d-18924456b176"/>
    <xsd:import namespace="6a18c831-e7d1-4f25-8bd9-74f9cd035b27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CDC_DocumentTypeName" minOccurs="0"/>
                <xsd:element ref="ns3:ECDC_Type_of_documentTaxHTField0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d3d3c-a6a8-4944-af5d-18924456b176" elementFormDefault="qualified">
    <xsd:import namespace="http://schemas.microsoft.com/office/2006/documentManagement/types"/>
    <xsd:import namespace="http://schemas.microsoft.com/office/infopath/2007/PartnerControls"/>
    <xsd:element name="ECDC_DocumentTypeName" ma:index="10" nillable="true" ma:displayName="ECDC_DocumentTypeName" ma:list="{7cf70ba3-b481-4c94-b1ba-6ab529b14482}" ma:internalName="ECDC_DocumentTypeName" ma:showField="Title" ma:web="ac48197d-8e5a-4207-bf24-6615f4bb857f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8c831-e7d1-4f25-8bd9-74f9cd035b27" elementFormDefault="qualified">
    <xsd:import namespace="http://schemas.microsoft.com/office/2006/documentManagement/types"/>
    <xsd:import namespace="http://schemas.microsoft.com/office/infopath/2007/PartnerControls"/>
    <xsd:element name="ECDC_Type_of_documentTaxHTField0" ma:index="12" nillable="true" ma:taxonomy="true" ma:internalName="ECDC_Type_of_documentTaxHTField0" ma:taxonomyFieldName="ECDC_Type_of_document" ma:displayName="ECDC_Type_of_document" ma:default="" ma:fieldId="{623f3cb3-1e13-45a5-bbea-14b397ff108b}" ma:sspId="de887f88-4a24-49db-a549-4c3cbb517053" ma:termSetId="6617489f-7171-4610-9bb1-cb0428660ee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0afc142-92fc-44d2-82e6-05dce08e9a7a}" ma:internalName="TaxCatchAll" ma:showField="CatchAllData" ma:web="e6735d31-ea53-4171-a223-c1b309fce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BD3047-87C7-4004-ABF0-D881A27BA3EB}"/>
</file>

<file path=customXml/itemProps2.xml><?xml version="1.0" encoding="utf-8"?>
<ds:datastoreItem xmlns:ds="http://schemas.openxmlformats.org/officeDocument/2006/customXml" ds:itemID="{72C4AE53-BDED-49E8-8BF5-3C0237DF1ACB}"/>
</file>

<file path=customXml/itemProps3.xml><?xml version="1.0" encoding="utf-8"?>
<ds:datastoreItem xmlns:ds="http://schemas.openxmlformats.org/officeDocument/2006/customXml" ds:itemID="{88E2F9B0-8F3C-4623-86DC-75E6B8FAA01A}"/>
</file>

<file path=customXml/itemProps4.xml><?xml version="1.0" encoding="utf-8"?>
<ds:datastoreItem xmlns:ds="http://schemas.openxmlformats.org/officeDocument/2006/customXml" ds:itemID="{8852C5AC-F565-438E-80E0-5091CAEA0BDF}"/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ECDC_PowerPoint_Template_2009_rev_1_1</Template>
  <TotalTime>397</TotalTime>
  <Words>1137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Tahoma</vt:lpstr>
      <vt:lpstr>Wingdings</vt:lpstr>
      <vt:lpstr>Times</vt:lpstr>
      <vt:lpstr>ECDC_PowerPoint_Template_2009_rev_1_1</vt:lpstr>
      <vt:lpstr>1_ECDC_PowerPoint_Template_2009_rev_1_4_MSO_2007</vt:lpstr>
      <vt:lpstr>Custom Design</vt:lpstr>
      <vt:lpstr>Surveillance report</vt:lpstr>
      <vt:lpstr>Annual Epidemiological Report (AER) 2009</vt:lpstr>
      <vt:lpstr>Threats from communicable diseases in the EU in 2008</vt:lpstr>
      <vt:lpstr>General disease trends</vt:lpstr>
      <vt:lpstr>Antimicrobial resistance and healthcare-associated infections (AMR/HCAI)</vt:lpstr>
      <vt:lpstr>Vaccine-preventable diseases (VPDs)</vt:lpstr>
      <vt:lpstr>Vaccine-preventable diseases (cont'd)</vt:lpstr>
      <vt:lpstr>Measles — progress and challenges</vt:lpstr>
      <vt:lpstr>Vaccine offer in EU and EEA/ EFTA countries </vt:lpstr>
      <vt:lpstr>Hepatitis B notification rates</vt:lpstr>
      <vt:lpstr>Tetanus notification rates</vt:lpstr>
      <vt:lpstr>Rubella — approaching the elimination goal</vt:lpstr>
      <vt:lpstr>Annual Epidemiological Report (AER) 2009</vt:lpstr>
    </vt:vector>
  </TitlesOfParts>
  <Company>ECDC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Epidemiological Report on communicable diseases in Europe</dc:title>
  <dc:creator>ECDC</dc:creator>
  <cp:lastModifiedBy>rcarrasco</cp:lastModifiedBy>
  <cp:revision>71</cp:revision>
  <dcterms:created xsi:type="dcterms:W3CDTF">2009-10-08T06:04:30Z</dcterms:created>
  <dcterms:modified xsi:type="dcterms:W3CDTF">2009-10-12T13:06:08Z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0x01010058DF16F9030C4B46A6A763CB625D8E64</vt:lpwstr>
  </property>
  <property fmtid="{D5CDD505-2E9C-101B-9397-08002B2CF9AE}" pid="3" name="Order">
    <vt:r8>3100</vt:r8>
  </property>
  <property fmtid="{D5CDD505-2E9C-101B-9397-08002B2CF9AE}" pid="5" name="_dlc_DocIdItemGuid">
    <vt:lpwstr>575e55cc-41c4-4db5-b2a4-dfd86ee023fd</vt:lpwstr>
  </property>
  <property fmtid="{D5CDD505-2E9C-101B-9397-08002B2CF9AE}" pid="6" name="xd_ProgID">
    <vt:lpwstr/>
  </property>
  <property fmtid="{D5CDD505-2E9C-101B-9397-08002B2CF9AE}" pid="7" name="_dlc_DocId">
    <vt:lpwstr>NMFWZX5DU2U3-1445-30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dlc_DocIdUrl">
    <vt:lpwstr>http://ecdcsp2010/en/press/news/_layouts/DocIdRedir.aspx?ID=NMFWZX5DU2U3-1445-30, NMFWZX5DU2U3-1445-30</vt:lpwstr>
  </property>
  <property fmtid="{D5CDD505-2E9C-101B-9397-08002B2CF9AE}" pid="11" name="TemplateUrl">
    <vt:lpwstr/>
  </property>
  <property fmtid="{D5CDD505-2E9C-101B-9397-08002B2CF9AE}" pid="12" name="xd_Signature">
    <vt:bool>false</vt:bool>
  </property>
  <property fmtid="{D5CDD505-2E9C-101B-9397-08002B2CF9AE}" pid="13" name="_dlc_DocIdPersistId">
    <vt:bool>false</vt:bool>
  </property>
  <property fmtid="{D5CDD505-2E9C-101B-9397-08002B2CF9AE}" pid="14" name="ECDC_Type_of_document">
    <vt:lpwstr/>
  </property>
</Properties>
</file>