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7"/>
    <p:sldMasterId id="2147483653" r:id="rId8"/>
  </p:sldMasterIdLst>
  <p:notesMasterIdLst>
    <p:notesMasterId r:id="rId39"/>
  </p:notesMasterIdLst>
  <p:handoutMasterIdLst>
    <p:handoutMasterId r:id="rId40"/>
  </p:handoutMasterIdLst>
  <p:sldIdLst>
    <p:sldId id="256" r:id="rId9"/>
    <p:sldId id="331" r:id="rId10"/>
    <p:sldId id="342" r:id="rId11"/>
    <p:sldId id="332" r:id="rId12"/>
    <p:sldId id="334" r:id="rId13"/>
    <p:sldId id="347" r:id="rId14"/>
    <p:sldId id="346" r:id="rId15"/>
    <p:sldId id="274" r:id="rId16"/>
    <p:sldId id="293" r:id="rId17"/>
    <p:sldId id="310" r:id="rId18"/>
    <p:sldId id="319" r:id="rId19"/>
    <p:sldId id="343" r:id="rId20"/>
    <p:sldId id="279" r:id="rId21"/>
    <p:sldId id="280" r:id="rId22"/>
    <p:sldId id="329" r:id="rId23"/>
    <p:sldId id="296" r:id="rId24"/>
    <p:sldId id="333" r:id="rId25"/>
    <p:sldId id="318" r:id="rId26"/>
    <p:sldId id="317" r:id="rId27"/>
    <p:sldId id="344" r:id="rId28"/>
    <p:sldId id="305" r:id="rId29"/>
    <p:sldId id="290" r:id="rId30"/>
    <p:sldId id="335" r:id="rId31"/>
    <p:sldId id="336" r:id="rId32"/>
    <p:sldId id="337" r:id="rId33"/>
    <p:sldId id="338" r:id="rId34"/>
    <p:sldId id="339" r:id="rId35"/>
    <p:sldId id="340" r:id="rId36"/>
    <p:sldId id="341" r:id="rId37"/>
    <p:sldId id="304"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4EC321-FEE5-4CA4-A79D-09DFD3CD6782}">
          <p14:sldIdLst>
            <p14:sldId id="256"/>
            <p14:sldId id="331"/>
            <p14:sldId id="342"/>
            <p14:sldId id="332"/>
            <p14:sldId id="334"/>
            <p14:sldId id="347"/>
            <p14:sldId id="346"/>
            <p14:sldId id="274"/>
            <p14:sldId id="293"/>
            <p14:sldId id="310"/>
            <p14:sldId id="319"/>
            <p14:sldId id="343"/>
            <p14:sldId id="279"/>
            <p14:sldId id="280"/>
            <p14:sldId id="329"/>
            <p14:sldId id="296"/>
            <p14:sldId id="333"/>
            <p14:sldId id="318"/>
            <p14:sldId id="317"/>
            <p14:sldId id="344"/>
            <p14:sldId id="305"/>
            <p14:sldId id="290"/>
            <p14:sldId id="335"/>
            <p14:sldId id="336"/>
            <p14:sldId id="337"/>
            <p14:sldId id="338"/>
            <p14:sldId id="339"/>
            <p14:sldId id="340"/>
            <p14:sldId id="341"/>
            <p14:sldId id="3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a Nerlander" initials="LN" lastIdx="1" clrIdx="0">
    <p:extLst>
      <p:ext uri="{19B8F6BF-5375-455C-9EA6-DF929625EA0E}">
        <p15:presenceInfo xmlns:p15="http://schemas.microsoft.com/office/powerpoint/2012/main" userId="S-1-5-21-3732144185-4277010889-2338737342-203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5B32E"/>
    <a:srgbClr val="C9D9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91" autoAdjust="0"/>
    <p:restoredTop sz="67285" autoAdjust="0"/>
  </p:normalViewPr>
  <p:slideViewPr>
    <p:cSldViewPr>
      <p:cViewPr varScale="1">
        <p:scale>
          <a:sx n="73" d="100"/>
          <a:sy n="73" d="100"/>
        </p:scale>
        <p:origin x="140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lnerlander\Documents\Surveillance%20report\AER\Tables%20and%20Charts\B\Tables%20and%20charts%20for%20AER%20Hepatitis%20B%202016%20data%209.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lnerlander\Documents\Surveillance%20report\AER\Tables%20and%20Charts\B\Tables%20and%20charts%20for%20AER%20Hepatitis%20B%202016%20data7.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24488698653752"/>
          <c:y val="0.13625995079364814"/>
          <c:w val="0.86102477131975463"/>
          <c:h val="0.72800728834515505"/>
        </c:manualLayout>
      </c:layout>
      <c:lineChart>
        <c:grouping val="standard"/>
        <c:varyColors val="0"/>
        <c:ser>
          <c:idx val="0"/>
          <c:order val="0"/>
          <c:tx>
            <c:strRef>
              <c:f>'Figure 2'!$A$2</c:f>
              <c:strCache>
                <c:ptCount val="1"/>
                <c:pt idx="0">
                  <c:v>Chronic</c:v>
                </c:pt>
              </c:strCache>
            </c:strRef>
          </c:tx>
          <c:spPr>
            <a:ln w="28502" cap="rnd">
              <a:solidFill>
                <a:srgbClr val="C9D985"/>
              </a:solidFill>
              <a:round/>
            </a:ln>
            <a:effectLst/>
          </c:spPr>
          <c:marker>
            <c:symbol val="square"/>
            <c:size val="2"/>
            <c:spPr>
              <a:solidFill>
                <a:schemeClr val="accent6">
                  <a:lumMod val="60000"/>
                  <a:lumOff val="40000"/>
                </a:schemeClr>
              </a:solidFill>
              <a:ln w="9501">
                <a:solidFill>
                  <a:srgbClr val="C9D985"/>
                </a:solidFill>
              </a:ln>
              <a:effectLst/>
            </c:spPr>
          </c:marker>
          <c:cat>
            <c:numRef>
              <c:f>'Figure 2'!$B$1:$K$1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'Figure 2'!$B$2:$K$2</c:f>
              <c:numCache>
                <c:formatCode>General</c:formatCode>
                <c:ptCount val="10"/>
                <c:pt idx="0">
                  <c:v>7.1566634178161621</c:v>
                </c:pt>
                <c:pt idx="1">
                  <c:v>7.2981605529785156</c:v>
                </c:pt>
                <c:pt idx="2">
                  <c:v>8.3448705673217773</c:v>
                </c:pt>
                <c:pt idx="3">
                  <c:v>8.1406383514404297</c:v>
                </c:pt>
                <c:pt idx="4">
                  <c:v>9.9028358459472656</c:v>
                </c:pt>
                <c:pt idx="5">
                  <c:v>10.580693244934082</c:v>
                </c:pt>
                <c:pt idx="6">
                  <c:v>10.703374862670898</c:v>
                </c:pt>
                <c:pt idx="7">
                  <c:v>11.796135902404785</c:v>
                </c:pt>
                <c:pt idx="8">
                  <c:v>12.726803779602051</c:v>
                </c:pt>
                <c:pt idx="9">
                  <c:v>12.798074722290039</c:v>
                </c:pt>
              </c:numCache>
            </c:numRef>
          </c:val>
          <c:smooth val="0"/>
          <c:extLst>
            <c:ext xmlns:c16="http://schemas.microsoft.com/office/drawing/2014/chart" uri="{C3380CC4-5D6E-409C-BE32-E72D297353CC}">
              <c16:uniqueId val="{00000000-0F0C-404D-8934-AB084C301B4D}"/>
            </c:ext>
          </c:extLst>
        </c:ser>
        <c:ser>
          <c:idx val="1"/>
          <c:order val="1"/>
          <c:tx>
            <c:strRef>
              <c:f>'Figure 2'!$A$3</c:f>
              <c:strCache>
                <c:ptCount val="1"/>
                <c:pt idx="0">
                  <c:v>Acute</c:v>
                </c:pt>
              </c:strCache>
            </c:strRef>
          </c:tx>
          <c:spPr>
            <a:ln w="28502" cap="rnd">
              <a:solidFill>
                <a:srgbClr val="65B32E"/>
              </a:solidFill>
              <a:round/>
            </a:ln>
            <a:effectLst/>
          </c:spPr>
          <c:marker>
            <c:symbol val="diamond"/>
            <c:size val="2"/>
            <c:spPr>
              <a:solidFill>
                <a:srgbClr val="65B32E"/>
              </a:solidFill>
              <a:ln w="9501">
                <a:solidFill>
                  <a:srgbClr val="65B32E"/>
                </a:solidFill>
              </a:ln>
              <a:effectLst/>
            </c:spPr>
          </c:marker>
          <c:cat>
            <c:numRef>
              <c:f>'Figure 2'!$B$1:$K$1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'Figure 2'!$B$3:$K$3</c:f>
              <c:numCache>
                <c:formatCode>General</c:formatCode>
                <c:ptCount val="10"/>
                <c:pt idx="0">
                  <c:v>1.1527700424194336</c:v>
                </c:pt>
                <c:pt idx="1">
                  <c:v>0.9974629282951355</c:v>
                </c:pt>
                <c:pt idx="2">
                  <c:v>0.84967911243438721</c:v>
                </c:pt>
                <c:pt idx="3">
                  <c:v>0.78581809997558594</c:v>
                </c:pt>
                <c:pt idx="4">
                  <c:v>0.7931365966796875</c:v>
                </c:pt>
                <c:pt idx="5">
                  <c:v>0.69804149866104126</c:v>
                </c:pt>
                <c:pt idx="6">
                  <c:v>0.63328379392623901</c:v>
                </c:pt>
                <c:pt idx="7">
                  <c:v>0.61193555593490601</c:v>
                </c:pt>
                <c:pt idx="8">
                  <c:v>0.60058653354644775</c:v>
                </c:pt>
                <c:pt idx="9">
                  <c:v>0.56537854671478271</c:v>
                </c:pt>
              </c:numCache>
            </c:numRef>
          </c:val>
          <c:smooth val="0"/>
          <c:extLst>
            <c:ext xmlns:c16="http://schemas.microsoft.com/office/drawing/2014/chart" uri="{C3380CC4-5D6E-409C-BE32-E72D297353CC}">
              <c16:uniqueId val="{00000001-0F0C-404D-8934-AB084C301B4D}"/>
            </c:ext>
          </c:extLst>
        </c:ser>
        <c:dLbls>
          <c:showLegendKey val="0"/>
          <c:showVal val="0"/>
          <c:showCatName val="0"/>
          <c:showSerName val="0"/>
          <c:showPercent val="0"/>
          <c:showBubbleSize val="0"/>
        </c:dLbls>
        <c:marker val="1"/>
        <c:smooth val="0"/>
        <c:axId val="139188472"/>
        <c:axId val="1"/>
      </c:lineChart>
      <c:catAx>
        <c:axId val="139188472"/>
        <c:scaling>
          <c:orientation val="minMax"/>
        </c:scaling>
        <c:delete val="0"/>
        <c:axPos val="b"/>
        <c:numFmt formatCode="General" sourceLinked="1"/>
        <c:majorTickMark val="out"/>
        <c:minorTickMark val="none"/>
        <c:tickLblPos val="nextTo"/>
        <c:spPr>
          <a:noFill/>
          <a:ln w="9501" cap="flat" cmpd="sng" algn="ctr">
            <a:solidFill>
              <a:sysClr val="window" lastClr="FFFFFF">
                <a:lumMod val="65000"/>
              </a:sysClr>
            </a:solidFill>
            <a:round/>
          </a:ln>
          <a:effectLst/>
        </c:spPr>
        <c:txPr>
          <a:bodyPr rot="-60000000" vert="horz"/>
          <a:lstStyle/>
          <a:p>
            <a:pPr>
              <a:defRPr/>
            </a:pPr>
            <a:endParaRPr lang="en-US"/>
          </a:p>
        </c:txPr>
        <c:crossAx val="1"/>
        <c:crossesAt val="0.1"/>
        <c:auto val="1"/>
        <c:lblAlgn val="ctr"/>
        <c:lblOffset val="100"/>
        <c:noMultiLvlLbl val="0"/>
      </c:catAx>
      <c:valAx>
        <c:axId val="1"/>
        <c:scaling>
          <c:orientation val="minMax"/>
        </c:scaling>
        <c:delete val="0"/>
        <c:axPos val="l"/>
        <c:title>
          <c:tx>
            <c:rich>
              <a:bodyPr/>
              <a:lstStyle/>
              <a:p>
                <a:pPr>
                  <a:defRPr/>
                </a:pPr>
                <a:r>
                  <a:rPr lang="en-GB" sz="1100" dirty="0"/>
                  <a:t>Rate per 100 000 population</a:t>
                </a:r>
              </a:p>
            </c:rich>
          </c:tx>
          <c:layout>
            <c:manualLayout>
              <c:xMode val="edge"/>
              <c:yMode val="edge"/>
              <c:x val="4.2848357520023979E-2"/>
              <c:y val="0.33840737157144585"/>
            </c:manualLayout>
          </c:layout>
          <c:overlay val="0"/>
          <c:spPr>
            <a:noFill/>
            <a:ln w="25362">
              <a:noFill/>
            </a:ln>
          </c:spPr>
        </c:title>
        <c:numFmt formatCode="#,##0" sourceLinked="0"/>
        <c:majorTickMark val="out"/>
        <c:minorTickMark val="none"/>
        <c:tickLblPos val="nextTo"/>
        <c:spPr>
          <a:noFill/>
          <a:ln>
            <a:solidFill>
              <a:sysClr val="window" lastClr="FFFFFF">
                <a:lumMod val="65000"/>
              </a:sysClr>
            </a:solidFill>
          </a:ln>
          <a:effectLst/>
        </c:spPr>
        <c:txPr>
          <a:bodyPr rot="-60000000" vert="horz"/>
          <a:lstStyle/>
          <a:p>
            <a:pPr>
              <a:defRPr/>
            </a:pPr>
            <a:endParaRPr lang="en-US"/>
          </a:p>
        </c:txPr>
        <c:crossAx val="139188472"/>
        <c:crosses val="autoZero"/>
        <c:crossBetween val="between"/>
        <c:majorUnit val="10"/>
        <c:minorUnit val="10"/>
      </c:valAx>
      <c:spPr>
        <a:noFill/>
        <a:ln w="25381">
          <a:noFill/>
        </a:ln>
      </c:spPr>
    </c:plotArea>
    <c:legend>
      <c:legendPos val="r"/>
      <c:layout>
        <c:manualLayout>
          <c:xMode val="edge"/>
          <c:yMode val="edge"/>
          <c:x val="0.65367302909125891"/>
          <c:y val="3.290486594934796E-2"/>
          <c:w val="0.3212378557392368"/>
          <c:h val="0.11503098761869426"/>
        </c:manualLayout>
      </c:layout>
      <c:overlay val="0"/>
      <c:spPr>
        <a:noFill/>
        <a:ln w="25362">
          <a:noFill/>
        </a:ln>
      </c:spPr>
      <c:txPr>
        <a:bodyPr rot="0" vert="horz"/>
        <a:lstStyle/>
        <a:p>
          <a:pPr>
            <a:defRPr/>
          </a:pPr>
          <a:endParaRPr lang="en-US"/>
        </a:p>
      </c:txPr>
    </c:legend>
    <c:plotVisOnly val="1"/>
    <c:dispBlanksAs val="gap"/>
    <c:showDLblsOverMax val="0"/>
  </c:chart>
  <c:spPr>
    <a:solidFill>
      <a:schemeClr val="bg1"/>
    </a:solidFill>
    <a:ln>
      <a:noFill/>
    </a:ln>
    <a:effectLst/>
  </c:spPr>
  <c:txPr>
    <a:bodyPr/>
    <a:lstStyle/>
    <a:p>
      <a:pPr>
        <a:defRPr sz="9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36436186217464"/>
          <c:y val="4.1994750656167978E-2"/>
          <c:w val="0.76591277942109093"/>
          <c:h val="0.83923688357766801"/>
        </c:manualLayout>
      </c:layout>
      <c:barChart>
        <c:barDir val="col"/>
        <c:grouping val="clustered"/>
        <c:varyColors val="0"/>
        <c:ser>
          <c:idx val="0"/>
          <c:order val="0"/>
          <c:tx>
            <c:strRef>
              <c:f>'Figure 3'!$A$2</c:f>
              <c:strCache>
                <c:ptCount val="1"/>
                <c:pt idx="0">
                  <c:v>Acute </c:v>
                </c:pt>
              </c:strCache>
            </c:strRef>
          </c:tx>
          <c:spPr>
            <a:solidFill>
              <a:srgbClr val="65B32E"/>
            </a:solidFill>
          </c:spPr>
          <c:invertIfNegative val="0"/>
          <c:cat>
            <c:strRef>
              <c:f>'Figure 3'!$B$1:$J$1</c:f>
              <c:strCache>
                <c:ptCount val="9"/>
                <c:pt idx="0">
                  <c:v>&lt;5</c:v>
                </c:pt>
                <c:pt idx="1">
                  <c:v>5–14</c:v>
                </c:pt>
                <c:pt idx="2">
                  <c:v>15–19</c:v>
                </c:pt>
                <c:pt idx="3">
                  <c:v>20–24</c:v>
                </c:pt>
                <c:pt idx="4">
                  <c:v>25–34 </c:v>
                </c:pt>
                <c:pt idx="5">
                  <c:v>35–44</c:v>
                </c:pt>
                <c:pt idx="6">
                  <c:v>45–54</c:v>
                </c:pt>
                <c:pt idx="7">
                  <c:v>55–64</c:v>
                </c:pt>
                <c:pt idx="8">
                  <c:v>≥65</c:v>
                </c:pt>
              </c:strCache>
            </c:strRef>
          </c:cat>
          <c:val>
            <c:numRef>
              <c:f>'Figure 3'!$B$2:$J$2</c:f>
              <c:numCache>
                <c:formatCode>General</c:formatCode>
                <c:ptCount val="9"/>
                <c:pt idx="0">
                  <c:v>0.06</c:v>
                </c:pt>
                <c:pt idx="1">
                  <c:v>0.03</c:v>
                </c:pt>
                <c:pt idx="2">
                  <c:v>0.48</c:v>
                </c:pt>
                <c:pt idx="3">
                  <c:v>0.65</c:v>
                </c:pt>
                <c:pt idx="4">
                  <c:v>1.01</c:v>
                </c:pt>
                <c:pt idx="5">
                  <c:v>0.96</c:v>
                </c:pt>
                <c:pt idx="6">
                  <c:v>0.82</c:v>
                </c:pt>
                <c:pt idx="7">
                  <c:v>0.56999999999999995</c:v>
                </c:pt>
                <c:pt idx="8">
                  <c:v>0.35</c:v>
                </c:pt>
              </c:numCache>
            </c:numRef>
          </c:val>
          <c:extLst>
            <c:ext xmlns:c16="http://schemas.microsoft.com/office/drawing/2014/chart" uri="{C3380CC4-5D6E-409C-BE32-E72D297353CC}">
              <c16:uniqueId val="{00000000-6D70-471F-A680-03634342847B}"/>
            </c:ext>
          </c:extLst>
        </c:ser>
        <c:ser>
          <c:idx val="1"/>
          <c:order val="1"/>
          <c:tx>
            <c:strRef>
              <c:f>'Figure 3'!$A$3</c:f>
              <c:strCache>
                <c:ptCount val="1"/>
                <c:pt idx="0">
                  <c:v>Chronic</c:v>
                </c:pt>
              </c:strCache>
            </c:strRef>
          </c:tx>
          <c:spPr>
            <a:solidFill>
              <a:srgbClr val="C9D985"/>
            </a:solidFill>
          </c:spPr>
          <c:invertIfNegative val="0"/>
          <c:cat>
            <c:strRef>
              <c:f>'Figure 3'!$B$1:$J$1</c:f>
              <c:strCache>
                <c:ptCount val="9"/>
                <c:pt idx="0">
                  <c:v>&lt;5</c:v>
                </c:pt>
                <c:pt idx="1">
                  <c:v>5–14</c:v>
                </c:pt>
                <c:pt idx="2">
                  <c:v>15–19</c:v>
                </c:pt>
                <c:pt idx="3">
                  <c:v>20–24</c:v>
                </c:pt>
                <c:pt idx="4">
                  <c:v>25–34 </c:v>
                </c:pt>
                <c:pt idx="5">
                  <c:v>35–44</c:v>
                </c:pt>
                <c:pt idx="6">
                  <c:v>45–54</c:v>
                </c:pt>
                <c:pt idx="7">
                  <c:v>55–64</c:v>
                </c:pt>
                <c:pt idx="8">
                  <c:v>≥65</c:v>
                </c:pt>
              </c:strCache>
            </c:strRef>
          </c:cat>
          <c:val>
            <c:numRef>
              <c:f>'Figure 3'!$B$3:$J$3</c:f>
              <c:numCache>
                <c:formatCode>General</c:formatCode>
                <c:ptCount val="9"/>
                <c:pt idx="0">
                  <c:v>0.35</c:v>
                </c:pt>
                <c:pt idx="1">
                  <c:v>0.61</c:v>
                </c:pt>
                <c:pt idx="2">
                  <c:v>6.7</c:v>
                </c:pt>
                <c:pt idx="3">
                  <c:v>9.36</c:v>
                </c:pt>
                <c:pt idx="4">
                  <c:v>19.600000000000001</c:v>
                </c:pt>
                <c:pt idx="5">
                  <c:v>15.19</c:v>
                </c:pt>
                <c:pt idx="6">
                  <c:v>10.35</c:v>
                </c:pt>
                <c:pt idx="7">
                  <c:v>6.01</c:v>
                </c:pt>
                <c:pt idx="8">
                  <c:v>3</c:v>
                </c:pt>
              </c:numCache>
            </c:numRef>
          </c:val>
          <c:extLst>
            <c:ext xmlns:c16="http://schemas.microsoft.com/office/drawing/2014/chart" uri="{C3380CC4-5D6E-409C-BE32-E72D297353CC}">
              <c16:uniqueId val="{00000001-6D70-471F-A680-03634342847B}"/>
            </c:ext>
          </c:extLst>
        </c:ser>
        <c:dLbls>
          <c:showLegendKey val="0"/>
          <c:showVal val="0"/>
          <c:showCatName val="0"/>
          <c:showSerName val="0"/>
          <c:showPercent val="0"/>
          <c:showBubbleSize val="0"/>
        </c:dLbls>
        <c:gapWidth val="150"/>
        <c:axId val="659775432"/>
        <c:axId val="659775824"/>
      </c:barChart>
      <c:catAx>
        <c:axId val="659775432"/>
        <c:scaling>
          <c:orientation val="minMax"/>
        </c:scaling>
        <c:delete val="0"/>
        <c:axPos val="b"/>
        <c:title>
          <c:tx>
            <c:rich>
              <a:bodyPr/>
              <a:lstStyle/>
              <a:p>
                <a:pPr>
                  <a:defRPr/>
                </a:pPr>
                <a:r>
                  <a:rPr lang="en-GB" sz="1100" dirty="0"/>
                  <a:t>Age group (years)</a:t>
                </a:r>
              </a:p>
            </c:rich>
          </c:tx>
          <c:layout>
            <c:manualLayout>
              <c:xMode val="edge"/>
              <c:yMode val="edge"/>
              <c:x val="0.41533532185488586"/>
              <c:y val="0.95229144479433703"/>
            </c:manualLayout>
          </c:layout>
          <c:overlay val="0"/>
        </c:title>
        <c:numFmt formatCode="General" sourceLinked="0"/>
        <c:majorTickMark val="out"/>
        <c:minorTickMark val="none"/>
        <c:tickLblPos val="nextTo"/>
        <c:spPr>
          <a:ln>
            <a:noFill/>
          </a:ln>
        </c:spPr>
        <c:txPr>
          <a:bodyPr/>
          <a:lstStyle/>
          <a:p>
            <a:pPr>
              <a:defRPr sz="1200"/>
            </a:pPr>
            <a:endParaRPr lang="en-US"/>
          </a:p>
        </c:txPr>
        <c:crossAx val="659775824"/>
        <c:crosses val="autoZero"/>
        <c:auto val="1"/>
        <c:lblAlgn val="ctr"/>
        <c:lblOffset val="100"/>
        <c:noMultiLvlLbl val="0"/>
      </c:catAx>
      <c:valAx>
        <c:axId val="659775824"/>
        <c:scaling>
          <c:orientation val="minMax"/>
        </c:scaling>
        <c:delete val="0"/>
        <c:axPos val="l"/>
        <c:majorGridlines>
          <c:spPr>
            <a:ln>
              <a:noFill/>
            </a:ln>
          </c:spPr>
        </c:majorGridlines>
        <c:title>
          <c:tx>
            <c:rich>
              <a:bodyPr/>
              <a:lstStyle/>
              <a:p>
                <a:pPr>
                  <a:defRPr/>
                </a:pPr>
                <a:r>
                  <a:rPr lang="en-GB" sz="1200" b="1" dirty="0"/>
                  <a:t>Rate per 100 </a:t>
                </a:r>
                <a:r>
                  <a:rPr lang="en-GB" sz="1200" b="1" dirty="0" smtClean="0"/>
                  <a:t>000 population</a:t>
                </a:r>
                <a:endParaRPr lang="en-GB" sz="1200" b="1" dirty="0"/>
              </a:p>
            </c:rich>
          </c:tx>
          <c:layout>
            <c:manualLayout>
              <c:xMode val="edge"/>
              <c:yMode val="edge"/>
              <c:x val="4.4357261275176545E-3"/>
              <c:y val="0.22563367081427035"/>
            </c:manualLayout>
          </c:layout>
          <c:overlay val="0"/>
        </c:title>
        <c:numFmt formatCode="0" sourceLinked="0"/>
        <c:majorTickMark val="out"/>
        <c:minorTickMark val="none"/>
        <c:tickLblPos val="nextTo"/>
        <c:spPr>
          <a:ln/>
        </c:spPr>
        <c:crossAx val="659775432"/>
        <c:crosses val="autoZero"/>
        <c:crossBetween val="between"/>
      </c:valAx>
    </c:plotArea>
    <c:legend>
      <c:legendPos val="r"/>
      <c:layout>
        <c:manualLayout>
          <c:xMode val="edge"/>
          <c:yMode val="edge"/>
          <c:x val="0.77861002721765227"/>
          <c:y val="0.36667240993125311"/>
          <c:w val="9.8882165912302034E-2"/>
          <c:h val="0.11348231361670601"/>
        </c:manualLayout>
      </c:layout>
      <c:overlay val="0"/>
    </c:legend>
    <c:plotVisOnly val="1"/>
    <c:dispBlanksAs val="gap"/>
    <c:showDLblsOverMax val="0"/>
  </c:chart>
  <c:spPr>
    <a:ln>
      <a:noFill/>
    </a:ln>
  </c:spPr>
  <c:txPr>
    <a:bodyPr/>
    <a:lstStyle/>
    <a:p>
      <a:pPr>
        <a:defRPr sz="900">
          <a:latin typeface="+mn-lt"/>
          <a:ea typeface="Tahoma" panose="020B0604030504040204" pitchFamily="34" charset="0"/>
          <a:cs typeface="Tahoma" panose="020B060403050404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8312575928009005"/>
          <c:y val="1.8079956720501379E-2"/>
          <c:w val="0.48774113235845518"/>
          <c:h val="0.85727912450526667"/>
        </c:manualLayout>
      </c:layout>
      <c:barChart>
        <c:barDir val="bar"/>
        <c:grouping val="clustered"/>
        <c:varyColors val="0"/>
        <c:ser>
          <c:idx val="0"/>
          <c:order val="0"/>
          <c:tx>
            <c:strRef>
              <c:f>'Figure 5'!$B$1</c:f>
              <c:strCache>
                <c:ptCount val="1"/>
                <c:pt idx="0">
                  <c:v>Acute</c:v>
                </c:pt>
              </c:strCache>
            </c:strRef>
          </c:tx>
          <c:spPr>
            <a:solidFill>
              <a:srgbClr val="65B22E"/>
            </a:solidFill>
            <a:ln>
              <a:noFill/>
            </a:ln>
          </c:spPr>
          <c:invertIfNegative val="0"/>
          <c:dPt>
            <c:idx val="0"/>
            <c:invertIfNegative val="0"/>
            <c:bubble3D val="0"/>
            <c:extLst>
              <c:ext xmlns:c16="http://schemas.microsoft.com/office/drawing/2014/chart" uri="{C3380CC4-5D6E-409C-BE32-E72D297353CC}">
                <c16:uniqueId val="{00000000-0B51-4B9D-8C90-77E4E2017B84}"/>
              </c:ext>
            </c:extLst>
          </c:dPt>
          <c:cat>
            <c:strRef>
              <c:f>'Figure 5'!$A$2:$A$14</c:f>
              <c:strCache>
                <c:ptCount val="13"/>
                <c:pt idx="0">
                  <c:v>Heterosexual transmission</c:v>
                </c:pt>
                <c:pt idx="1">
                  <c:v>Nosocomial (includes hospital, nursing home, etc.)</c:v>
                </c:pt>
                <c:pt idx="2">
                  <c:v>Men who have sex with men (MSM)</c:v>
                </c:pt>
                <c:pt idx="3">
                  <c:v>Non-occupational injuries (needle-stick, bites, tattoos, piercings)</c:v>
                </c:pt>
                <c:pt idx="4">
                  <c:v>Injecting drug use</c:v>
                </c:pt>
                <c:pt idx="5">
                  <c:v>Other</c:v>
                </c:pt>
                <c:pt idx="6">
                  <c:v>Sexual transmission (not specified)</c:v>
                </c:pt>
                <c:pt idx="7">
                  <c:v>Household</c:v>
                </c:pt>
                <c:pt idx="8">
                  <c:v>Blood and blood products</c:v>
                </c:pt>
                <c:pt idx="9">
                  <c:v>Mother-to-child transmission</c:v>
                </c:pt>
                <c:pt idx="10">
                  <c:v>Needle-stick and other occupational exposure </c:v>
                </c:pt>
                <c:pt idx="11">
                  <c:v>Haemodialysis</c:v>
                </c:pt>
                <c:pt idx="12">
                  <c:v>Organ and tissues</c:v>
                </c:pt>
              </c:strCache>
            </c:strRef>
          </c:cat>
          <c:val>
            <c:numRef>
              <c:f>'Figure 5'!$B$2:$B$14</c:f>
              <c:numCache>
                <c:formatCode>General</c:formatCode>
                <c:ptCount val="13"/>
                <c:pt idx="0">
                  <c:v>30.2</c:v>
                </c:pt>
                <c:pt idx="1">
                  <c:v>16.600000000000001</c:v>
                </c:pt>
                <c:pt idx="2">
                  <c:v>12.4</c:v>
                </c:pt>
                <c:pt idx="3">
                  <c:v>10.9</c:v>
                </c:pt>
                <c:pt idx="4">
                  <c:v>9.6</c:v>
                </c:pt>
                <c:pt idx="5">
                  <c:v>6.5</c:v>
                </c:pt>
                <c:pt idx="6">
                  <c:v>5.6</c:v>
                </c:pt>
                <c:pt idx="7">
                  <c:v>4.9000000000000004</c:v>
                </c:pt>
                <c:pt idx="8">
                  <c:v>1.5</c:v>
                </c:pt>
                <c:pt idx="9">
                  <c:v>0.8</c:v>
                </c:pt>
                <c:pt idx="10">
                  <c:v>0.4</c:v>
                </c:pt>
                <c:pt idx="11">
                  <c:v>0.4</c:v>
                </c:pt>
              </c:numCache>
            </c:numRef>
          </c:val>
          <c:extLst>
            <c:ext xmlns:c16="http://schemas.microsoft.com/office/drawing/2014/chart" uri="{C3380CC4-5D6E-409C-BE32-E72D297353CC}">
              <c16:uniqueId val="{00000001-0B51-4B9D-8C90-77E4E2017B84}"/>
            </c:ext>
          </c:extLst>
        </c:ser>
        <c:ser>
          <c:idx val="1"/>
          <c:order val="1"/>
          <c:tx>
            <c:strRef>
              <c:f>'Figure 5'!$C$1</c:f>
              <c:strCache>
                <c:ptCount val="1"/>
                <c:pt idx="0">
                  <c:v>Chronic</c:v>
                </c:pt>
              </c:strCache>
            </c:strRef>
          </c:tx>
          <c:spPr>
            <a:solidFill>
              <a:srgbClr val="C9D985"/>
            </a:solidFill>
          </c:spPr>
          <c:invertIfNegative val="0"/>
          <c:cat>
            <c:strRef>
              <c:f>'Figure 5'!$A$2:$A$14</c:f>
              <c:strCache>
                <c:ptCount val="13"/>
                <c:pt idx="0">
                  <c:v>Heterosexual transmission</c:v>
                </c:pt>
                <c:pt idx="1">
                  <c:v>Nosocomial (includes hospital, nursing home, etc.)</c:v>
                </c:pt>
                <c:pt idx="2">
                  <c:v>Men who have sex with men (MSM)</c:v>
                </c:pt>
                <c:pt idx="3">
                  <c:v>Non-occupational injuries (needle-stick, bites, tattoos, piercings)</c:v>
                </c:pt>
                <c:pt idx="4">
                  <c:v>Injecting drug use</c:v>
                </c:pt>
                <c:pt idx="5">
                  <c:v>Other</c:v>
                </c:pt>
                <c:pt idx="6">
                  <c:v>Sexual transmission (not specified)</c:v>
                </c:pt>
                <c:pt idx="7">
                  <c:v>Household</c:v>
                </c:pt>
                <c:pt idx="8">
                  <c:v>Blood and blood products</c:v>
                </c:pt>
                <c:pt idx="9">
                  <c:v>Mother-to-child transmission</c:v>
                </c:pt>
                <c:pt idx="10">
                  <c:v>Needle-stick and other occupational exposure </c:v>
                </c:pt>
                <c:pt idx="11">
                  <c:v>Haemodialysis</c:v>
                </c:pt>
                <c:pt idx="12">
                  <c:v>Organ and tissues</c:v>
                </c:pt>
              </c:strCache>
            </c:strRef>
          </c:cat>
          <c:val>
            <c:numRef>
              <c:f>'Figure 5'!$C$2:$C$14</c:f>
              <c:numCache>
                <c:formatCode>General</c:formatCode>
                <c:ptCount val="13"/>
                <c:pt idx="0">
                  <c:v>3.9</c:v>
                </c:pt>
                <c:pt idx="1">
                  <c:v>32.6</c:v>
                </c:pt>
                <c:pt idx="2">
                  <c:v>1.4</c:v>
                </c:pt>
                <c:pt idx="3">
                  <c:v>2.4</c:v>
                </c:pt>
                <c:pt idx="4">
                  <c:v>2.2000000000000002</c:v>
                </c:pt>
                <c:pt idx="5">
                  <c:v>11.3</c:v>
                </c:pt>
                <c:pt idx="6">
                  <c:v>1</c:v>
                </c:pt>
                <c:pt idx="7">
                  <c:v>4.7</c:v>
                </c:pt>
                <c:pt idx="8">
                  <c:v>7</c:v>
                </c:pt>
                <c:pt idx="9">
                  <c:v>31.6</c:v>
                </c:pt>
                <c:pt idx="10">
                  <c:v>1</c:v>
                </c:pt>
                <c:pt idx="11">
                  <c:v>0.7</c:v>
                </c:pt>
                <c:pt idx="12">
                  <c:v>0.2</c:v>
                </c:pt>
              </c:numCache>
            </c:numRef>
          </c:val>
          <c:extLst>
            <c:ext xmlns:c16="http://schemas.microsoft.com/office/drawing/2014/chart" uri="{C3380CC4-5D6E-409C-BE32-E72D297353CC}">
              <c16:uniqueId val="{00000002-0B51-4B9D-8C90-77E4E2017B84}"/>
            </c:ext>
          </c:extLst>
        </c:ser>
        <c:dLbls>
          <c:showLegendKey val="0"/>
          <c:showVal val="0"/>
          <c:showCatName val="0"/>
          <c:showSerName val="0"/>
          <c:showPercent val="0"/>
          <c:showBubbleSize val="0"/>
        </c:dLbls>
        <c:gapWidth val="300"/>
        <c:axId val="574482536"/>
        <c:axId val="574482928"/>
      </c:barChart>
      <c:catAx>
        <c:axId val="574482536"/>
        <c:scaling>
          <c:orientation val="maxMin"/>
        </c:scaling>
        <c:delete val="0"/>
        <c:axPos val="l"/>
        <c:title>
          <c:tx>
            <c:rich>
              <a:bodyPr/>
              <a:lstStyle/>
              <a:p>
                <a:pPr>
                  <a:defRPr sz="900"/>
                </a:pPr>
                <a:r>
                  <a:rPr lang="en-GB" sz="1200" dirty="0"/>
                  <a:t>Transmission</a:t>
                </a:r>
                <a:r>
                  <a:rPr lang="en-GB" sz="1200" baseline="0" dirty="0"/>
                  <a:t> category</a:t>
                </a:r>
                <a:endParaRPr lang="en-GB" sz="1200" dirty="0"/>
              </a:p>
            </c:rich>
          </c:tx>
          <c:layout>
            <c:manualLayout>
              <c:xMode val="edge"/>
              <c:yMode val="edge"/>
              <c:x val="0"/>
              <c:y val="0.31931536079083561"/>
            </c:manualLayout>
          </c:layout>
          <c:overlay val="0"/>
        </c:title>
        <c:numFmt formatCode="General" sourceLinked="0"/>
        <c:majorTickMark val="none"/>
        <c:minorTickMark val="none"/>
        <c:tickLblPos val="nextTo"/>
        <c:spPr>
          <a:ln/>
        </c:spPr>
        <c:txPr>
          <a:bodyPr/>
          <a:lstStyle/>
          <a:p>
            <a:pPr>
              <a:defRPr sz="900">
                <a:latin typeface="Arial Narrow" panose="020B0606020202030204" pitchFamily="34" charset="0"/>
              </a:defRPr>
            </a:pPr>
            <a:endParaRPr lang="en-US"/>
          </a:p>
        </c:txPr>
        <c:crossAx val="574482928"/>
        <c:crosses val="autoZero"/>
        <c:auto val="1"/>
        <c:lblAlgn val="ctr"/>
        <c:lblOffset val="0"/>
        <c:noMultiLvlLbl val="0"/>
      </c:catAx>
      <c:valAx>
        <c:axId val="574482928"/>
        <c:scaling>
          <c:orientation val="minMax"/>
        </c:scaling>
        <c:delete val="0"/>
        <c:axPos val="b"/>
        <c:majorGridlines>
          <c:spPr>
            <a:ln>
              <a:noFill/>
            </a:ln>
          </c:spPr>
        </c:majorGridlines>
        <c:minorGridlines>
          <c:spPr>
            <a:ln>
              <a:noFill/>
            </a:ln>
          </c:spPr>
        </c:minorGridlines>
        <c:title>
          <c:tx>
            <c:rich>
              <a:bodyPr/>
              <a:lstStyle/>
              <a:p>
                <a:pPr>
                  <a:defRPr sz="900"/>
                </a:pPr>
                <a:r>
                  <a:rPr lang="en-GB" sz="1050" dirty="0"/>
                  <a:t>Proportion of cases (%) </a:t>
                </a:r>
              </a:p>
            </c:rich>
          </c:tx>
          <c:layout>
            <c:manualLayout>
              <c:xMode val="edge"/>
              <c:yMode val="edge"/>
              <c:x val="0.62401389745273728"/>
              <c:y val="0.94610844244777248"/>
            </c:manualLayout>
          </c:layout>
          <c:overlay val="0"/>
        </c:title>
        <c:numFmt formatCode="0" sourceLinked="0"/>
        <c:majorTickMark val="out"/>
        <c:minorTickMark val="none"/>
        <c:tickLblPos val="nextTo"/>
        <c:spPr>
          <a:ln/>
        </c:spPr>
        <c:crossAx val="574482536"/>
        <c:crosses val="max"/>
        <c:crossBetween val="between"/>
      </c:valAx>
    </c:plotArea>
    <c:legend>
      <c:legendPos val="r"/>
      <c:layout>
        <c:manualLayout>
          <c:xMode val="edge"/>
          <c:yMode val="edge"/>
          <c:x val="0.76911880164394397"/>
          <c:y val="0.48603402512089788"/>
          <c:w val="0.10660244856939968"/>
          <c:h val="0.12370729184762629"/>
        </c:manualLayout>
      </c:layout>
      <c:overlay val="0"/>
      <c:txPr>
        <a:bodyPr/>
        <a:lstStyle/>
        <a:p>
          <a:pPr>
            <a:defRPr sz="900"/>
          </a:pPr>
          <a:endParaRPr lang="en-US"/>
        </a:p>
      </c:txPr>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26159230096237"/>
          <c:y val="5.0925925925925923E-2"/>
          <c:w val="0.81618285214348207"/>
          <c:h val="0.77927796953076156"/>
        </c:manualLayout>
      </c:layout>
      <c:lineChart>
        <c:grouping val="standard"/>
        <c:varyColors val="0"/>
        <c:ser>
          <c:idx val="0"/>
          <c:order val="0"/>
          <c:tx>
            <c:strRef>
              <c:f>'Figure 1'!$A$2</c:f>
              <c:strCache>
                <c:ptCount val="1"/>
                <c:pt idx="0">
                  <c:v>All cases</c:v>
                </c:pt>
              </c:strCache>
            </c:strRef>
          </c:tx>
          <c:spPr>
            <a:ln w="28575" cap="rnd">
              <a:solidFill>
                <a:srgbClr val="65B32E"/>
              </a:solidFill>
              <a:round/>
            </a:ln>
            <a:effectLst/>
          </c:spPr>
          <c:marker>
            <c:symbol val="square"/>
            <c:size val="5"/>
            <c:spPr>
              <a:solidFill>
                <a:srgbClr val="65B32E"/>
              </a:solidFill>
              <a:ln w="9525">
                <a:noFill/>
              </a:ln>
              <a:effectLst/>
            </c:spPr>
          </c:marker>
          <c:cat>
            <c:numRef>
              <c:f>'Figure 1'!$B$1:$K$1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'Figure 1'!$B$2:$K$2</c:f>
              <c:numCache>
                <c:formatCode>General</c:formatCode>
                <c:ptCount val="10"/>
                <c:pt idx="0">
                  <c:v>10.531698226928711</c:v>
                </c:pt>
                <c:pt idx="1">
                  <c:v>11.789770126342773</c:v>
                </c:pt>
                <c:pt idx="2">
                  <c:v>11.05991268157959</c:v>
                </c:pt>
                <c:pt idx="3">
                  <c:v>10.267454147338867</c:v>
                </c:pt>
                <c:pt idx="4">
                  <c:v>11.322628021240234</c:v>
                </c:pt>
                <c:pt idx="5">
                  <c:v>11.519929885864258</c:v>
                </c:pt>
                <c:pt idx="6">
                  <c:v>11.615508079528809</c:v>
                </c:pt>
                <c:pt idx="7">
                  <c:v>12.38957691192627</c:v>
                </c:pt>
                <c:pt idx="8">
                  <c:v>11.617527008056641</c:v>
                </c:pt>
                <c:pt idx="9">
                  <c:v>10.62568473815918</c:v>
                </c:pt>
              </c:numCache>
            </c:numRef>
          </c:val>
          <c:smooth val="0"/>
          <c:extLst>
            <c:ext xmlns:c16="http://schemas.microsoft.com/office/drawing/2014/chart" uri="{C3380CC4-5D6E-409C-BE32-E72D297353CC}">
              <c16:uniqueId val="{00000000-E306-41D5-A326-6385B449674A}"/>
            </c:ext>
          </c:extLst>
        </c:ser>
        <c:dLbls>
          <c:showLegendKey val="0"/>
          <c:showVal val="0"/>
          <c:showCatName val="0"/>
          <c:showSerName val="0"/>
          <c:showPercent val="0"/>
          <c:showBubbleSize val="0"/>
        </c:dLbls>
        <c:marker val="1"/>
        <c:smooth val="0"/>
        <c:axId val="475247696"/>
        <c:axId val="475248088"/>
      </c:lineChart>
      <c:catAx>
        <c:axId val="475247696"/>
        <c:scaling>
          <c:orientation val="minMax"/>
        </c:scaling>
        <c:delete val="0"/>
        <c:axPos val="b"/>
        <c:numFmt formatCode="General" sourceLinked="1"/>
        <c:majorTickMark val="out"/>
        <c:minorTickMark val="none"/>
        <c:tickLblPos val="nextTo"/>
        <c:spPr>
          <a:noFill/>
          <a:ln w="9525" cap="rnd" cmpd="sng" algn="ctr">
            <a:solidFill>
              <a:schemeClr val="accent6"/>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75248088"/>
        <c:crosses val="autoZero"/>
        <c:auto val="1"/>
        <c:lblAlgn val="ctr"/>
        <c:lblOffset val="100"/>
        <c:noMultiLvlLbl val="0"/>
      </c:catAx>
      <c:valAx>
        <c:axId val="47524808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050" b="1" dirty="0">
                    <a:solidFill>
                      <a:schemeClr val="tx1"/>
                    </a:solidFill>
                  </a:rPr>
                  <a:t>Rate per 100 000 population</a:t>
                </a:r>
              </a:p>
            </c:rich>
          </c:tx>
          <c:layout>
            <c:manualLayout>
              <c:xMode val="edge"/>
              <c:yMode val="edge"/>
              <c:x val="4.4055684120204136E-2"/>
              <c:y val="0.24784200771718676"/>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52476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154595863230411E-2"/>
          <c:y val="4.6413502109704644E-2"/>
          <c:w val="0.83296820832549512"/>
          <c:h val="0.80191747026525317"/>
        </c:manualLayout>
      </c:layout>
      <c:barChart>
        <c:barDir val="col"/>
        <c:grouping val="clustered"/>
        <c:varyColors val="0"/>
        <c:ser>
          <c:idx val="0"/>
          <c:order val="0"/>
          <c:tx>
            <c:strRef>
              <c:f>'Figure 3'!$A$2</c:f>
              <c:strCache>
                <c:ptCount val="1"/>
                <c:pt idx="0">
                  <c:v>Male</c:v>
                </c:pt>
              </c:strCache>
            </c:strRef>
          </c:tx>
          <c:spPr>
            <a:solidFill>
              <a:srgbClr val="65B32E"/>
            </a:solidFill>
          </c:spPr>
          <c:invertIfNegative val="0"/>
          <c:cat>
            <c:strRef>
              <c:f>'Figure 3'!$B$1:$J$1</c:f>
              <c:strCache>
                <c:ptCount val="9"/>
                <c:pt idx="0">
                  <c:v>&lt;5</c:v>
                </c:pt>
                <c:pt idx="1">
                  <c:v>5–14</c:v>
                </c:pt>
                <c:pt idx="2">
                  <c:v>15–19</c:v>
                </c:pt>
                <c:pt idx="3">
                  <c:v>20–24</c:v>
                </c:pt>
                <c:pt idx="4">
                  <c:v>25–34 </c:v>
                </c:pt>
                <c:pt idx="5">
                  <c:v>35–44</c:v>
                </c:pt>
                <c:pt idx="6">
                  <c:v>45–54</c:v>
                </c:pt>
                <c:pt idx="7">
                  <c:v>55–64</c:v>
                </c:pt>
                <c:pt idx="8">
                  <c:v>≥65</c:v>
                </c:pt>
              </c:strCache>
            </c:strRef>
          </c:cat>
          <c:val>
            <c:numRef>
              <c:f>'Figure 3'!$B$2:$J$2</c:f>
              <c:numCache>
                <c:formatCode>General</c:formatCode>
                <c:ptCount val="9"/>
                <c:pt idx="0">
                  <c:v>0.56435499961153568</c:v>
                </c:pt>
                <c:pt idx="1">
                  <c:v>0.19715924703691431</c:v>
                </c:pt>
                <c:pt idx="2">
                  <c:v>1.9938952827656453</c:v>
                </c:pt>
                <c:pt idx="3">
                  <c:v>7.2114913250621031</c:v>
                </c:pt>
                <c:pt idx="4">
                  <c:v>17.664209065015793</c:v>
                </c:pt>
                <c:pt idx="5">
                  <c:v>20.006935420149894</c:v>
                </c:pt>
                <c:pt idx="6">
                  <c:v>14.524173213148378</c:v>
                </c:pt>
                <c:pt idx="7">
                  <c:v>10.685500167766959</c:v>
                </c:pt>
                <c:pt idx="8">
                  <c:v>4.028570069716757</c:v>
                </c:pt>
              </c:numCache>
            </c:numRef>
          </c:val>
          <c:extLst>
            <c:ext xmlns:c16="http://schemas.microsoft.com/office/drawing/2014/chart" uri="{C3380CC4-5D6E-409C-BE32-E72D297353CC}">
              <c16:uniqueId val="{00000000-644F-4CB7-8662-A6AFDF682081}"/>
            </c:ext>
          </c:extLst>
        </c:ser>
        <c:ser>
          <c:idx val="1"/>
          <c:order val="1"/>
          <c:tx>
            <c:strRef>
              <c:f>'Figure 3'!$A$3</c:f>
              <c:strCache>
                <c:ptCount val="1"/>
                <c:pt idx="0">
                  <c:v>Female</c:v>
                </c:pt>
              </c:strCache>
            </c:strRef>
          </c:tx>
          <c:spPr>
            <a:solidFill>
              <a:srgbClr val="C9D985"/>
            </a:solidFill>
          </c:spPr>
          <c:invertIfNegative val="0"/>
          <c:cat>
            <c:strRef>
              <c:f>'Figure 3'!$B$1:$J$1</c:f>
              <c:strCache>
                <c:ptCount val="9"/>
                <c:pt idx="0">
                  <c:v>&lt;5</c:v>
                </c:pt>
                <c:pt idx="1">
                  <c:v>5–14</c:v>
                </c:pt>
                <c:pt idx="2">
                  <c:v>15–19</c:v>
                </c:pt>
                <c:pt idx="3">
                  <c:v>20–24</c:v>
                </c:pt>
                <c:pt idx="4">
                  <c:v>25–34 </c:v>
                </c:pt>
                <c:pt idx="5">
                  <c:v>35–44</c:v>
                </c:pt>
                <c:pt idx="6">
                  <c:v>45–54</c:v>
                </c:pt>
                <c:pt idx="7">
                  <c:v>55–64</c:v>
                </c:pt>
                <c:pt idx="8">
                  <c:v>≥65</c:v>
                </c:pt>
              </c:strCache>
            </c:strRef>
          </c:cat>
          <c:val>
            <c:numRef>
              <c:f>'Figure 3'!$B$3:$J$3</c:f>
              <c:numCache>
                <c:formatCode>General</c:formatCode>
                <c:ptCount val="9"/>
                <c:pt idx="0">
                  <c:v>0.45710106504548154</c:v>
                </c:pt>
                <c:pt idx="1">
                  <c:v>0.20797647834396552</c:v>
                </c:pt>
                <c:pt idx="2">
                  <c:v>1.6000225526988381</c:v>
                </c:pt>
                <c:pt idx="3">
                  <c:v>5.2507219742714621</c:v>
                </c:pt>
                <c:pt idx="4">
                  <c:v>9.9132476347276413</c:v>
                </c:pt>
                <c:pt idx="5">
                  <c:v>7.9880887034099644</c:v>
                </c:pt>
                <c:pt idx="6">
                  <c:v>6.7701876523921349</c:v>
                </c:pt>
                <c:pt idx="7">
                  <c:v>6.3158216820414044</c:v>
                </c:pt>
                <c:pt idx="8">
                  <c:v>3.477279865432354</c:v>
                </c:pt>
              </c:numCache>
            </c:numRef>
          </c:val>
          <c:extLst>
            <c:ext xmlns:c16="http://schemas.microsoft.com/office/drawing/2014/chart" uri="{C3380CC4-5D6E-409C-BE32-E72D297353CC}">
              <c16:uniqueId val="{00000001-644F-4CB7-8662-A6AFDF682081}"/>
            </c:ext>
          </c:extLst>
        </c:ser>
        <c:dLbls>
          <c:showLegendKey val="0"/>
          <c:showVal val="0"/>
          <c:showCatName val="0"/>
          <c:showSerName val="0"/>
          <c:showPercent val="0"/>
          <c:showBubbleSize val="0"/>
        </c:dLbls>
        <c:gapWidth val="150"/>
        <c:axId val="656051096"/>
        <c:axId val="656051488"/>
      </c:barChart>
      <c:catAx>
        <c:axId val="656051096"/>
        <c:scaling>
          <c:orientation val="minMax"/>
        </c:scaling>
        <c:delete val="0"/>
        <c:axPos val="b"/>
        <c:title>
          <c:tx>
            <c:rich>
              <a:bodyPr/>
              <a:lstStyle/>
              <a:p>
                <a:pPr>
                  <a:defRPr/>
                </a:pPr>
                <a:r>
                  <a:rPr lang="en-GB" sz="1050" dirty="0"/>
                  <a:t>Age group (years)</a:t>
                </a:r>
              </a:p>
            </c:rich>
          </c:tx>
          <c:layout>
            <c:manualLayout>
              <c:xMode val="edge"/>
              <c:yMode val="edge"/>
              <c:x val="0.43107665296104197"/>
              <c:y val="0.94357472987048785"/>
            </c:manualLayout>
          </c:layout>
          <c:overlay val="0"/>
        </c:title>
        <c:numFmt formatCode="General" sourceLinked="0"/>
        <c:majorTickMark val="none"/>
        <c:minorTickMark val="none"/>
        <c:tickLblPos val="nextTo"/>
        <c:spPr>
          <a:noFill/>
          <a:ln>
            <a:noFill/>
          </a:ln>
        </c:spPr>
        <c:txPr>
          <a:bodyPr/>
          <a:lstStyle/>
          <a:p>
            <a:pPr>
              <a:defRPr sz="1100"/>
            </a:pPr>
            <a:endParaRPr lang="en-US"/>
          </a:p>
        </c:txPr>
        <c:crossAx val="656051488"/>
        <c:crosses val="autoZero"/>
        <c:auto val="1"/>
        <c:lblAlgn val="ctr"/>
        <c:lblOffset val="100"/>
        <c:noMultiLvlLbl val="0"/>
      </c:catAx>
      <c:valAx>
        <c:axId val="656051488"/>
        <c:scaling>
          <c:orientation val="minMax"/>
        </c:scaling>
        <c:delete val="0"/>
        <c:axPos val="l"/>
        <c:majorGridlines>
          <c:spPr>
            <a:ln>
              <a:noFill/>
            </a:ln>
          </c:spPr>
        </c:majorGridlines>
        <c:title>
          <c:tx>
            <c:rich>
              <a:bodyPr/>
              <a:lstStyle/>
              <a:p>
                <a:pPr>
                  <a:defRPr/>
                </a:pPr>
                <a:r>
                  <a:rPr lang="en-GB" sz="1050" dirty="0"/>
                  <a:t>Rate per 100 000 population</a:t>
                </a:r>
              </a:p>
            </c:rich>
          </c:tx>
          <c:layout>
            <c:manualLayout>
              <c:xMode val="edge"/>
              <c:yMode val="edge"/>
              <c:x val="1.0477385141665385E-2"/>
              <c:y val="0.30358308402241019"/>
            </c:manualLayout>
          </c:layout>
          <c:overlay val="0"/>
        </c:title>
        <c:numFmt formatCode="0" sourceLinked="0"/>
        <c:majorTickMark val="out"/>
        <c:minorTickMark val="none"/>
        <c:tickLblPos val="nextTo"/>
        <c:crossAx val="656051096"/>
        <c:crosses val="autoZero"/>
        <c:crossBetween val="between"/>
      </c:valAx>
    </c:plotArea>
    <c:legend>
      <c:legendPos val="r"/>
      <c:layout>
        <c:manualLayout>
          <c:xMode val="edge"/>
          <c:yMode val="edge"/>
          <c:x val="0.7467931525624143"/>
          <c:y val="0.2335189156086267"/>
          <c:w val="0.10032463047382235"/>
          <c:h val="0.13129472739958137"/>
        </c:manualLayout>
      </c:layout>
      <c:overlay val="0"/>
    </c:legend>
    <c:plotVisOnly val="1"/>
    <c:dispBlanksAs val="gap"/>
    <c:showDLblsOverMax val="0"/>
  </c:chart>
  <c:spPr>
    <a:ln>
      <a:noFill/>
    </a:ln>
  </c:spPr>
  <c:txPr>
    <a:bodyPr/>
    <a:lstStyle/>
    <a:p>
      <a:pPr>
        <a:defRPr sz="900">
          <a:latin typeface="+mn-lt"/>
          <a:ea typeface="Tahoma" panose="020B0604030504040204" pitchFamily="34" charset="0"/>
          <a:cs typeface="Tahoma" panose="020B060403050404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52422698471328077"/>
          <c:y val="1.7431831437736946E-2"/>
          <c:w val="0.40695161092141091"/>
          <c:h val="0.82998614756488753"/>
        </c:manualLayout>
      </c:layout>
      <c:barChart>
        <c:barDir val="bar"/>
        <c:grouping val="clustered"/>
        <c:varyColors val="0"/>
        <c:ser>
          <c:idx val="0"/>
          <c:order val="0"/>
          <c:tx>
            <c:strRef>
              <c:f>'Figure 4'!$B$1</c:f>
              <c:strCache>
                <c:ptCount val="1"/>
                <c:pt idx="0">
                  <c:v>Acute</c:v>
                </c:pt>
              </c:strCache>
            </c:strRef>
          </c:tx>
          <c:spPr>
            <a:solidFill>
              <a:srgbClr val="65B32E"/>
            </a:solidFill>
          </c:spPr>
          <c:invertIfNegative val="0"/>
          <c:cat>
            <c:strRef>
              <c:f>'Figure 4'!$A$2:$A$13</c:f>
              <c:strCache>
                <c:ptCount val="12"/>
                <c:pt idx="0">
                  <c:v>Injecting drug use</c:v>
                </c:pt>
                <c:pt idx="1">
                  <c:v>Nosocomial (includes hospital, nursing home, etc.)</c:v>
                </c:pt>
                <c:pt idx="2">
                  <c:v>Men who have sex with men (MSM)</c:v>
                </c:pt>
                <c:pt idx="3">
                  <c:v>Heterosexual transmission</c:v>
                </c:pt>
                <c:pt idx="4">
                  <c:v>Sexual transmission (not specified)</c:v>
                </c:pt>
                <c:pt idx="5">
                  <c:v>Other</c:v>
                </c:pt>
                <c:pt idx="6">
                  <c:v>Non-occupational injuries (needle stick, bites, tattoos, piercings)</c:v>
                </c:pt>
                <c:pt idx="7">
                  <c:v>Haemodialysis</c:v>
                </c:pt>
                <c:pt idx="8">
                  <c:v>Needle-stick and other occupational exposure </c:v>
                </c:pt>
                <c:pt idx="9">
                  <c:v>Blood and blood products</c:v>
                </c:pt>
                <c:pt idx="10">
                  <c:v>Mother-to-child transmission</c:v>
                </c:pt>
                <c:pt idx="11">
                  <c:v>Household</c:v>
                </c:pt>
              </c:strCache>
            </c:strRef>
          </c:cat>
          <c:val>
            <c:numRef>
              <c:f>'Figure 4'!$B$2:$B$13</c:f>
              <c:numCache>
                <c:formatCode>General</c:formatCode>
                <c:ptCount val="12"/>
                <c:pt idx="0">
                  <c:v>37.4</c:v>
                </c:pt>
                <c:pt idx="1">
                  <c:v>17.7</c:v>
                </c:pt>
                <c:pt idx="2">
                  <c:v>13.2</c:v>
                </c:pt>
                <c:pt idx="3">
                  <c:v>7.3</c:v>
                </c:pt>
                <c:pt idx="4">
                  <c:v>6.2</c:v>
                </c:pt>
                <c:pt idx="5">
                  <c:v>6.1</c:v>
                </c:pt>
                <c:pt idx="6">
                  <c:v>4.4000000000000004</c:v>
                </c:pt>
                <c:pt idx="7">
                  <c:v>2.6</c:v>
                </c:pt>
                <c:pt idx="8">
                  <c:v>2.4</c:v>
                </c:pt>
                <c:pt idx="9">
                  <c:v>2.1</c:v>
                </c:pt>
                <c:pt idx="10">
                  <c:v>0.5</c:v>
                </c:pt>
                <c:pt idx="11">
                  <c:v>0.3</c:v>
                </c:pt>
              </c:numCache>
            </c:numRef>
          </c:val>
          <c:extLst>
            <c:ext xmlns:c16="http://schemas.microsoft.com/office/drawing/2014/chart" uri="{C3380CC4-5D6E-409C-BE32-E72D297353CC}">
              <c16:uniqueId val="{00000000-A62C-451A-B756-B160876177E5}"/>
            </c:ext>
          </c:extLst>
        </c:ser>
        <c:ser>
          <c:idx val="1"/>
          <c:order val="1"/>
          <c:tx>
            <c:strRef>
              <c:f>'Figure 4'!$C$1</c:f>
              <c:strCache>
                <c:ptCount val="1"/>
                <c:pt idx="0">
                  <c:v>Chronic</c:v>
                </c:pt>
              </c:strCache>
            </c:strRef>
          </c:tx>
          <c:spPr>
            <a:solidFill>
              <a:srgbClr val="C9D985"/>
            </a:solidFill>
          </c:spPr>
          <c:invertIfNegative val="0"/>
          <c:cat>
            <c:strRef>
              <c:f>'Figure 4'!$A$2:$A$13</c:f>
              <c:strCache>
                <c:ptCount val="12"/>
                <c:pt idx="0">
                  <c:v>Injecting drug use</c:v>
                </c:pt>
                <c:pt idx="1">
                  <c:v>Nosocomial (includes hospital, nursing home, etc.)</c:v>
                </c:pt>
                <c:pt idx="2">
                  <c:v>Men who have sex with men (MSM)</c:v>
                </c:pt>
                <c:pt idx="3">
                  <c:v>Heterosexual transmission</c:v>
                </c:pt>
                <c:pt idx="4">
                  <c:v>Sexual transmission (not specified)</c:v>
                </c:pt>
                <c:pt idx="5">
                  <c:v>Other</c:v>
                </c:pt>
                <c:pt idx="6">
                  <c:v>Non-occupational injuries (needle stick, bites, tattoos, piercings)</c:v>
                </c:pt>
                <c:pt idx="7">
                  <c:v>Haemodialysis</c:v>
                </c:pt>
                <c:pt idx="8">
                  <c:v>Needle-stick and other occupational exposure </c:v>
                </c:pt>
                <c:pt idx="9">
                  <c:v>Blood and blood products</c:v>
                </c:pt>
                <c:pt idx="10">
                  <c:v>Mother-to-child transmission</c:v>
                </c:pt>
                <c:pt idx="11">
                  <c:v>Household</c:v>
                </c:pt>
              </c:strCache>
            </c:strRef>
          </c:cat>
          <c:val>
            <c:numRef>
              <c:f>'Figure 4'!$C$2:$C$13</c:f>
              <c:numCache>
                <c:formatCode>General</c:formatCode>
                <c:ptCount val="12"/>
                <c:pt idx="0">
                  <c:v>50.3</c:v>
                </c:pt>
                <c:pt idx="1">
                  <c:v>18.600000000000001</c:v>
                </c:pt>
                <c:pt idx="2">
                  <c:v>0.5</c:v>
                </c:pt>
                <c:pt idx="3">
                  <c:v>3.4</c:v>
                </c:pt>
                <c:pt idx="4">
                  <c:v>1.2</c:v>
                </c:pt>
                <c:pt idx="5">
                  <c:v>6.6</c:v>
                </c:pt>
                <c:pt idx="6">
                  <c:v>3</c:v>
                </c:pt>
                <c:pt idx="7">
                  <c:v>1.1000000000000001</c:v>
                </c:pt>
                <c:pt idx="8">
                  <c:v>1.1000000000000001</c:v>
                </c:pt>
                <c:pt idx="9">
                  <c:v>12.4</c:v>
                </c:pt>
                <c:pt idx="10">
                  <c:v>1</c:v>
                </c:pt>
                <c:pt idx="11">
                  <c:v>0.5</c:v>
                </c:pt>
              </c:numCache>
            </c:numRef>
          </c:val>
          <c:extLst>
            <c:ext xmlns:c16="http://schemas.microsoft.com/office/drawing/2014/chart" uri="{C3380CC4-5D6E-409C-BE32-E72D297353CC}">
              <c16:uniqueId val="{00000001-A62C-451A-B756-B160876177E5}"/>
            </c:ext>
          </c:extLst>
        </c:ser>
        <c:dLbls>
          <c:showLegendKey val="0"/>
          <c:showVal val="0"/>
          <c:showCatName val="0"/>
          <c:showSerName val="0"/>
          <c:showPercent val="0"/>
          <c:showBubbleSize val="0"/>
        </c:dLbls>
        <c:gapWidth val="300"/>
        <c:axId val="656052272"/>
        <c:axId val="478888888"/>
      </c:barChart>
      <c:catAx>
        <c:axId val="656052272"/>
        <c:scaling>
          <c:orientation val="maxMin"/>
        </c:scaling>
        <c:delete val="0"/>
        <c:axPos val="l"/>
        <c:title>
          <c:tx>
            <c:rich>
              <a:bodyPr/>
              <a:lstStyle/>
              <a:p>
                <a:pPr>
                  <a:defRPr sz="900"/>
                </a:pPr>
                <a:r>
                  <a:rPr lang="en-GB" sz="1200" dirty="0"/>
                  <a:t>Transmission</a:t>
                </a:r>
                <a:r>
                  <a:rPr lang="en-GB" sz="1200" baseline="0" dirty="0"/>
                  <a:t> category</a:t>
                </a:r>
                <a:endParaRPr lang="en-GB" sz="1200" dirty="0"/>
              </a:p>
            </c:rich>
          </c:tx>
          <c:layout>
            <c:manualLayout>
              <c:xMode val="edge"/>
              <c:yMode val="edge"/>
              <c:x val="2.3121756698015212E-3"/>
              <c:y val="0.25849270707967581"/>
            </c:manualLayout>
          </c:layout>
          <c:overlay val="0"/>
        </c:title>
        <c:numFmt formatCode="General" sourceLinked="0"/>
        <c:majorTickMark val="none"/>
        <c:minorTickMark val="none"/>
        <c:tickLblPos val="nextTo"/>
        <c:spPr>
          <a:ln/>
        </c:spPr>
        <c:txPr>
          <a:bodyPr/>
          <a:lstStyle/>
          <a:p>
            <a:pPr>
              <a:defRPr sz="900">
                <a:latin typeface="Arial Narrow" panose="020B0606020202030204" pitchFamily="34" charset="0"/>
              </a:defRPr>
            </a:pPr>
            <a:endParaRPr lang="en-US"/>
          </a:p>
        </c:txPr>
        <c:crossAx val="478888888"/>
        <c:crosses val="autoZero"/>
        <c:auto val="1"/>
        <c:lblAlgn val="ctr"/>
        <c:lblOffset val="0"/>
        <c:noMultiLvlLbl val="0"/>
      </c:catAx>
      <c:valAx>
        <c:axId val="478888888"/>
        <c:scaling>
          <c:orientation val="minMax"/>
        </c:scaling>
        <c:delete val="0"/>
        <c:axPos val="b"/>
        <c:majorGridlines>
          <c:spPr>
            <a:ln>
              <a:noFill/>
            </a:ln>
          </c:spPr>
        </c:majorGridlines>
        <c:minorGridlines>
          <c:spPr>
            <a:ln>
              <a:noFill/>
            </a:ln>
          </c:spPr>
        </c:minorGridlines>
        <c:title>
          <c:tx>
            <c:rich>
              <a:bodyPr/>
              <a:lstStyle/>
              <a:p>
                <a:pPr>
                  <a:defRPr sz="900"/>
                </a:pPr>
                <a:r>
                  <a:rPr lang="en-GB" sz="1100" dirty="0"/>
                  <a:t>Proportion of cases (%) </a:t>
                </a:r>
              </a:p>
            </c:rich>
          </c:tx>
          <c:layout>
            <c:manualLayout>
              <c:xMode val="edge"/>
              <c:yMode val="edge"/>
              <c:x val="0.64188423523299409"/>
              <c:y val="0.93092592592592593"/>
            </c:manualLayout>
          </c:layout>
          <c:overlay val="0"/>
        </c:title>
        <c:numFmt formatCode="0" sourceLinked="0"/>
        <c:majorTickMark val="out"/>
        <c:minorTickMark val="none"/>
        <c:tickLblPos val="nextTo"/>
        <c:spPr>
          <a:ln/>
        </c:spPr>
        <c:crossAx val="656052272"/>
        <c:crosses val="max"/>
        <c:crossBetween val="between"/>
      </c:valAx>
    </c:plotArea>
    <c:legend>
      <c:legendPos val="r"/>
      <c:layout>
        <c:manualLayout>
          <c:xMode val="edge"/>
          <c:yMode val="edge"/>
          <c:x val="0.82864971806045906"/>
          <c:y val="0.55517169728783899"/>
          <c:w val="9.6858637083491197E-2"/>
          <c:h val="0.16743438320209975"/>
        </c:manualLayout>
      </c:layout>
      <c:overlay val="0"/>
      <c:txPr>
        <a:bodyPr/>
        <a:lstStyle/>
        <a:p>
          <a:pPr>
            <a:defRPr sz="900"/>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a:lstStyle/>
          <a:p>
            <a:pPr>
              <a:defRPr sz="1000"/>
            </a:pPr>
            <a:r>
              <a:rPr lang="en-GB" sz="1000" dirty="0"/>
              <a:t>Data completeness (%)</a:t>
            </a:r>
          </a:p>
        </c:rich>
      </c:tx>
      <c:layout>
        <c:manualLayout>
          <c:xMode val="edge"/>
          <c:yMode val="edge"/>
          <c:x val="0.43041854744524255"/>
          <c:y val="0.91099476439790572"/>
        </c:manualLayout>
      </c:layout>
      <c:overlay val="0"/>
    </c:title>
    <c:autoTitleDeleted val="0"/>
    <c:plotArea>
      <c:layout>
        <c:manualLayout>
          <c:layoutTarget val="inner"/>
          <c:xMode val="edge"/>
          <c:yMode val="edge"/>
          <c:x val="0.28172481763246077"/>
          <c:y val="5.9249701117203284E-2"/>
          <c:w val="0.61141107424976293"/>
          <c:h val="0.78980434714703862"/>
        </c:manualLayout>
      </c:layout>
      <c:barChart>
        <c:barDir val="bar"/>
        <c:grouping val="clustered"/>
        <c:varyColors val="0"/>
        <c:ser>
          <c:idx val="0"/>
          <c:order val="0"/>
          <c:tx>
            <c:strRef>
              <c:f>Sheet1!$B$2</c:f>
              <c:strCache>
                <c:ptCount val="1"/>
                <c:pt idx="0">
                  <c:v>Hepatitis B</c:v>
                </c:pt>
              </c:strCache>
            </c:strRef>
          </c:tx>
          <c:spPr>
            <a:solidFill>
              <a:srgbClr val="65B32E"/>
            </a:solidFill>
          </c:spPr>
          <c:invertIfNegative val="0"/>
          <c:cat>
            <c:strRef>
              <c:f>Sheet1!$A$3:$A$17</c:f>
              <c:strCache>
                <c:ptCount val="15"/>
                <c:pt idx="0">
                  <c:v>Gender</c:v>
                </c:pt>
                <c:pt idx="1">
                  <c:v>Age</c:v>
                </c:pt>
                <c:pt idx="2">
                  <c:v>StageHEP</c:v>
                </c:pt>
                <c:pt idx="3">
                  <c:v>Outcome</c:v>
                </c:pt>
                <c:pt idx="4">
                  <c:v>Imported</c:v>
                </c:pt>
                <c:pt idx="5">
                  <c:v>Country of nationality</c:v>
                </c:pt>
                <c:pt idx="6">
                  <c:v>Transmission</c:v>
                </c:pt>
                <c:pt idx="7">
                  <c:v>Testing location</c:v>
                </c:pt>
                <c:pt idx="8">
                  <c:v>Probable country infection</c:v>
                </c:pt>
                <c:pt idx="9">
                  <c:v>Sex worker status</c:v>
                </c:pt>
                <c:pt idx="10">
                  <c:v>Complications</c:v>
                </c:pt>
                <c:pt idx="11">
                  <c:v>Recent injector status</c:v>
                </c:pt>
                <c:pt idx="12">
                  <c:v>Country of birth</c:v>
                </c:pt>
                <c:pt idx="13">
                  <c:v>Healthcare worker status</c:v>
                </c:pt>
                <c:pt idx="14">
                  <c:v>HIV status</c:v>
                </c:pt>
              </c:strCache>
            </c:strRef>
          </c:cat>
          <c:val>
            <c:numRef>
              <c:f>Sheet1!$B$3:$B$17</c:f>
              <c:numCache>
                <c:formatCode>General</c:formatCode>
                <c:ptCount val="15"/>
                <c:pt idx="0">
                  <c:v>99.33</c:v>
                </c:pt>
                <c:pt idx="1">
                  <c:v>99.08</c:v>
                </c:pt>
                <c:pt idx="2">
                  <c:v>69.959999999999994</c:v>
                </c:pt>
                <c:pt idx="3">
                  <c:v>34.35</c:v>
                </c:pt>
                <c:pt idx="4">
                  <c:v>33.68</c:v>
                </c:pt>
                <c:pt idx="5">
                  <c:v>21.59</c:v>
                </c:pt>
                <c:pt idx="6">
                  <c:v>18.12</c:v>
                </c:pt>
                <c:pt idx="7">
                  <c:v>16.8</c:v>
                </c:pt>
                <c:pt idx="8">
                  <c:v>14.34</c:v>
                </c:pt>
                <c:pt idx="9">
                  <c:v>15.5</c:v>
                </c:pt>
                <c:pt idx="10">
                  <c:v>13.28</c:v>
                </c:pt>
                <c:pt idx="11">
                  <c:v>13.25</c:v>
                </c:pt>
                <c:pt idx="12">
                  <c:v>11.73</c:v>
                </c:pt>
                <c:pt idx="13">
                  <c:v>17.47</c:v>
                </c:pt>
                <c:pt idx="14">
                  <c:v>4.76</c:v>
                </c:pt>
              </c:numCache>
            </c:numRef>
          </c:val>
          <c:extLst>
            <c:ext xmlns:c16="http://schemas.microsoft.com/office/drawing/2014/chart" uri="{C3380CC4-5D6E-409C-BE32-E72D297353CC}">
              <c16:uniqueId val="{00000000-6701-4D87-B03F-7A059AB08D2A}"/>
            </c:ext>
          </c:extLst>
        </c:ser>
        <c:ser>
          <c:idx val="1"/>
          <c:order val="1"/>
          <c:tx>
            <c:strRef>
              <c:f>Sheet1!$C$2</c:f>
              <c:strCache>
                <c:ptCount val="1"/>
                <c:pt idx="0">
                  <c:v>Hepatitis C</c:v>
                </c:pt>
              </c:strCache>
            </c:strRef>
          </c:tx>
          <c:spPr>
            <a:solidFill>
              <a:srgbClr val="C9D985"/>
            </a:solidFill>
          </c:spPr>
          <c:invertIfNegative val="0"/>
          <c:cat>
            <c:strRef>
              <c:f>Sheet1!$A$3:$A$17</c:f>
              <c:strCache>
                <c:ptCount val="15"/>
                <c:pt idx="0">
                  <c:v>Gender</c:v>
                </c:pt>
                <c:pt idx="1">
                  <c:v>Age</c:v>
                </c:pt>
                <c:pt idx="2">
                  <c:v>StageHEP</c:v>
                </c:pt>
                <c:pt idx="3">
                  <c:v>Outcome</c:v>
                </c:pt>
                <c:pt idx="4">
                  <c:v>Imported</c:v>
                </c:pt>
                <c:pt idx="5">
                  <c:v>Country of nationality</c:v>
                </c:pt>
                <c:pt idx="6">
                  <c:v>Transmission</c:v>
                </c:pt>
                <c:pt idx="7">
                  <c:v>Testing location</c:v>
                </c:pt>
                <c:pt idx="8">
                  <c:v>Probable country infection</c:v>
                </c:pt>
                <c:pt idx="9">
                  <c:v>Sex worker status</c:v>
                </c:pt>
                <c:pt idx="10">
                  <c:v>Complications</c:v>
                </c:pt>
                <c:pt idx="11">
                  <c:v>Recent injector status</c:v>
                </c:pt>
                <c:pt idx="12">
                  <c:v>Country of birth</c:v>
                </c:pt>
                <c:pt idx="13">
                  <c:v>Healthcare worker status</c:v>
                </c:pt>
                <c:pt idx="14">
                  <c:v>HIV status</c:v>
                </c:pt>
              </c:strCache>
            </c:strRef>
          </c:cat>
          <c:val>
            <c:numRef>
              <c:f>Sheet1!$C$3:$C$17</c:f>
              <c:numCache>
                <c:formatCode>General</c:formatCode>
                <c:ptCount val="15"/>
                <c:pt idx="0">
                  <c:v>99.5</c:v>
                </c:pt>
                <c:pt idx="1">
                  <c:v>99.17</c:v>
                </c:pt>
                <c:pt idx="2">
                  <c:v>24.59</c:v>
                </c:pt>
                <c:pt idx="3">
                  <c:v>45.47</c:v>
                </c:pt>
                <c:pt idx="4">
                  <c:v>44.57</c:v>
                </c:pt>
                <c:pt idx="5">
                  <c:v>23.12</c:v>
                </c:pt>
                <c:pt idx="6">
                  <c:v>26.52</c:v>
                </c:pt>
                <c:pt idx="7">
                  <c:v>23.42</c:v>
                </c:pt>
                <c:pt idx="8">
                  <c:v>1.91</c:v>
                </c:pt>
                <c:pt idx="9">
                  <c:v>14.7</c:v>
                </c:pt>
                <c:pt idx="10">
                  <c:v>14.07</c:v>
                </c:pt>
                <c:pt idx="11">
                  <c:v>12.84</c:v>
                </c:pt>
                <c:pt idx="12">
                  <c:v>9.91</c:v>
                </c:pt>
                <c:pt idx="13">
                  <c:v>19.66</c:v>
                </c:pt>
                <c:pt idx="14">
                  <c:v>8.68</c:v>
                </c:pt>
              </c:numCache>
            </c:numRef>
          </c:val>
          <c:extLst>
            <c:ext xmlns:c16="http://schemas.microsoft.com/office/drawing/2014/chart" uri="{C3380CC4-5D6E-409C-BE32-E72D297353CC}">
              <c16:uniqueId val="{00000001-6701-4D87-B03F-7A059AB08D2A}"/>
            </c:ext>
          </c:extLst>
        </c:ser>
        <c:dLbls>
          <c:showLegendKey val="0"/>
          <c:showVal val="0"/>
          <c:showCatName val="0"/>
          <c:showSerName val="0"/>
          <c:showPercent val="0"/>
          <c:showBubbleSize val="0"/>
        </c:dLbls>
        <c:gapWidth val="150"/>
        <c:axId val="218414568"/>
        <c:axId val="218414960"/>
      </c:barChart>
      <c:catAx>
        <c:axId val="218414568"/>
        <c:scaling>
          <c:orientation val="maxMin"/>
        </c:scaling>
        <c:delete val="0"/>
        <c:axPos val="l"/>
        <c:numFmt formatCode="General" sourceLinked="0"/>
        <c:majorTickMark val="out"/>
        <c:minorTickMark val="none"/>
        <c:tickLblPos val="nextTo"/>
        <c:spPr>
          <a:ln>
            <a:noFill/>
          </a:ln>
        </c:spPr>
        <c:crossAx val="218414960"/>
        <c:crossesAt val="0"/>
        <c:auto val="1"/>
        <c:lblAlgn val="ctr"/>
        <c:lblOffset val="100"/>
        <c:noMultiLvlLbl val="0"/>
      </c:catAx>
      <c:valAx>
        <c:axId val="218414960"/>
        <c:scaling>
          <c:orientation val="minMax"/>
          <c:max val="100"/>
        </c:scaling>
        <c:delete val="0"/>
        <c:axPos val="b"/>
        <c:majorGridlines>
          <c:spPr>
            <a:ln>
              <a:noFill/>
            </a:ln>
          </c:spPr>
        </c:majorGridlines>
        <c:numFmt formatCode="General" sourceLinked="1"/>
        <c:majorTickMark val="out"/>
        <c:minorTickMark val="none"/>
        <c:tickLblPos val="nextTo"/>
        <c:crossAx val="218414568"/>
        <c:crosses val="max"/>
        <c:crossBetween val="between"/>
      </c:valAx>
    </c:plotArea>
    <c:legend>
      <c:legendPos val="r"/>
      <c:overlay val="0"/>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0.50627</cdr:x>
      <cdr:y>0.91435</cdr:y>
    </cdr:from>
    <cdr:to>
      <cdr:x>0.60945</cdr:x>
      <cdr:y>1</cdr:y>
    </cdr:to>
    <cdr:sp macro="" textlink="">
      <cdr:nvSpPr>
        <cdr:cNvPr id="2" name="TextBox 1"/>
        <cdr:cNvSpPr txBox="1"/>
      </cdr:nvSpPr>
      <cdr:spPr>
        <a:xfrm xmlns:a="http://schemas.openxmlformats.org/drawingml/2006/main">
          <a:off x="3426817" y="3456384"/>
          <a:ext cx="698376" cy="3237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smtClean="0"/>
            <a:t>Year</a:t>
          </a:r>
          <a:endParaRPr lang="en-GB" sz="12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059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4"/>
          <p:cNvSpPr>
            <a:spLocks noGrp="1" noRot="1" noChangeAspect="1"/>
          </p:cNvSpPr>
          <p:nvPr>
            <p:ph type="sldImg" idx="2"/>
          </p:nvPr>
        </p:nvSpPr>
        <p:spPr>
          <a:xfrm>
            <a:off x="858838" y="534988"/>
            <a:ext cx="3165475" cy="2374900"/>
          </a:xfrm>
          <a:prstGeom prst="rect">
            <a:avLst/>
          </a:prstGeom>
          <a:noFill/>
          <a:ln w="9528">
            <a:solidFill>
              <a:srgbClr val="000000"/>
            </a:solidFill>
            <a:prstDash val="solid"/>
            <a:miter/>
          </a:ln>
        </p:spPr>
      </p:sp>
      <p:sp>
        <p:nvSpPr>
          <p:cNvPr id="3" name="Rectangle 5"/>
          <p:cNvSpPr txBox="1">
            <a:spLocks noGrp="1"/>
          </p:cNvSpPr>
          <p:nvPr>
            <p:ph type="body" sz="quarter" idx="3"/>
          </p:nvPr>
        </p:nvSpPr>
        <p:spPr>
          <a:xfrm>
            <a:off x="759206" y="3235554"/>
            <a:ext cx="5618476" cy="5375354"/>
          </a:xfrm>
          <a:prstGeom prst="rect">
            <a:avLst/>
          </a:prstGeom>
          <a:noFill/>
          <a:ln>
            <a:noFill/>
          </a:ln>
        </p:spPr>
        <p:txBody>
          <a:bodyPr vert="horz" wrap="square" lIns="0" tIns="0" rIns="0" bIns="0" anchor="t" anchorCtr="0" compatLnSpc="1"/>
          <a:lstStyle/>
          <a:p>
            <a:pPr lvl="0"/>
            <a:endParaRPr lang="en-GB"/>
          </a:p>
        </p:txBody>
      </p:sp>
    </p:spTree>
    <p:extLst>
      <p:ext uri="{BB962C8B-B14F-4D97-AF65-F5344CB8AC3E}">
        <p14:creationId xmlns:p14="http://schemas.microsoft.com/office/powerpoint/2010/main" val="215622929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400"/>
      </a:spcBef>
      <a:spcAft>
        <a:spcPts val="0"/>
      </a:spcAft>
      <a:buNone/>
      <a:tabLst/>
      <a:defRPr lang="en-GB" sz="1200" b="0" i="0" u="none" strike="noStrike" kern="1200" cap="none" spc="0" baseline="0">
        <a:solidFill>
          <a:srgbClr val="000000"/>
        </a:solidFill>
        <a:uFillTx/>
        <a:latin typeface="Time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534988"/>
            <a:ext cx="3167063" cy="2374900"/>
          </a:xfrm>
        </p:spPr>
      </p:sp>
      <p:sp>
        <p:nvSpPr>
          <p:cNvPr id="3" name="Notes Placeholder 2"/>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1716606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r>
              <a:rPr lang="en-GB"/>
              <a:t> </a:t>
            </a:r>
          </a:p>
        </p:txBody>
      </p:sp>
    </p:spTree>
    <p:extLst>
      <p:ext uri="{BB962C8B-B14F-4D97-AF65-F5344CB8AC3E}">
        <p14:creationId xmlns:p14="http://schemas.microsoft.com/office/powerpoint/2010/main" val="1230108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dirty="0"/>
          </a:p>
        </p:txBody>
      </p:sp>
    </p:spTree>
    <p:extLst>
      <p:ext uri="{BB962C8B-B14F-4D97-AF65-F5344CB8AC3E}">
        <p14:creationId xmlns:p14="http://schemas.microsoft.com/office/powerpoint/2010/main" val="245136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576918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884297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dirty="0"/>
          </a:p>
        </p:txBody>
      </p:sp>
    </p:spTree>
    <p:extLst>
      <p:ext uri="{BB962C8B-B14F-4D97-AF65-F5344CB8AC3E}">
        <p14:creationId xmlns:p14="http://schemas.microsoft.com/office/powerpoint/2010/main" val="1243171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dirty="0"/>
          </a:p>
        </p:txBody>
      </p:sp>
    </p:spTree>
    <p:extLst>
      <p:ext uri="{BB962C8B-B14F-4D97-AF65-F5344CB8AC3E}">
        <p14:creationId xmlns:p14="http://schemas.microsoft.com/office/powerpoint/2010/main" val="315307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857250" y="534988"/>
            <a:ext cx="3167063" cy="2374900"/>
          </a:xfrm>
        </p:spPr>
      </p:sp>
      <p:sp>
        <p:nvSpPr>
          <p:cNvPr id="3" name="Rectangle 3"/>
          <p:cNvSpPr txBox="1">
            <a:spLocks noGrp="1"/>
          </p:cNvSpPr>
          <p:nvPr>
            <p:ph type="body" sz="quarter" idx="1"/>
          </p:nvPr>
        </p:nvSpPr>
        <p:spPr/>
        <p:txBody>
          <a:bodyPr/>
          <a:lstStyle/>
          <a:p>
            <a:pPr lvl="0"/>
            <a:endParaRPr lang="en-GB" dirty="0"/>
          </a:p>
        </p:txBody>
      </p:sp>
    </p:spTree>
    <p:extLst>
      <p:ext uri="{BB962C8B-B14F-4D97-AF65-F5344CB8AC3E}">
        <p14:creationId xmlns:p14="http://schemas.microsoft.com/office/powerpoint/2010/main" val="2057640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dirty="0"/>
          </a:p>
        </p:txBody>
      </p:sp>
    </p:spTree>
    <p:extLst>
      <p:ext uri="{BB962C8B-B14F-4D97-AF65-F5344CB8AC3E}">
        <p14:creationId xmlns:p14="http://schemas.microsoft.com/office/powerpoint/2010/main" val="2534065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r>
              <a:rPr lang="en-GB"/>
              <a:t> </a:t>
            </a:r>
          </a:p>
        </p:txBody>
      </p:sp>
    </p:spTree>
    <p:extLst>
      <p:ext uri="{BB962C8B-B14F-4D97-AF65-F5344CB8AC3E}">
        <p14:creationId xmlns:p14="http://schemas.microsoft.com/office/powerpoint/2010/main" val="1941302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dirty="0"/>
          </a:p>
        </p:txBody>
      </p:sp>
    </p:spTree>
    <p:extLst>
      <p:ext uri="{BB962C8B-B14F-4D97-AF65-F5344CB8AC3E}">
        <p14:creationId xmlns:p14="http://schemas.microsoft.com/office/powerpoint/2010/main" val="337682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498830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2318114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2338682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287454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750216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3428845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dirty="0"/>
          </a:p>
        </p:txBody>
      </p:sp>
    </p:spTree>
    <p:extLst>
      <p:ext uri="{BB962C8B-B14F-4D97-AF65-F5344CB8AC3E}">
        <p14:creationId xmlns:p14="http://schemas.microsoft.com/office/powerpoint/2010/main" val="2181043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0"/>
            <a:endParaRPr lang="en-GB" dirty="0"/>
          </a:p>
        </p:txBody>
      </p:sp>
    </p:spTree>
    <p:extLst>
      <p:ext uri="{BB962C8B-B14F-4D97-AF65-F5344CB8AC3E}">
        <p14:creationId xmlns:p14="http://schemas.microsoft.com/office/powerpoint/2010/main" val="788269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1487874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54771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98578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a:p>
        </p:txBody>
      </p:sp>
    </p:spTree>
    <p:extLst>
      <p:ext uri="{BB962C8B-B14F-4D97-AF65-F5344CB8AC3E}">
        <p14:creationId xmlns:p14="http://schemas.microsoft.com/office/powerpoint/2010/main" val="186161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6358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857250" y="534988"/>
            <a:ext cx="3167063" cy="2374900"/>
          </a:xfrm>
        </p:spPr>
      </p:sp>
      <p:sp>
        <p:nvSpPr>
          <p:cNvPr id="3" name="Rectangle 3"/>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756474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857250" y="534988"/>
            <a:ext cx="3167063" cy="2374900"/>
          </a:xfrm>
        </p:spPr>
      </p:sp>
      <p:sp>
        <p:nvSpPr>
          <p:cNvPr id="3" name="Rectangle 3"/>
          <p:cNvSpPr txBox="1">
            <a:spLocks noGrp="1"/>
          </p:cNvSpPr>
          <p:nvPr>
            <p:ph type="body" sz="quarter" idx="1"/>
          </p:nvPr>
        </p:nvSpPr>
        <p:spPr/>
        <p:txBody>
          <a:bodyPr/>
          <a:lstStyle/>
          <a:p>
            <a:pPr lvl="0"/>
            <a:r>
              <a:rPr lang="en-GB" dirty="0" smtClean="0"/>
              <a:t>Geo</a:t>
            </a:r>
            <a:r>
              <a:rPr lang="en-GB" baseline="0" dirty="0" smtClean="0"/>
              <a:t> trends for chronic cases are also not so clear as data for many countries missing. However, rates are highest in north European countries which is the opposite of what may be expected based on the results from </a:t>
            </a:r>
            <a:r>
              <a:rPr lang="en-GB" baseline="0" dirty="0" err="1" smtClean="0"/>
              <a:t>sero</a:t>
            </a:r>
            <a:r>
              <a:rPr lang="en-GB" baseline="0" dirty="0" smtClean="0"/>
              <a:t> studies. It is possible these studies may underestimate true prevalence as they may not include migrant groups among whom prevalence is high. </a:t>
            </a:r>
          </a:p>
          <a:p>
            <a:pPr lvl="0"/>
            <a:endParaRPr lang="en-GB" baseline="0" dirty="0" smtClean="0"/>
          </a:p>
          <a:p>
            <a:pPr lvl="0"/>
            <a:r>
              <a:rPr lang="en-GB" baseline="0" dirty="0" smtClean="0"/>
              <a:t>Discrepancy highlights difficulty in interpreting routine surveillance data for chronic infections which are mostly asymptomatic until late stages so data more reflective of testing practices with higher rates in UK and Scandinavian countries which are known to have comprehensive testing programmes. </a:t>
            </a:r>
            <a:endParaRPr lang="en-GB" dirty="0"/>
          </a:p>
        </p:txBody>
      </p:sp>
    </p:spTree>
    <p:extLst>
      <p:ext uri="{BB962C8B-B14F-4D97-AF65-F5344CB8AC3E}">
        <p14:creationId xmlns:p14="http://schemas.microsoft.com/office/powerpoint/2010/main" val="141312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dirty="0"/>
          </a:p>
        </p:txBody>
      </p:sp>
    </p:spTree>
    <p:extLst>
      <p:ext uri="{BB962C8B-B14F-4D97-AF65-F5344CB8AC3E}">
        <p14:creationId xmlns:p14="http://schemas.microsoft.com/office/powerpoint/2010/main" val="394673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8838" y="534988"/>
            <a:ext cx="3165475" cy="2374900"/>
          </a:xfrm>
        </p:spPr>
      </p:sp>
      <p:sp>
        <p:nvSpPr>
          <p:cNvPr id="3" name="Notes Placeholder 2"/>
          <p:cNvSpPr txBox="1">
            <a:spLocks noGrp="1"/>
          </p:cNvSpPr>
          <p:nvPr>
            <p:ph type="body" sz="quarter" idx="1"/>
          </p:nvPr>
        </p:nvSpPr>
        <p:spPr/>
        <p:txBody>
          <a:bodyPr/>
          <a:lstStyle/>
          <a:p>
            <a:pPr lvl="0"/>
            <a:endParaRPr lang="en-GB" dirty="0"/>
          </a:p>
        </p:txBody>
      </p:sp>
    </p:spTree>
    <p:extLst>
      <p:ext uri="{BB962C8B-B14F-4D97-AF65-F5344CB8AC3E}">
        <p14:creationId xmlns:p14="http://schemas.microsoft.com/office/powerpoint/2010/main" val="402199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txBox="1">
            <a:spLocks noGrp="1"/>
          </p:cNvSpPr>
          <p:nvPr>
            <p:ph type="ctrTitle"/>
          </p:nvPr>
        </p:nvSpPr>
        <p:spPr>
          <a:xfrm>
            <a:off x="323853" y="3598858"/>
            <a:ext cx="8456608" cy="514350"/>
          </a:xfrm>
        </p:spPr>
        <p:txBody>
          <a:bodyPr/>
          <a:lstStyle>
            <a:lvl1pPr>
              <a:defRPr sz="3200" b="0">
                <a:solidFill>
                  <a:srgbClr val="FFFFFF"/>
                </a:solidFill>
              </a:defRPr>
            </a:lvl1pPr>
          </a:lstStyle>
          <a:p>
            <a:pPr lvl="0"/>
            <a:r>
              <a:rPr lang="en-US" dirty="0"/>
              <a:t>Click to edit Master title style</a:t>
            </a:r>
            <a:endParaRPr lang="en-GB" dirty="0"/>
          </a:p>
        </p:txBody>
      </p:sp>
      <p:sp>
        <p:nvSpPr>
          <p:cNvPr id="5" name="Rectangle 3"/>
          <p:cNvSpPr txBox="1">
            <a:spLocks noGrp="1"/>
          </p:cNvSpPr>
          <p:nvPr>
            <p:ph type="subTitle" idx="1"/>
          </p:nvPr>
        </p:nvSpPr>
        <p:spPr>
          <a:xfrm>
            <a:off x="323853" y="4317997"/>
            <a:ext cx="8456608" cy="1006470"/>
          </a:xfrm>
        </p:spPr>
        <p:txBody>
          <a:bodyPr/>
          <a:lstStyle>
            <a:lvl1pPr>
              <a:spcBef>
                <a:spcPts val="0"/>
              </a:spcBef>
              <a:spcAft>
                <a:spcPts val="0"/>
              </a:spcAft>
              <a:defRPr lang="en-US" sz="4000" b="1">
                <a:solidFill>
                  <a:srgbClr val="FFFFFF"/>
                </a:solidFill>
              </a:defRPr>
            </a:lvl1pPr>
          </a:lstStyle>
          <a:p>
            <a:pPr lvl="0"/>
            <a:r>
              <a:rPr lang="en-US" dirty="0"/>
              <a:t>Click to edit Master subtitle style</a:t>
            </a:r>
            <a:endParaRPr lang="en-GB" dirty="0"/>
          </a:p>
        </p:txBody>
      </p:sp>
    </p:spTree>
    <p:extLst>
      <p:ext uri="{BB962C8B-B14F-4D97-AF65-F5344CB8AC3E}">
        <p14:creationId xmlns:p14="http://schemas.microsoft.com/office/powerpoint/2010/main" val="302806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323853" y="142874"/>
            <a:ext cx="8280000" cy="828000"/>
          </a:xfrm>
        </p:spPr>
        <p:txBody>
          <a:bodyPr/>
          <a:lstStyle>
            <a:lvl1pPr>
              <a:defRPr/>
            </a:lvl1pPr>
          </a:lstStyle>
          <a:p>
            <a:pPr lvl="0"/>
            <a:r>
              <a:rPr lang="en-US" dirty="0"/>
              <a:t>Click to edit Master title style</a:t>
            </a:r>
          </a:p>
        </p:txBody>
      </p:sp>
      <p:sp>
        <p:nvSpPr>
          <p:cNvPr id="3" name="Content Placeholder 2"/>
          <p:cNvSpPr txBox="1">
            <a:spLocks noGrp="1"/>
          </p:cNvSpPr>
          <p:nvPr>
            <p:ph idx="1"/>
          </p:nvPr>
        </p:nvSpPr>
        <p:spPr/>
        <p:txBody>
          <a:bodyPr/>
          <a:lstStyle>
            <a:lvl1pPr>
              <a:defRPr lang="en-US"/>
            </a:lvl1pPr>
            <a:lvl2pPr>
              <a:spcBef>
                <a:spcPts val="300"/>
              </a:spcBef>
              <a:spcAft>
                <a:spcPts val="600"/>
              </a:spcAft>
              <a:tabLst>
                <a:tab pos="269876" algn="l"/>
              </a:tabLst>
              <a:defRPr>
                <a:latin typeface="Tahoma" pitchFamily="34"/>
                <a:cs typeface="Tahoma" pitchFamily="34"/>
              </a:defRPr>
            </a:lvl2pPr>
            <a:lvl3pPr>
              <a:spcBef>
                <a:spcPts val="300"/>
              </a:spcBef>
              <a:spcAft>
                <a:spcPts val="600"/>
              </a:spcAft>
              <a:tabLst>
                <a:tab pos="541333" algn="l"/>
              </a:tabLst>
              <a:defRPr>
                <a:latin typeface="Tahoma" pitchFamily="34"/>
                <a:cs typeface="Tahoma" pitchFamily="34"/>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0862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323853" y="142874"/>
            <a:ext cx="8280000" cy="828000"/>
          </a:xfrm>
          <a:noFill/>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2172474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Placeholder 7"/>
          <p:cNvSpPr txBox="1">
            <a:spLocks noGrp="1"/>
          </p:cNvSpPr>
          <p:nvPr>
            <p:ph type="title"/>
          </p:nvPr>
        </p:nvSpPr>
        <p:spPr>
          <a:xfrm>
            <a:off x="323999" y="4320000"/>
            <a:ext cx="8229600" cy="1941810"/>
          </a:xfrm>
          <a:prstGeom prst="rect">
            <a:avLst/>
          </a:prstGeom>
          <a:noFill/>
          <a:ln>
            <a:noFill/>
          </a:ln>
        </p:spPr>
        <p:txBody>
          <a:bodyPr vert="horz" wrap="square" lIns="0" tIns="0" rIns="0" bIns="0" anchor="t" anchorCtr="0" compatLnSpc="1"/>
          <a:lstStyle/>
          <a:p>
            <a:pPr lvl="0"/>
            <a:r>
              <a:rPr lang="en-US"/>
              <a:t>Click to edit Master title style</a:t>
            </a:r>
            <a:endParaRPr lang="en-GB"/>
          </a:p>
        </p:txBody>
      </p:sp>
    </p:spTree>
    <p:extLst>
      <p:ext uri="{BB962C8B-B14F-4D97-AF65-F5344CB8AC3E}">
        <p14:creationId xmlns:p14="http://schemas.microsoft.com/office/powerpoint/2010/main" val="2225092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9" descr="Presentation_Template_Innerpage_new"/>
          <p:cNvPicPr>
            <a:picLocks noChangeAspect="1"/>
          </p:cNvPicPr>
          <p:nvPr/>
        </p:nvPicPr>
        <p:blipFill>
          <a:blip r:embed="rId5"/>
          <a:srcRect t="92053"/>
          <a:stretch>
            <a:fillRect/>
          </a:stretch>
        </p:blipFill>
        <p:spPr>
          <a:xfrm>
            <a:off x="0" y="6313017"/>
            <a:ext cx="9144000" cy="544982"/>
          </a:xfrm>
          <a:prstGeom prst="rect">
            <a:avLst/>
          </a:prstGeom>
          <a:noFill/>
          <a:ln>
            <a:noFill/>
          </a:ln>
        </p:spPr>
      </p:pic>
      <p:sp>
        <p:nvSpPr>
          <p:cNvPr id="4" name="Rectangle 2"/>
          <p:cNvSpPr txBox="1">
            <a:spLocks noGrp="1"/>
          </p:cNvSpPr>
          <p:nvPr>
            <p:ph type="title"/>
          </p:nvPr>
        </p:nvSpPr>
        <p:spPr>
          <a:xfrm>
            <a:off x="323853" y="142874"/>
            <a:ext cx="8280000" cy="828000"/>
          </a:xfrm>
          <a:prstGeom prst="rect">
            <a:avLst/>
          </a:prstGeom>
          <a:noFill/>
          <a:ln>
            <a:noFill/>
          </a:ln>
        </p:spPr>
        <p:txBody>
          <a:bodyPr vert="horz" wrap="square" lIns="0" tIns="0" rIns="0" bIns="0" anchor="t" anchorCtr="0" compatLnSpc="1"/>
          <a:lstStyle/>
          <a:p>
            <a:pPr lvl="0"/>
            <a:r>
              <a:rPr lang="en-US"/>
              <a:t>Click to edit Master title style</a:t>
            </a:r>
            <a:endParaRPr lang="en-GB"/>
          </a:p>
        </p:txBody>
      </p:sp>
      <p:sp>
        <p:nvSpPr>
          <p:cNvPr id="5" name="Rectangle 3"/>
          <p:cNvSpPr txBox="1">
            <a:spLocks noGrp="1"/>
          </p:cNvSpPr>
          <p:nvPr>
            <p:ph type="body" idx="1"/>
          </p:nvPr>
        </p:nvSpPr>
        <p:spPr>
          <a:xfrm>
            <a:off x="323853" y="1079504"/>
            <a:ext cx="8526459" cy="5162546"/>
          </a:xfrm>
          <a:prstGeom prst="rect">
            <a:avLst/>
          </a:prstGeom>
          <a:noFill/>
          <a:ln>
            <a:noFill/>
          </a:ln>
        </p:spPr>
        <p:txBody>
          <a:bodyPr vert="horz" wrap="square" lIns="0" tIns="0" rIns="0" bIns="0" anchor="t" anchorCtr="0" compatLnSpc="1"/>
          <a:lstStyle/>
          <a:p>
            <a:pPr lvl="0"/>
            <a:r>
              <a:rPr lang="en-GB"/>
              <a:t>Click to edit Master text styles</a:t>
            </a:r>
          </a:p>
          <a:p>
            <a:pPr lvl="1"/>
            <a:r>
              <a:rPr lang="en-US"/>
              <a:t>Second level</a:t>
            </a:r>
          </a:p>
          <a:p>
            <a:pPr lvl="2"/>
            <a:r>
              <a:rPr lang="en-US"/>
              <a:t>Third level</a:t>
            </a:r>
          </a:p>
          <a:p>
            <a:pPr lvl="0"/>
            <a:endParaRPr lang="en-GB"/>
          </a:p>
        </p:txBody>
      </p:sp>
      <p:pic>
        <p:nvPicPr>
          <p:cNvPr id="6" name="Picture 12"/>
          <p:cNvPicPr>
            <a:picLocks noChangeArrowheads="1"/>
          </p:cNvPicPr>
          <p:nvPr userDrawn="1"/>
        </p:nvPicPr>
        <p:blipFill>
          <a:blip r:embed="rId6" cstate="print">
            <a:clrChange>
              <a:clrFrom>
                <a:srgbClr val="FFFFFF"/>
              </a:clrFrom>
              <a:clrTo>
                <a:srgbClr val="FFFFFF">
                  <a:alpha val="0"/>
                </a:srgbClr>
              </a:clrTo>
            </a:clrChange>
            <a:lum bright="-6000"/>
          </a:blip>
          <a:srcRect/>
          <a:stretch>
            <a:fillRect/>
          </a:stretch>
        </p:blipFill>
        <p:spPr bwMode="auto">
          <a:xfrm>
            <a:off x="8100392" y="136477"/>
            <a:ext cx="831453" cy="747889"/>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2800" b="1" i="0" u="none" strike="noStrike" kern="0" cap="none" spc="0" baseline="0">
          <a:solidFill>
            <a:srgbClr val="333333"/>
          </a:solidFill>
          <a:uFillTx/>
          <a:latin typeface="Tahoma" pitchFamily="34"/>
          <a:cs typeface="Tahoma" pitchFamily="34"/>
        </a:defRPr>
      </a:lvl1pPr>
    </p:titleStyle>
    <p:bodyStyle>
      <a:lvl1pPr marL="0" marR="0" lvl="0" indent="0" algn="l" defTabSz="914400" rtl="0" fontAlgn="auto" hangingPunct="1">
        <a:lnSpc>
          <a:spcPct val="90000"/>
        </a:lnSpc>
        <a:spcBef>
          <a:spcPts val="300"/>
        </a:spcBef>
        <a:spcAft>
          <a:spcPts val="600"/>
        </a:spcAft>
        <a:buNone/>
        <a:tabLst/>
        <a:defRPr lang="en-GB" sz="2400" b="0" i="0" u="none" strike="noStrike" kern="0" cap="none" spc="0" baseline="0">
          <a:solidFill>
            <a:srgbClr val="000000"/>
          </a:solidFill>
          <a:uFillTx/>
          <a:latin typeface="Tahoma" pitchFamily="34"/>
          <a:cs typeface="Tahoma" pitchFamily="34"/>
        </a:defRPr>
      </a:lvl1pPr>
      <a:lvl2pPr marL="269876" marR="0" lvl="1" indent="-269876" algn="l" defTabSz="914400" rtl="0" fontAlgn="auto" hangingPunct="1">
        <a:lnSpc>
          <a:spcPct val="90000"/>
        </a:lnSpc>
        <a:spcBef>
          <a:spcPts val="0"/>
        </a:spcBef>
        <a:spcAft>
          <a:spcPts val="300"/>
        </a:spcAft>
        <a:buSzPct val="100000"/>
        <a:buFont typeface="Arial" pitchFamily="34"/>
        <a:buChar char="•"/>
        <a:tabLst/>
        <a:defRPr lang="en-US" sz="2400" b="0" i="0" u="none" strike="noStrike" kern="0" cap="none" spc="0" baseline="0">
          <a:solidFill>
            <a:srgbClr val="000000"/>
          </a:solidFill>
          <a:uFillTx/>
          <a:latin typeface="Tahoma"/>
        </a:defRPr>
      </a:lvl2pPr>
      <a:lvl3pPr marL="541333" marR="0" lvl="2" indent="-271467" algn="l" defTabSz="914400" rtl="0" fontAlgn="auto" hangingPunct="1">
        <a:lnSpc>
          <a:spcPct val="90000"/>
        </a:lnSpc>
        <a:spcBef>
          <a:spcPts val="600"/>
        </a:spcBef>
        <a:spcAft>
          <a:spcPts val="300"/>
        </a:spcAft>
        <a:buSzPct val="100000"/>
        <a:buFont typeface="Tahoma" pitchFamily="34"/>
        <a:buChar char="–"/>
        <a:tabLst/>
        <a:defRPr lang="en-US" sz="2400" b="0" i="0" u="none" strike="noStrike" kern="0" cap="none" spc="0" baseline="0">
          <a:solidFill>
            <a:srgbClr val="000000"/>
          </a:solidFill>
          <a:uFillTx/>
          <a:latin typeface="Tahoma"/>
        </a:defRPr>
      </a:lvl3pPr>
      <a:lvl4pPr marL="0" marR="0" lvl="0" indent="0" algn="l" defTabSz="914400" rtl="0" fontAlgn="auto" hangingPunct="1">
        <a:lnSpc>
          <a:spcPct val="90000"/>
        </a:lnSpc>
        <a:spcBef>
          <a:spcPts val="300"/>
        </a:spcBef>
        <a:spcAft>
          <a:spcPts val="600"/>
        </a:spcAft>
        <a:buNone/>
        <a:tabLst/>
        <a:defRPr lang="en-GB" sz="2400" b="0" i="0" u="none" strike="noStrike" kern="0" cap="none" spc="0" baseline="0">
          <a:solidFill>
            <a:srgbClr val="000000"/>
          </a:solidFill>
          <a:uFillTx/>
          <a:latin typeface="Tahoma" pitchFamily="34"/>
          <a:cs typeface="Tahoma" pitchFamily="34"/>
        </a:defRPr>
      </a:lvl4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7" descr="Presentation_Template_Section_new"/>
          <p:cNvPicPr>
            <a:picLocks noChangeAspect="1"/>
          </p:cNvPicPr>
          <p:nvPr/>
        </p:nvPicPr>
        <p:blipFill>
          <a:blip r:embed="rId3"/>
          <a:srcRect t="46065"/>
          <a:stretch>
            <a:fillRect/>
          </a:stretch>
        </p:blipFill>
        <p:spPr>
          <a:xfrm>
            <a:off x="0" y="3170233"/>
            <a:ext cx="9144000" cy="3698876"/>
          </a:xfrm>
          <a:prstGeom prst="rect">
            <a:avLst/>
          </a:prstGeom>
          <a:noFill/>
          <a:ln>
            <a:noFill/>
          </a:ln>
        </p:spPr>
      </p:pic>
      <p:sp>
        <p:nvSpPr>
          <p:cNvPr id="4" name="Title Placeholder 7"/>
          <p:cNvSpPr txBox="1">
            <a:spLocks noGrp="1"/>
          </p:cNvSpPr>
          <p:nvPr>
            <p:ph type="title"/>
          </p:nvPr>
        </p:nvSpPr>
        <p:spPr>
          <a:xfrm>
            <a:off x="323999" y="4320000"/>
            <a:ext cx="8229600" cy="1941810"/>
          </a:xfrm>
          <a:prstGeom prst="rect">
            <a:avLst/>
          </a:prstGeom>
          <a:noFill/>
          <a:ln>
            <a:noFill/>
          </a:ln>
        </p:spPr>
        <p:txBody>
          <a:bodyPr vert="horz" wrap="square" lIns="0" tIns="0" rIns="0" bIns="0" anchor="t" anchorCtr="0" compatLnSpc="1"/>
          <a:lstStyle/>
          <a:p>
            <a:pPr lvl="0"/>
            <a:r>
              <a:rPr lang="en-US"/>
              <a:t>Click to edit Master title style</a:t>
            </a:r>
            <a:endParaRPr lang="en-GB"/>
          </a:p>
        </p:txBody>
      </p:sp>
      <p:pic>
        <p:nvPicPr>
          <p:cNvPr id="6" name="Picture 12"/>
          <p:cNvPicPr>
            <a:picLocks noChangeArrowheads="1"/>
          </p:cNvPicPr>
          <p:nvPr userDrawn="1"/>
        </p:nvPicPr>
        <p:blipFill>
          <a:blip r:embed="rId4" cstate="print">
            <a:clrChange>
              <a:clrFrom>
                <a:srgbClr val="FFFFFF"/>
              </a:clrFrom>
              <a:clrTo>
                <a:srgbClr val="FFFFFF">
                  <a:alpha val="0"/>
                </a:srgbClr>
              </a:clrTo>
            </a:clrChange>
            <a:lum bright="-6000"/>
          </a:blip>
          <a:srcRect/>
          <a:stretch>
            <a:fillRect/>
          </a:stretch>
        </p:blipFill>
        <p:spPr bwMode="auto">
          <a:xfrm>
            <a:off x="8100392" y="136477"/>
            <a:ext cx="831453" cy="747889"/>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14400" rtl="0" fontAlgn="auto" hangingPunct="1">
        <a:lnSpc>
          <a:spcPct val="90000"/>
        </a:lnSpc>
        <a:spcBef>
          <a:spcPts val="0"/>
        </a:spcBef>
        <a:spcAft>
          <a:spcPts val="0"/>
        </a:spcAft>
        <a:buNone/>
        <a:tabLst/>
        <a:defRPr lang="en-US" sz="4000" b="1" i="0" u="none" strike="noStrike" kern="0" cap="none" spc="0" baseline="0">
          <a:solidFill>
            <a:srgbClr val="FFFFFF"/>
          </a:solidFill>
          <a:uFillTx/>
          <a:latin typeface="Tahoma" pitchFamily="34"/>
          <a:cs typeface="Tahoma" pitchFamily="34"/>
        </a:defRPr>
      </a:lvl1pPr>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a:xfrm>
            <a:off x="323852" y="4421599"/>
            <a:ext cx="8453535" cy="951616"/>
          </a:xfrm>
        </p:spPr>
        <p:txBody>
          <a:bodyPr/>
          <a:lstStyle/>
          <a:p>
            <a:pPr lvl="0"/>
            <a:r>
              <a:rPr lang="en-US" sz="3600" b="1" dirty="0"/>
              <a:t>Surveillance of hepatitis B and C </a:t>
            </a:r>
            <a:br>
              <a:rPr lang="en-US" sz="3600" b="1" dirty="0"/>
            </a:br>
            <a:r>
              <a:rPr lang="en-US" sz="3600" b="1" dirty="0"/>
              <a:t>in the </a:t>
            </a:r>
            <a:r>
              <a:rPr lang="en-US" sz="3600" b="1" dirty="0" smtClean="0"/>
              <a:t>EU/EEA – 2016 data</a:t>
            </a:r>
            <a:endParaRPr lang="en-GB" sz="3600" b="1" dirty="0"/>
          </a:p>
        </p:txBody>
      </p:sp>
      <p:sp>
        <p:nvSpPr>
          <p:cNvPr id="3" name="Text Box 4"/>
          <p:cNvSpPr txBox="1"/>
          <p:nvPr/>
        </p:nvSpPr>
        <p:spPr>
          <a:xfrm>
            <a:off x="320780" y="5651997"/>
            <a:ext cx="8456608" cy="998533"/>
          </a:xfrm>
          <a:prstGeom prst="rect">
            <a:avLst/>
          </a:prstGeom>
          <a:noFill/>
          <a:ln>
            <a:noFill/>
          </a:ln>
        </p:spPr>
        <p:txBody>
          <a:bodyPr vert="horz" wrap="square" lIns="0" tIns="0" rIns="0" bIns="0" anchor="t" anchorCtr="0" compatLnSpc="1"/>
          <a:lstStyle/>
          <a:p>
            <a:pPr marL="0" marR="0" lvl="0" indent="0" algn="l" defTabSz="914400" rtl="0" fontAlgn="auto" hangingPunct="0">
              <a:lnSpc>
                <a:spcPct val="90000"/>
              </a:lnSpc>
              <a:spcBef>
                <a:spcPts val="0"/>
              </a:spcBef>
              <a:spcAft>
                <a:spcPts val="70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Tahoma" pitchFamily="34"/>
            </a:endParaRPr>
          </a:p>
          <a:p>
            <a:pPr marL="0" marR="0" lvl="0" indent="0" algn="l" defTabSz="914400" rtl="0" fontAlgn="auto" hangingPunct="0">
              <a:lnSpc>
                <a:spcPct val="90000"/>
              </a:lnSpc>
              <a:spcBef>
                <a:spcPts val="0"/>
              </a:spcBef>
              <a:spcAft>
                <a:spcPts val="700"/>
              </a:spcAft>
              <a:buNone/>
              <a:tabLst/>
              <a:defRPr sz="1800" b="0" i="0" u="none" strike="noStrike" kern="0" cap="none" spc="0" baseline="0">
                <a:solidFill>
                  <a:srgbClr val="000000"/>
                </a:solidFill>
                <a:uFillTx/>
              </a:defRPr>
            </a:pPr>
            <a:endParaRPr lang="en-GB" sz="2000" b="0" i="0" u="none" strike="noStrike" kern="1200" cap="none" spc="0" baseline="0">
              <a:solidFill>
                <a:srgbClr val="FFFFFF"/>
              </a:solidFill>
              <a:uFillTx/>
              <a:latin typeface="Tahoma" pitchFamily="34"/>
            </a:endParaRPr>
          </a:p>
        </p:txBody>
      </p:sp>
      <p:sp>
        <p:nvSpPr>
          <p:cNvPr id="4" name="Title 1"/>
          <p:cNvSpPr txBox="1"/>
          <p:nvPr/>
        </p:nvSpPr>
        <p:spPr>
          <a:xfrm>
            <a:off x="323853" y="3544269"/>
            <a:ext cx="8456608" cy="507043"/>
          </a:xfrm>
          <a:prstGeom prst="rect">
            <a:avLst/>
          </a:prstGeom>
          <a:noFill/>
          <a:ln>
            <a:noFill/>
          </a:ln>
        </p:spPr>
        <p:txBody>
          <a:bodyPr vert="horz" wrap="square" lIns="0" tIns="0" rIns="0" bIns="0" anchor="t" anchorCtr="0" compatLnSpc="1"/>
          <a:lstStyle/>
          <a:p>
            <a:pPr marL="0" marR="0" lvl="0" indent="0" algn="l" defTabSz="914400" rtl="0" fontAlgn="auto" hangingPunct="0">
              <a:lnSpc>
                <a:spcPct val="90000"/>
              </a:lnSpc>
              <a:spcBef>
                <a:spcPts val="0"/>
              </a:spcBef>
              <a:spcAft>
                <a:spcPts val="0"/>
              </a:spcAft>
              <a:buNone/>
              <a:tabLst/>
              <a:defRPr sz="1800" b="0" i="0" u="none" strike="noStrike" kern="0" cap="none" spc="0" baseline="0">
                <a:solidFill>
                  <a:srgbClr val="000000"/>
                </a:solidFill>
                <a:uFillTx/>
              </a:defRPr>
            </a:pPr>
            <a:r>
              <a:rPr lang="en-GB" sz="2600" b="1" i="0" u="none" strike="noStrike" kern="1200" cap="none" spc="0" baseline="0" dirty="0">
                <a:solidFill>
                  <a:srgbClr val="FFFFFF"/>
                </a:solidFill>
                <a:uFillTx/>
                <a:latin typeface="Calibri" pitchFamily="34"/>
                <a:cs typeface="Calibri" pitchFamily="34"/>
              </a:rPr>
              <a:t> Programme for HIV, STI and </a:t>
            </a:r>
            <a:r>
              <a:rPr lang="en-GB" sz="2600" b="1" i="0" u="none" strike="noStrike" kern="1200" cap="none" spc="0" baseline="0" dirty="0" smtClean="0">
                <a:solidFill>
                  <a:srgbClr val="FFFFFF"/>
                </a:solidFill>
                <a:uFillTx/>
                <a:latin typeface="Calibri" pitchFamily="34"/>
                <a:cs typeface="Calibri" pitchFamily="34"/>
              </a:rPr>
              <a:t>Viral Hepatitis B and</a:t>
            </a:r>
            <a:r>
              <a:rPr lang="en-GB" sz="2600" b="1" i="0" u="none" strike="noStrike" kern="1200" cap="none" spc="0" dirty="0" smtClean="0">
                <a:solidFill>
                  <a:srgbClr val="FFFFFF"/>
                </a:solidFill>
                <a:uFillTx/>
                <a:latin typeface="Calibri" pitchFamily="34"/>
                <a:cs typeface="Calibri" pitchFamily="34"/>
              </a:rPr>
              <a:t> C</a:t>
            </a:r>
            <a:r>
              <a:rPr lang="en-GB" sz="2600" b="1" i="0" u="none" strike="noStrike" kern="1200" cap="none" spc="0" baseline="0" dirty="0" smtClean="0">
                <a:solidFill>
                  <a:srgbClr val="FFFFFF"/>
                </a:solidFill>
                <a:uFillTx/>
                <a:latin typeface="Calibri" pitchFamily="34"/>
                <a:cs typeface="Calibri" pitchFamily="34"/>
              </a:rPr>
              <a:t> </a:t>
            </a:r>
            <a:r>
              <a:rPr lang="en-GB" sz="2600" b="1" i="0" u="none" strike="noStrike" kern="1200" cap="none" spc="0" baseline="0" dirty="0">
                <a:solidFill>
                  <a:srgbClr val="FFFFFF"/>
                </a:solidFill>
                <a:uFillTx/>
                <a:latin typeface="Calibri" pitchFamily="34"/>
                <a:cs typeface="Calibri" pitchFamily="34"/>
              </a:rPr>
              <a:t>infections</a:t>
            </a:r>
          </a:p>
          <a:p>
            <a:pPr marL="0" marR="0" lvl="0" indent="0" algn="l" defTabSz="914400" rtl="0" fontAlgn="auto" hangingPunct="0">
              <a:lnSpc>
                <a:spcPct val="90000"/>
              </a:lnSpc>
              <a:spcBef>
                <a:spcPts val="0"/>
              </a:spcBef>
              <a:spcAft>
                <a:spcPts val="0"/>
              </a:spcAft>
              <a:buNone/>
              <a:tabLst/>
              <a:defRPr sz="1800" b="0" i="0" u="none" strike="noStrike" kern="0" cap="none" spc="0" baseline="0">
                <a:solidFill>
                  <a:srgbClr val="000000"/>
                </a:solidFill>
                <a:uFillTx/>
              </a:defRPr>
            </a:pPr>
            <a:endParaRPr lang="en-GB" sz="2600" b="1" i="0" u="none" strike="noStrike" kern="1200" cap="none" spc="0" baseline="0" dirty="0">
              <a:solidFill>
                <a:srgbClr val="FFFFFF"/>
              </a:solidFill>
              <a:uFillTx/>
              <a:latin typeface="Calibri" pitchFamily="34"/>
            </a:endParaRPr>
          </a:p>
        </p:txBody>
      </p:sp>
      <p:sp>
        <p:nvSpPr>
          <p:cNvPr id="5" name="Text Box 4"/>
          <p:cNvSpPr txBox="1"/>
          <p:nvPr/>
        </p:nvSpPr>
        <p:spPr>
          <a:xfrm>
            <a:off x="320780" y="5651996"/>
            <a:ext cx="8718547" cy="998533"/>
          </a:xfrm>
          <a:prstGeom prst="rect">
            <a:avLst/>
          </a:prstGeom>
          <a:noFill/>
          <a:ln>
            <a:noFill/>
          </a:ln>
        </p:spPr>
        <p:txBody>
          <a:bodyPr vert="horz" wrap="square" lIns="0" tIns="0" rIns="0" bIns="0" anchor="t" anchorCtr="0" compatLnSpc="1"/>
          <a:lstStyle/>
          <a:p>
            <a:pPr marL="0" marR="0" lvl="0" indent="0"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en-GB" b="1" dirty="0" smtClean="0">
                <a:solidFill>
                  <a:srgbClr val="FFFFFF"/>
                </a:solidFill>
                <a:latin typeface="Calibri"/>
                <a:cs typeface="Calibri" pitchFamily="34"/>
              </a:rPr>
              <a:t>April 2018</a:t>
            </a:r>
            <a:endParaRPr lang="en-GB" sz="1800" b="1" i="0" u="none" strike="noStrike" kern="1200" cap="none" spc="0" baseline="0" dirty="0" smtClean="0">
              <a:solidFill>
                <a:srgbClr val="FFFFFF"/>
              </a:solidFill>
              <a:uFillTx/>
              <a:latin typeface="Calibri"/>
              <a:cs typeface="Calibri" pitchFamily="34"/>
            </a:endParaRPr>
          </a:p>
          <a:p>
            <a:pPr marL="0" marR="0" lvl="0" indent="0"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r>
              <a:rPr lang="en-GB" sz="1800" b="1" i="0" u="none" strike="noStrike" kern="1200" cap="none" spc="0" baseline="0" dirty="0" smtClean="0">
                <a:solidFill>
                  <a:srgbClr val="FFFFFF"/>
                </a:solidFill>
                <a:uFillTx/>
                <a:latin typeface="Calibri"/>
                <a:cs typeface="Calibri" pitchFamily="34"/>
              </a:rPr>
              <a:t>European </a:t>
            </a:r>
            <a:r>
              <a:rPr lang="en-GB" sz="1800" b="1" i="0" u="none" strike="noStrike" kern="1200" cap="none" spc="0" baseline="0" dirty="0">
                <a:solidFill>
                  <a:srgbClr val="FFFFFF"/>
                </a:solidFill>
                <a:uFillTx/>
                <a:latin typeface="Calibri"/>
              </a:rPr>
              <a:t>Centre for Disease Prevention and Control</a:t>
            </a:r>
            <a:endParaRPr lang="en-GB" sz="1800" b="1" i="0" u="none" strike="noStrike" kern="1200" cap="none" spc="0" baseline="0" dirty="0">
              <a:solidFill>
                <a:srgbClr val="FFFFFF"/>
              </a:solidFill>
              <a:uFillTx/>
              <a:latin typeface="Calibri"/>
              <a:cs typeface="Calibri" pitchFamily="34"/>
            </a:endParaRPr>
          </a:p>
          <a:p>
            <a:pPr marL="0" marR="0" lvl="0" indent="0" algn="l" defTabSz="914400" rtl="0" fontAlgn="auto" hangingPunct="0">
              <a:lnSpc>
                <a:spcPct val="100000"/>
              </a:lnSpc>
              <a:spcBef>
                <a:spcPts val="0"/>
              </a:spcBef>
              <a:spcAft>
                <a:spcPts val="600"/>
              </a:spcAft>
              <a:buNone/>
              <a:tabLst/>
              <a:defRPr sz="1800" b="0" i="0" u="none" strike="noStrike" kern="0" cap="none" spc="0" baseline="0">
                <a:solidFill>
                  <a:srgbClr val="000000"/>
                </a:solidFill>
                <a:uFillTx/>
              </a:defRPr>
            </a:pPr>
            <a:endParaRPr lang="en-GB" sz="1800" b="1" i="0" u="none" strike="noStrike" kern="1200" cap="none" spc="0" baseline="0" dirty="0" smtClean="0">
              <a:solidFill>
                <a:srgbClr val="FFFFFF"/>
              </a:solidFill>
              <a:uFillTx/>
              <a:latin typeface="Calibri"/>
              <a:cs typeface="Calibri" pitchFamily="34"/>
            </a:endParaRPr>
          </a:p>
          <a:p>
            <a:pPr marL="0" marR="0" lvl="0" indent="0" algn="l" defTabSz="914400" rtl="0" fontAlgn="auto" hangingPunct="0">
              <a:lnSpc>
                <a:spcPct val="100000"/>
              </a:lnSpc>
              <a:spcBef>
                <a:spcPts val="0"/>
              </a:spcBef>
              <a:spcAft>
                <a:spcPts val="700"/>
              </a:spcAft>
              <a:buNone/>
              <a:tabLst/>
              <a:defRPr sz="1800" b="0" i="0" u="none" strike="noStrike" kern="0" cap="none" spc="0" baseline="0">
                <a:solidFill>
                  <a:srgbClr val="000000"/>
                </a:solidFill>
                <a:uFillTx/>
              </a:defRPr>
            </a:pPr>
            <a:endParaRPr lang="en-GB" sz="2000" b="1" i="0" u="none" strike="noStrike" kern="1200" cap="none" spc="0" baseline="0" dirty="0">
              <a:solidFill>
                <a:srgbClr val="FFFFFF"/>
              </a:solidFill>
              <a:uFillTx/>
              <a:latin typeface="Calibri"/>
            </a:endParaRP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7146"/>
            <a:ext cx="9144000" cy="6857999"/>
          </a:xfrm>
          <a:prstGeom prst="rect">
            <a:avLst/>
          </a:prstGeom>
          <a:noFill/>
        </p:spPr>
      </p:pic>
      <p:sp>
        <p:nvSpPr>
          <p:cNvPr id="7" name="Rectangle 2"/>
          <p:cNvSpPr txBox="1">
            <a:spLocks noChangeArrowheads="1"/>
          </p:cNvSpPr>
          <p:nvPr/>
        </p:nvSpPr>
        <p:spPr>
          <a:xfrm>
            <a:off x="323852" y="3598863"/>
            <a:ext cx="8456613" cy="514350"/>
          </a:xfrm>
          <a:prstGeom prst="rect">
            <a:avLst/>
          </a:prstGeom>
          <a:noFill/>
          <a:ln>
            <a:noFill/>
          </a:ln>
        </p:spPr>
        <p:txBody>
          <a:bodyPr vert="horz" wrap="square" lIns="0" tIns="0" rIns="0" bIns="0" anchor="t" anchorCtr="0" compatLnSpc="1"/>
          <a:lstStyle>
            <a:lvl1pPr marL="0" marR="0" lvl="0" indent="0" algn="l" defTabSz="914400" rtl="0" fontAlgn="auto" hangingPunct="1">
              <a:lnSpc>
                <a:spcPct val="90000"/>
              </a:lnSpc>
              <a:spcBef>
                <a:spcPts val="0"/>
              </a:spcBef>
              <a:spcAft>
                <a:spcPts val="0"/>
              </a:spcAft>
              <a:buNone/>
              <a:tabLst/>
              <a:defRPr lang="en-US" sz="3200" b="0" i="0" u="none" strike="noStrike" kern="0" cap="none" spc="0" baseline="0">
                <a:solidFill>
                  <a:schemeClr val="bg1"/>
                </a:solidFill>
                <a:uFillTx/>
                <a:latin typeface="Tahoma" pitchFamily="34" charset="0"/>
                <a:cs typeface="Tahoma" pitchFamily="34" charset="0"/>
              </a:defRPr>
            </a:lvl1pPr>
          </a:lstStyle>
          <a:p>
            <a:r>
              <a:rPr lang="en-GB" sz="2400" dirty="0" smtClean="0"/>
              <a:t>Programme for HIV</a:t>
            </a:r>
            <a:r>
              <a:rPr lang="en-GB" sz="2400" dirty="0"/>
              <a:t>, </a:t>
            </a:r>
            <a:r>
              <a:rPr lang="en-GB" sz="2400" dirty="0" smtClean="0"/>
              <a:t>sexually transmitted infections and viral hepatitis</a:t>
            </a:r>
            <a:endParaRPr lang="en-GB" sz="2400" dirty="0"/>
          </a:p>
        </p:txBody>
      </p:sp>
      <p:sp>
        <p:nvSpPr>
          <p:cNvPr id="8" name="Rectangle 3"/>
          <p:cNvSpPr>
            <a:spLocks noGrp="1" noChangeArrowheads="1"/>
          </p:cNvSpPr>
          <p:nvPr>
            <p:ph type="subTitle" idx="1"/>
          </p:nvPr>
        </p:nvSpPr>
        <p:spPr>
          <a:xfrm>
            <a:off x="323852" y="4318000"/>
            <a:ext cx="8456613" cy="2495376"/>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GB" dirty="0"/>
              <a:t>Surveillance of hepatitis B and C </a:t>
            </a:r>
            <a:br>
              <a:rPr lang="en-GB" dirty="0"/>
            </a:br>
            <a:r>
              <a:rPr lang="en-GB" dirty="0"/>
              <a:t>in the EU/EEA – 2016 </a:t>
            </a:r>
            <a:r>
              <a:rPr lang="en-GB" dirty="0" smtClean="0"/>
              <a:t>data</a:t>
            </a:r>
          </a:p>
          <a:p>
            <a:endParaRPr lang="en-GB" sz="2400" b="0" kern="1200" dirty="0" smtClean="0">
              <a:solidFill>
                <a:srgbClr val="FFFFFF"/>
              </a:solidFill>
            </a:endParaRPr>
          </a:p>
          <a:p>
            <a:r>
              <a:rPr lang="en-GB" sz="2400" b="0" kern="1200" dirty="0" smtClean="0">
                <a:solidFill>
                  <a:srgbClr val="FFFFFF"/>
                </a:solidFill>
              </a:rPr>
              <a:t>June </a:t>
            </a:r>
            <a:r>
              <a:rPr lang="en-GB" sz="2400" b="0" kern="1200" dirty="0">
                <a:solidFill>
                  <a:srgbClr val="FFFFFF"/>
                </a:solidFill>
              </a:rPr>
              <a:t>2018</a:t>
            </a:r>
          </a:p>
          <a:p>
            <a:r>
              <a:rPr lang="en-GB" sz="2400" b="0" kern="1200" dirty="0">
                <a:solidFill>
                  <a:srgbClr val="FFFFFF"/>
                </a:solidFill>
              </a:rPr>
              <a:t>European Centre for Disease Prevention and Control</a:t>
            </a:r>
            <a:endParaRPr lang="en-GB" sz="2800" b="0" kern="1200" dirty="0">
              <a:solidFill>
                <a:srgbClr val="FFFFFF"/>
              </a:solidFill>
            </a:endParaRPr>
          </a:p>
          <a:p>
            <a:endParaRPr lang="en-GB" dirty="0"/>
          </a:p>
        </p:txBody>
      </p:sp>
      <p:pic>
        <p:nvPicPr>
          <p:cNvPr id="9" name="Picture 12"/>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7516930" y="504825"/>
            <a:ext cx="1263535" cy="11366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advTm="4660"/>
    </mc:Choice>
    <mc:Fallback xmlns="">
      <p:transition spd="slow" advTm="466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smtClean="0"/>
              <a:t>Rate </a:t>
            </a:r>
            <a:r>
              <a:rPr lang="en-GB" dirty="0"/>
              <a:t>of reported hepatitis B cases </a:t>
            </a:r>
            <a:r>
              <a:rPr lang="en-GB" dirty="0" smtClean="0"/>
              <a:t>per </a:t>
            </a:r>
            <a:br>
              <a:rPr lang="en-GB" dirty="0" smtClean="0"/>
            </a:br>
            <a:r>
              <a:rPr lang="en-GB" dirty="0" smtClean="0"/>
              <a:t>100 000 by </a:t>
            </a:r>
            <a:r>
              <a:rPr lang="en-GB" dirty="0"/>
              <a:t>age and disease status, </a:t>
            </a:r>
            <a:r>
              <a:rPr lang="en-GB" dirty="0" smtClean="0"/>
              <a:t>2016</a:t>
            </a:r>
            <a:r>
              <a:rPr lang="en-GB" dirty="0"/>
              <a:t/>
            </a:r>
            <a:br>
              <a:rPr lang="en-GB" dirty="0"/>
            </a:br>
            <a:endParaRPr lang="en-GB" dirty="0"/>
          </a:p>
        </p:txBody>
      </p:sp>
      <p:sp>
        <p:nvSpPr>
          <p:cNvPr id="3" name="Content Placeholder 2"/>
          <p:cNvSpPr txBox="1">
            <a:spLocks noGrp="1"/>
          </p:cNvSpPr>
          <p:nvPr>
            <p:ph idx="1"/>
          </p:nvPr>
        </p:nvSpPr>
        <p:spPr/>
        <p:txBody>
          <a:bodyPr lIns="91440" tIns="45720" rIns="91440" bIns="45720"/>
          <a:lstStyle/>
          <a:p>
            <a:pPr marL="457200" lvl="0" indent="-457200"/>
            <a:endParaRPr lang="en-GB"/>
          </a:p>
          <a:p>
            <a:pPr marL="457200" lvl="0" indent="-457200"/>
            <a:endParaRPr lang="en-GB"/>
          </a:p>
          <a:p>
            <a:pPr marL="457200" lvl="0" indent="-457200"/>
            <a:endParaRPr lang="en-GB"/>
          </a:p>
        </p:txBody>
      </p:sp>
      <p:sp>
        <p:nvSpPr>
          <p:cNvPr id="4" name="Rectangle 4"/>
          <p:cNvSpPr/>
          <p:nvPr/>
        </p:nvSpPr>
        <p:spPr>
          <a:xfrm>
            <a:off x="486528" y="5242684"/>
            <a:ext cx="8424934" cy="1031051"/>
          </a:xfrm>
          <a:prstGeom prst="rect">
            <a:avLst/>
          </a:prstGeom>
          <a:noFill/>
          <a:ln>
            <a:noFill/>
            <a:prstDash val="solid"/>
          </a:ln>
        </p:spPr>
        <p:txBody>
          <a:bodyPr vert="horz" wrap="square" lIns="0" tIns="0" rIns="0" bIns="0" anchor="t" anchorCtr="0" compatLnSpc="1">
            <a:spAutoFit/>
          </a:bodyPr>
          <a:lstStyle/>
          <a:p>
            <a:r>
              <a:rPr lang="en-GB" sz="1100" i="1" dirty="0">
                <a:latin typeface="Tahoma" panose="020B0604030504040204" pitchFamily="34" charset="0"/>
                <a:ea typeface="Tahoma" panose="020B0604030504040204" pitchFamily="34" charset="0"/>
                <a:cs typeface="Tahoma" panose="020B0604030504040204" pitchFamily="34" charset="0"/>
              </a:rPr>
              <a:t>Source: Country reports </a:t>
            </a:r>
            <a:r>
              <a:rPr lang="en-GB" sz="1100" i="1" dirty="0" smtClean="0">
                <a:latin typeface="Tahoma" panose="020B0604030504040204" pitchFamily="34" charset="0"/>
                <a:ea typeface="Tahoma" panose="020B0604030504040204" pitchFamily="34" charset="0"/>
                <a:cs typeface="Tahoma" panose="020B0604030504040204" pitchFamily="34" charset="0"/>
              </a:rPr>
              <a:t>from: </a:t>
            </a:r>
            <a:r>
              <a:rPr lang="en-GB" sz="1100" i="1" dirty="0">
                <a:latin typeface="Tahoma" panose="020B0604030504040204" pitchFamily="34" charset="0"/>
                <a:ea typeface="Tahoma" panose="020B0604030504040204" pitchFamily="34" charset="0"/>
                <a:cs typeface="Tahoma" panose="020B0604030504040204" pitchFamily="34" charset="0"/>
              </a:rPr>
              <a:t>Austria, Czech Republic, Denmark, Estonia, Finland, France*, Germany, Greece, Hungary, Iceland, Ireland, Latvia, Lithuania, Luxembourg, Malta, the Netherlands, Norway, Poland, Portugal, Romania, Slovakia, Slovenia, Spain, Sweden, and the United </a:t>
            </a:r>
            <a:r>
              <a:rPr lang="en-GB" sz="1100" i="1" dirty="0" smtClean="0">
                <a:latin typeface="Tahoma" panose="020B0604030504040204" pitchFamily="34" charset="0"/>
                <a:ea typeface="Tahoma" panose="020B0604030504040204" pitchFamily="34" charset="0"/>
                <a:cs typeface="Tahoma" panose="020B0604030504040204" pitchFamily="34" charset="0"/>
              </a:rPr>
              <a:t>Kingdom**.</a:t>
            </a:r>
          </a:p>
          <a:p>
            <a:pPr eaLnBrk="0"/>
            <a:r>
              <a:rPr lang="en-GB" sz="1100" i="1" dirty="0" smtClean="0">
                <a:latin typeface="Tahoma" panose="020B0604030504040204" pitchFamily="34" charset="0"/>
                <a:ea typeface="Tahoma" panose="020B0604030504040204" pitchFamily="34" charset="0"/>
                <a:cs typeface="Tahoma" panose="020B0604030504040204" pitchFamily="34" charset="0"/>
              </a:rPr>
              <a:t>* </a:t>
            </a:r>
            <a:r>
              <a:rPr lang="en-GB" sz="1100" i="1" dirty="0">
                <a:latin typeface="Tahoma" panose="020B0604030504040204" pitchFamily="34" charset="0"/>
                <a:ea typeface="Tahoma" panose="020B0604030504040204" pitchFamily="34" charset="0"/>
                <a:cs typeface="Tahoma" panose="020B0604030504040204" pitchFamily="34" charset="0"/>
              </a:rPr>
              <a:t>Underreporting of acute hepatitis B in France was estimated at 76.5% in 2013</a:t>
            </a:r>
            <a:r>
              <a:rPr lang="en-GB" sz="1100" i="1" dirty="0" smtClean="0">
                <a:latin typeface="Tahoma" panose="020B0604030504040204" pitchFamily="34" charset="0"/>
                <a:ea typeface="Tahoma" panose="020B0604030504040204" pitchFamily="34" charset="0"/>
                <a:cs typeface="Tahoma" panose="020B0604030504040204" pitchFamily="34" charset="0"/>
              </a:rPr>
              <a:t>.</a:t>
            </a:r>
          </a:p>
          <a:p>
            <a:pPr eaLnBrk="0"/>
            <a:r>
              <a:rPr lang="en-GB" sz="1100" i="1" dirty="0" smtClean="0">
                <a:latin typeface="Tahoma" panose="020B0604030504040204" pitchFamily="34" charset="0"/>
                <a:ea typeface="Tahoma" panose="020B0604030504040204" pitchFamily="34" charset="0"/>
                <a:cs typeface="Tahoma" panose="020B0604030504040204" pitchFamily="34" charset="0"/>
              </a:rPr>
              <a:t>** Note </a:t>
            </a:r>
            <a:r>
              <a:rPr lang="en-GB" sz="1100" i="1" dirty="0">
                <a:latin typeface="Tahoma" panose="020B0604030504040204" pitchFamily="34" charset="0"/>
                <a:ea typeface="Tahoma" panose="020B0604030504040204" pitchFamily="34" charset="0"/>
                <a:cs typeface="Tahoma" panose="020B0604030504040204" pitchFamily="34" charset="0"/>
              </a:rPr>
              <a:t>that UK data exclude Scotland. </a:t>
            </a:r>
          </a:p>
          <a:p>
            <a:pPr eaLnBrk="0"/>
            <a:endParaRPr lang="en-GB" sz="1200" i="1" dirty="0"/>
          </a:p>
        </p:txBody>
      </p:sp>
      <p:graphicFrame>
        <p:nvGraphicFramePr>
          <p:cNvPr id="8" name="Chart 7"/>
          <p:cNvGraphicFramePr>
            <a:graphicFrameLocks/>
          </p:cNvGraphicFramePr>
          <p:nvPr>
            <p:extLst>
              <p:ext uri="{D42A27DB-BD31-4B8C-83A1-F6EECF244321}">
                <p14:modId xmlns:p14="http://schemas.microsoft.com/office/powerpoint/2010/main" val="2323342868"/>
              </p:ext>
            </p:extLst>
          </p:nvPr>
        </p:nvGraphicFramePr>
        <p:xfrm>
          <a:off x="395536" y="1079505"/>
          <a:ext cx="7416824" cy="40545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47286"/>
    </mc:Choice>
    <mc:Fallback xmlns="">
      <p:transition spd="slow" advTm="4728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smtClean="0"/>
              <a:t>Reported transmission category for acute and chronic hepatitis B cases, 2016</a:t>
            </a:r>
            <a:endParaRPr lang="en-GB" dirty="0"/>
          </a:p>
        </p:txBody>
      </p:sp>
      <p:sp>
        <p:nvSpPr>
          <p:cNvPr id="4" name="Rectangle 3"/>
          <p:cNvSpPr/>
          <p:nvPr/>
        </p:nvSpPr>
        <p:spPr>
          <a:xfrm>
            <a:off x="323853" y="5661248"/>
            <a:ext cx="8454451" cy="338554"/>
          </a:xfrm>
          <a:prstGeom prst="rect">
            <a:avLst/>
          </a:prstGeom>
        </p:spPr>
        <p:txBody>
          <a:bodyPr wrap="square" lIns="0" tIns="0" rIns="0" bIns="0">
            <a:spAutoFit/>
          </a:bodyPr>
          <a:lstStyle/>
          <a:p>
            <a:pPr eaLnBrk="0"/>
            <a:r>
              <a:rPr lang="en-GB" sz="1100" i="1" dirty="0">
                <a:latin typeface="Tahoma" panose="020B0604030504040204" pitchFamily="34" charset="0"/>
                <a:ea typeface="Tahoma" panose="020B0604030504040204" pitchFamily="34" charset="0"/>
                <a:cs typeface="Tahoma" panose="020B0604030504040204" pitchFamily="34" charset="0"/>
              </a:rPr>
              <a:t>Source: Country reports from: Country reports from: Austria, Denmark, Estonia, Finland, </a:t>
            </a:r>
            <a:r>
              <a:rPr lang="en-GB" sz="1100" i="1" dirty="0" smtClean="0">
                <a:latin typeface="Tahoma" panose="020B0604030504040204" pitchFamily="34" charset="0"/>
                <a:ea typeface="Tahoma" panose="020B0604030504040204" pitchFamily="34" charset="0"/>
                <a:cs typeface="Tahoma" panose="020B0604030504040204" pitchFamily="34" charset="0"/>
              </a:rPr>
              <a:t>France, </a:t>
            </a:r>
            <a:r>
              <a:rPr lang="en-GB" sz="1100" i="1" dirty="0">
                <a:latin typeface="Tahoma" panose="020B0604030504040204" pitchFamily="34" charset="0"/>
                <a:ea typeface="Tahoma" panose="020B0604030504040204" pitchFamily="34" charset="0"/>
                <a:cs typeface="Tahoma" panose="020B0604030504040204" pitchFamily="34" charset="0"/>
              </a:rPr>
              <a:t>Germany, Hungary, Ireland, Italy, Latvia, Lithuania, Malta, the Netherlands, Norway, Poland, Portugal, Romania, Slovakia, Spain and Sweden</a:t>
            </a:r>
            <a:r>
              <a:rPr lang="en-GB" sz="1100" i="1" dirty="0" smtClean="0">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6" name="Chart 5"/>
          <p:cNvGraphicFramePr>
            <a:graphicFrameLocks/>
          </p:cNvGraphicFramePr>
          <p:nvPr>
            <p:extLst>
              <p:ext uri="{D42A27DB-BD31-4B8C-83A1-F6EECF244321}">
                <p14:modId xmlns:p14="http://schemas.microsoft.com/office/powerpoint/2010/main" val="2706466409"/>
              </p:ext>
            </p:extLst>
          </p:nvPr>
        </p:nvGraphicFramePr>
        <p:xfrm>
          <a:off x="971600" y="1193531"/>
          <a:ext cx="6984776" cy="40833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803490"/>
      </p:ext>
    </p:extLst>
  </p:cSld>
  <p:clrMapOvr>
    <a:masterClrMapping/>
  </p:clrMapOvr>
  <mc:AlternateContent xmlns:mc="http://schemas.openxmlformats.org/markup-compatibility/2006" xmlns:p14="http://schemas.microsoft.com/office/powerpoint/2010/main">
    <mc:Choice Requires="p14">
      <p:transition spd="slow" p14:dur="2000" advTm="1948"/>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Hepatitis C data and trends</a:t>
            </a:r>
            <a:br>
              <a:rPr lang="en-GB" dirty="0"/>
            </a:br>
            <a:endParaRPr lang="en-GB" dirty="0"/>
          </a:p>
        </p:txBody>
      </p:sp>
      <p:sp>
        <p:nvSpPr>
          <p:cNvPr id="2" name="Text Placeholder 1"/>
          <p:cNvSpPr>
            <a:spLocks noGrp="1"/>
          </p:cNvSpPr>
          <p:nvPr>
            <p:ph type="body" sz="quarter" idx="4294967295"/>
          </p:nvPr>
        </p:nvSpPr>
        <p:spPr/>
        <p:txBody>
          <a:bodyPr/>
          <a:lstStyle/>
          <a:p>
            <a:r>
              <a:rPr lang="en-GB" dirty="0" smtClean="0"/>
              <a:t> </a:t>
            </a:r>
            <a:endParaRPr lang="en-GB" dirty="0"/>
          </a:p>
        </p:txBody>
      </p:sp>
    </p:spTree>
    <p:extLst>
      <p:ext uri="{BB962C8B-B14F-4D97-AF65-F5344CB8AC3E}">
        <p14:creationId xmlns:p14="http://schemas.microsoft.com/office/powerpoint/2010/main" val="485944144"/>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smtClean="0"/>
              <a:t>Hepatitis C data: reporting countries and </a:t>
            </a:r>
            <a:br>
              <a:rPr lang="en-GB" dirty="0" smtClean="0"/>
            </a:br>
            <a:r>
              <a:rPr lang="en-GB" dirty="0" smtClean="0"/>
              <a:t>case definitions used</a:t>
            </a:r>
            <a:endParaRPr lang="en-GB" dirty="0"/>
          </a:p>
        </p:txBody>
      </p:sp>
      <p:sp>
        <p:nvSpPr>
          <p:cNvPr id="3" name="Content Placeholder 2"/>
          <p:cNvSpPr txBox="1">
            <a:spLocks noGrp="1"/>
          </p:cNvSpPr>
          <p:nvPr>
            <p:ph idx="1"/>
          </p:nvPr>
        </p:nvSpPr>
        <p:spPr>
          <a:xfrm>
            <a:off x="323853" y="1440000"/>
            <a:ext cx="8526459" cy="5162546"/>
          </a:xfrm>
        </p:spPr>
        <p:txBody>
          <a:bodyPr lIns="0" tIns="0" rIns="0" bIns="0"/>
          <a:lstStyle/>
          <a:p>
            <a:pPr marL="457200" lvl="0" indent="-457200"/>
            <a:r>
              <a:rPr lang="en-GB" sz="2200" dirty="0" smtClean="0"/>
              <a:t>29 </a:t>
            </a:r>
            <a:r>
              <a:rPr lang="en-GB" sz="2200" dirty="0"/>
              <a:t>countries provided hepatitis C data in </a:t>
            </a:r>
            <a:r>
              <a:rPr lang="en-GB" sz="2200" dirty="0" smtClean="0"/>
              <a:t>2016</a:t>
            </a:r>
            <a:endParaRPr lang="en-GB" sz="2200" dirty="0"/>
          </a:p>
          <a:p>
            <a:pPr marL="541338" lvl="2" indent="-541338">
              <a:buFont typeface="Arial" pitchFamily="34"/>
              <a:buChar char="•"/>
            </a:pPr>
            <a:r>
              <a:rPr lang="en-GB" sz="2200" dirty="0" smtClean="0">
                <a:solidFill>
                  <a:schemeClr val="tx1"/>
                </a:solidFill>
              </a:rPr>
              <a:t>Three </a:t>
            </a:r>
            <a:r>
              <a:rPr lang="en-GB" sz="2200" dirty="0">
                <a:solidFill>
                  <a:schemeClr val="tx1"/>
                </a:solidFill>
              </a:rPr>
              <a:t>countries could only provide data on acute cases</a:t>
            </a:r>
          </a:p>
          <a:p>
            <a:pPr marL="457200" lvl="0" indent="-457200"/>
            <a:endParaRPr lang="en-GB" sz="2200" dirty="0"/>
          </a:p>
          <a:p>
            <a:pPr marL="457200" lvl="0" indent="-457200"/>
            <a:r>
              <a:rPr lang="en-GB" sz="2200" dirty="0"/>
              <a:t>Case definitions varied:</a:t>
            </a:r>
          </a:p>
          <a:p>
            <a:pPr marL="541338" lvl="1" indent="-541338"/>
            <a:r>
              <a:rPr lang="en-GB" sz="2200" dirty="0" smtClean="0"/>
              <a:t>20 </a:t>
            </a:r>
            <a:r>
              <a:rPr lang="en-GB" sz="2200" dirty="0"/>
              <a:t>countries used the revised EU case definition</a:t>
            </a:r>
          </a:p>
          <a:p>
            <a:pPr marL="541338" lvl="1" indent="-541338"/>
            <a:r>
              <a:rPr lang="en-GB" sz="2200" dirty="0" smtClean="0"/>
              <a:t>Five countries </a:t>
            </a:r>
            <a:r>
              <a:rPr lang="en-GB" sz="2200" dirty="0"/>
              <a:t>used the EU 2008 case definition</a:t>
            </a:r>
          </a:p>
          <a:p>
            <a:pPr marL="541338" lvl="1" indent="-541338"/>
            <a:r>
              <a:rPr lang="en-GB" sz="2200" dirty="0" smtClean="0"/>
              <a:t>Four countries </a:t>
            </a:r>
            <a:r>
              <a:rPr lang="en-GB" sz="2200" dirty="0"/>
              <a:t>used national case definitions  </a:t>
            </a:r>
          </a:p>
          <a:p>
            <a:pPr marL="901698" lvl="1" indent="-457200">
              <a:buNone/>
            </a:pPr>
            <a:endParaRPr lang="en-GB" sz="2200" dirty="0"/>
          </a:p>
          <a:p>
            <a:pPr marL="457200" lvl="0" indent="-457200"/>
            <a:r>
              <a:rPr lang="en-GB" sz="2200" dirty="0"/>
              <a:t>Aggregate data from </a:t>
            </a:r>
            <a:r>
              <a:rPr lang="en-GB" sz="2200" dirty="0" smtClean="0"/>
              <a:t>two countries (Bulgaria</a:t>
            </a:r>
            <a:r>
              <a:rPr lang="en-GB" sz="2200" dirty="0"/>
              <a:t>, </a:t>
            </a:r>
            <a:r>
              <a:rPr lang="en-GB" sz="2200" dirty="0" smtClean="0"/>
              <a:t>Croatia)</a:t>
            </a:r>
            <a:endParaRPr lang="en-GB" sz="2200" dirty="0"/>
          </a:p>
          <a:p>
            <a:pPr marL="457200" lvl="0" indent="-457200"/>
            <a:endParaRPr lang="en-GB" dirty="0"/>
          </a:p>
          <a:p>
            <a:pPr marL="457200" lvl="0" indent="-457200"/>
            <a:endParaRPr lang="en-GB" dirty="0"/>
          </a:p>
          <a:p>
            <a:pPr marL="457200" lvl="0" indent="-457200"/>
            <a:endParaRPr lang="en-GB" dirty="0"/>
          </a:p>
          <a:p>
            <a:pPr marL="457200" lvl="0" indent="-457200"/>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3169"/>
    </mc:Choice>
    <mc:Fallback xmlns="">
      <p:transition spd="slow" advTm="316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a:t>Hepatitis </a:t>
            </a:r>
            <a:r>
              <a:rPr lang="en-GB" dirty="0" smtClean="0"/>
              <a:t>C </a:t>
            </a:r>
            <a:r>
              <a:rPr lang="en-GB" dirty="0"/>
              <a:t>data: distribution by disease status, EU/EEA, </a:t>
            </a:r>
            <a:r>
              <a:rPr lang="en-GB" dirty="0" smtClean="0"/>
              <a:t>2016</a:t>
            </a:r>
            <a:endParaRPr lang="en-GB" dirty="0"/>
          </a:p>
        </p:txBody>
      </p:sp>
      <p:sp>
        <p:nvSpPr>
          <p:cNvPr id="3" name="Content Placeholder 2"/>
          <p:cNvSpPr txBox="1">
            <a:spLocks noGrp="1"/>
          </p:cNvSpPr>
          <p:nvPr>
            <p:ph idx="1"/>
          </p:nvPr>
        </p:nvSpPr>
        <p:spPr>
          <a:xfrm>
            <a:off x="323853" y="1440000"/>
            <a:ext cx="8526459" cy="2277488"/>
          </a:xfrm>
        </p:spPr>
        <p:txBody>
          <a:bodyPr lIns="0" tIns="0" rIns="0" bIns="0"/>
          <a:lstStyle/>
          <a:p>
            <a:pPr marL="457200" indent="-457200">
              <a:buSzPct val="100000"/>
              <a:buFont typeface="Arial" pitchFamily="34"/>
              <a:buChar char="•"/>
            </a:pPr>
            <a:r>
              <a:rPr lang="en-GB" dirty="0"/>
              <a:t>In </a:t>
            </a:r>
            <a:r>
              <a:rPr lang="en-GB" dirty="0" smtClean="0"/>
              <a:t>2016, 33 860 hepatitis </a:t>
            </a:r>
            <a:r>
              <a:rPr lang="en-GB" dirty="0"/>
              <a:t>C </a:t>
            </a:r>
            <a:r>
              <a:rPr lang="en-GB" dirty="0" smtClean="0"/>
              <a:t>cases* </a:t>
            </a:r>
            <a:r>
              <a:rPr lang="en-GB" dirty="0"/>
              <a:t>were notified </a:t>
            </a:r>
            <a:r>
              <a:rPr lang="en-GB" dirty="0" smtClean="0"/>
              <a:t>representing </a:t>
            </a:r>
            <a:r>
              <a:rPr lang="en-GB" dirty="0"/>
              <a:t>a rate of </a:t>
            </a:r>
            <a:r>
              <a:rPr lang="en-GB" dirty="0" smtClean="0"/>
              <a:t>7.4 </a:t>
            </a:r>
            <a:r>
              <a:rPr lang="en-GB" dirty="0"/>
              <a:t>cases per 100 </a:t>
            </a:r>
            <a:r>
              <a:rPr lang="en-GB" dirty="0" smtClean="0"/>
              <a:t>000:</a:t>
            </a:r>
          </a:p>
          <a:p>
            <a:pPr marL="998533" lvl="2" indent="-457200"/>
            <a:r>
              <a:rPr lang="en-GB" dirty="0" smtClean="0"/>
              <a:t>813 (2.4%) acute</a:t>
            </a:r>
            <a:endParaRPr lang="en-GB" dirty="0"/>
          </a:p>
          <a:p>
            <a:pPr marL="998533" lvl="2" indent="-457200"/>
            <a:r>
              <a:rPr lang="en-GB" dirty="0" smtClean="0"/>
              <a:t>7 386 (22%) chronic</a:t>
            </a:r>
            <a:endParaRPr lang="en-GB" dirty="0"/>
          </a:p>
          <a:p>
            <a:pPr marL="998533" lvl="2" indent="-457200"/>
            <a:r>
              <a:rPr lang="en-GB" dirty="0" smtClean="0"/>
              <a:t>25 396 (75%) unknown**</a:t>
            </a:r>
            <a:endParaRPr lang="en-GB" dirty="0"/>
          </a:p>
          <a:p>
            <a:pPr marL="998533" lvl="2" indent="-457200"/>
            <a:endParaRPr lang="en-GB" dirty="0" smtClean="0"/>
          </a:p>
          <a:p>
            <a:pPr marL="457200" lvl="0" indent="-457200"/>
            <a:endParaRPr lang="en-GB" dirty="0"/>
          </a:p>
          <a:p>
            <a:pPr marL="457200" lvl="0" indent="-457200"/>
            <a:endParaRPr lang="en-GB" dirty="0"/>
          </a:p>
          <a:p>
            <a:pPr marL="457200" lvl="0" indent="-457200"/>
            <a:endParaRPr lang="en-GB" dirty="0"/>
          </a:p>
        </p:txBody>
      </p:sp>
      <p:sp>
        <p:nvSpPr>
          <p:cNvPr id="4" name="Content Placeholder 2"/>
          <p:cNvSpPr txBox="1"/>
          <p:nvPr/>
        </p:nvSpPr>
        <p:spPr>
          <a:xfrm>
            <a:off x="324000" y="5727811"/>
            <a:ext cx="8640488" cy="437493"/>
          </a:xfrm>
          <a:prstGeom prst="rect">
            <a:avLst/>
          </a:prstGeom>
          <a:noFill/>
          <a:ln>
            <a:noFill/>
          </a:ln>
        </p:spPr>
        <p:txBody>
          <a:bodyPr vert="horz" wrap="square" lIns="0" tIns="0" rIns="0" bIns="0" anchor="t" anchorCtr="0" compatLnSpc="1"/>
          <a:lstStyle/>
          <a:p>
            <a:pPr>
              <a:defRPr sz="1800" b="0" i="0" u="none" strike="noStrike" kern="0" cap="none" spc="0" baseline="0">
                <a:solidFill>
                  <a:srgbClr val="000000"/>
                </a:solidFill>
                <a:uFillTx/>
              </a:defRPr>
            </a:pPr>
            <a:r>
              <a:rPr lang="en-GB" sz="1100" i="1" dirty="0" smtClean="0">
                <a:latin typeface="Tahoma" panose="020B0604030504040204" pitchFamily="34" charset="0"/>
                <a:ea typeface="Tahoma" panose="020B0604030504040204" pitchFamily="34" charset="0"/>
                <a:cs typeface="Tahoma" panose="020B0604030504040204" pitchFamily="34" charset="0"/>
              </a:rPr>
              <a:t>* 265 cases (1%) </a:t>
            </a:r>
            <a:r>
              <a:rPr lang="en-GB" sz="1100" i="1" dirty="0">
                <a:latin typeface="Tahoma" panose="020B0604030504040204" pitchFamily="34" charset="0"/>
                <a:ea typeface="Tahoma" panose="020B0604030504040204" pitchFamily="34" charset="0"/>
                <a:cs typeface="Tahoma" panose="020B0604030504040204" pitchFamily="34" charset="0"/>
              </a:rPr>
              <a:t>could not be classified by disease status due to incompatible format of the data provided</a:t>
            </a:r>
            <a:endParaRPr lang="en-GB" sz="1100" i="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defRPr sz="1800" b="0" i="0" u="none" strike="noStrike" kern="0" cap="none" spc="0" baseline="0">
                <a:solidFill>
                  <a:srgbClr val="000000"/>
                </a:solidFill>
                <a:uFillTx/>
              </a:defRPr>
            </a:pPr>
            <a:r>
              <a:rPr lang="en-GB" sz="1100" b="0" i="1" u="none" strike="noStrike" kern="0" cap="none" spc="0" baseline="0" dirty="0" smtClean="0">
                <a:solidFill>
                  <a:srgbClr val="000000"/>
                </a:solidFill>
                <a:uFillTx/>
                <a:latin typeface="Tahoma" panose="020B0604030504040204" pitchFamily="34" charset="0"/>
                <a:ea typeface="Tahoma" panose="020B0604030504040204" pitchFamily="34" charset="0"/>
                <a:cs typeface="Tahoma" panose="020B0604030504040204" pitchFamily="34" charset="0"/>
              </a:rPr>
              <a:t>** </a:t>
            </a:r>
            <a:r>
              <a:rPr lang="en-GB" sz="1100" i="1" dirty="0" smtClean="0">
                <a:latin typeface="Tahoma" panose="020B0604030504040204" pitchFamily="34" charset="0"/>
                <a:ea typeface="Tahoma" panose="020B0604030504040204" pitchFamily="34" charset="0"/>
                <a:cs typeface="Tahoma" panose="020B0604030504040204" pitchFamily="34" charset="0"/>
              </a:rPr>
              <a:t>As </a:t>
            </a:r>
            <a:r>
              <a:rPr lang="en-GB" sz="1100" i="1" dirty="0">
                <a:latin typeface="Tahoma" panose="020B0604030504040204" pitchFamily="34" charset="0"/>
                <a:ea typeface="Tahoma" panose="020B0604030504040204" pitchFamily="34" charset="0"/>
                <a:cs typeface="Tahoma" panose="020B0604030504040204" pitchFamily="34" charset="0"/>
              </a:rPr>
              <a:t>acute hepatitis C is difficult to diagnose clinically or serologically, </a:t>
            </a:r>
            <a:r>
              <a:rPr lang="en-GB" sz="1100" i="1" dirty="0" smtClean="0">
                <a:latin typeface="Tahoma" panose="020B0604030504040204" pitchFamily="34" charset="0"/>
                <a:ea typeface="Tahoma" panose="020B0604030504040204" pitchFamily="34" charset="0"/>
                <a:cs typeface="Tahoma" panose="020B0604030504040204" pitchFamily="34" charset="0"/>
              </a:rPr>
              <a:t>most </a:t>
            </a:r>
            <a:r>
              <a:rPr lang="en-GB" sz="1100" i="1" dirty="0">
                <a:latin typeface="Tahoma" panose="020B0604030504040204" pitchFamily="34" charset="0"/>
                <a:ea typeface="Tahoma" panose="020B0604030504040204" pitchFamily="34" charset="0"/>
                <a:cs typeface="Tahoma" panose="020B0604030504040204" pitchFamily="34" charset="0"/>
              </a:rPr>
              <a:t>‘unknown’ cases </a:t>
            </a:r>
            <a:r>
              <a:rPr lang="en-GB" sz="1100" i="1" dirty="0" smtClean="0">
                <a:latin typeface="Tahoma" panose="020B0604030504040204" pitchFamily="34" charset="0"/>
                <a:ea typeface="Tahoma" panose="020B0604030504040204" pitchFamily="34" charset="0"/>
                <a:cs typeface="Tahoma" panose="020B0604030504040204" pitchFamily="34" charset="0"/>
              </a:rPr>
              <a:t>are likely to be chronic infections.</a:t>
            </a:r>
            <a:endParaRPr lang="en-GB" sz="1100" b="0" i="1" u="none" strike="noStrike" kern="0" cap="none" spc="0" baseline="0" dirty="0">
              <a:solidFill>
                <a:srgbClr val="FFFFFF"/>
              </a:solidFill>
              <a:uFillTx/>
              <a:latin typeface="Tahoma" panose="020B0604030504040204" pitchFamily="34" charset="0"/>
              <a:ea typeface="Tahoma" panose="020B0604030504040204" pitchFamily="34" charset="0"/>
              <a:cs typeface="Tahoma" panose="020B0604030504040204" pitchFamily="34" charset="0"/>
            </a:endParaRPr>
          </a:p>
        </p:txBody>
      </p:sp>
      <p:sp>
        <p:nvSpPr>
          <p:cNvPr id="5" name="Rectangle 6"/>
          <p:cNvSpPr/>
          <p:nvPr/>
        </p:nvSpPr>
        <p:spPr>
          <a:xfrm>
            <a:off x="154323" y="5776785"/>
            <a:ext cx="8568952" cy="276999"/>
          </a:xfrm>
          <a:prstGeom prst="rect">
            <a:avLst/>
          </a:prstGeom>
          <a:noFill/>
          <a:ln>
            <a:noFill/>
            <a:prstDash val="solid"/>
          </a:ln>
        </p:spPr>
        <p:txBody>
          <a:bodyPr vert="horz" wrap="square" lIns="91440" tIns="45720" rIns="91440" bIns="45720" anchor="t" anchorCtr="0" compatLnSpc="1">
            <a:spAutoFit/>
          </a:bodyPr>
          <a:lstStyle/>
          <a:p>
            <a:pPr fontAlgn="ctr">
              <a:defRPr sz="1800" b="0" i="0" u="none" strike="noStrike" kern="0" cap="none" spc="0" baseline="0">
                <a:solidFill>
                  <a:srgbClr val="000000"/>
                </a:solidFill>
                <a:uFillTx/>
              </a:defRPr>
            </a:pPr>
            <a:endParaRPr lang="en-GB" sz="1200" b="0" i="0" u="none" strike="noStrike" kern="1200" cap="none" spc="0"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104"/>
    </mc:Choice>
    <mc:Fallback xmlns="">
      <p:transition spd="slow" advTm="110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sz="2600" dirty="0" smtClean="0"/>
              <a:t>Rate of all reported hepatitis </a:t>
            </a:r>
            <a:r>
              <a:rPr lang="en-GB" sz="2600" dirty="0"/>
              <a:t>C</a:t>
            </a:r>
            <a:r>
              <a:rPr lang="en-GB" sz="2600" dirty="0" smtClean="0"/>
              <a:t> </a:t>
            </a:r>
            <a:r>
              <a:rPr lang="en-GB" sz="2600" dirty="0"/>
              <a:t>cases </a:t>
            </a:r>
            <a:r>
              <a:rPr lang="en-GB" sz="2600" dirty="0" smtClean="0"/>
              <a:t>across EU/EEA </a:t>
            </a:r>
            <a:r>
              <a:rPr lang="en-GB" sz="2600" dirty="0"/>
              <a:t>countries, </a:t>
            </a:r>
            <a:r>
              <a:rPr lang="en-GB" sz="2600" dirty="0" smtClean="0"/>
              <a:t>2007-2016</a:t>
            </a:r>
            <a:r>
              <a:rPr lang="en-GB" dirty="0"/>
              <a:t/>
            </a:r>
            <a:br>
              <a:rPr lang="en-GB" dirty="0"/>
            </a:br>
            <a:r>
              <a:rPr lang="en-GB" dirty="0"/>
              <a:t/>
            </a:r>
            <a:br>
              <a:rPr lang="en-GB" dirty="0"/>
            </a:br>
            <a:r>
              <a:rPr lang="en-GB" dirty="0" smtClean="0"/>
              <a:t>	</a:t>
            </a:r>
            <a:endParaRPr lang="en-GB" sz="2000" b="0" dirty="0"/>
          </a:p>
        </p:txBody>
      </p:sp>
      <p:sp>
        <p:nvSpPr>
          <p:cNvPr id="3" name="Content Placeholder 2"/>
          <p:cNvSpPr txBox="1">
            <a:spLocks noGrp="1"/>
          </p:cNvSpPr>
          <p:nvPr>
            <p:ph idx="4294967295"/>
          </p:nvPr>
        </p:nvSpPr>
        <p:spPr>
          <a:xfrm>
            <a:off x="617538" y="1079500"/>
            <a:ext cx="8526462" cy="5162550"/>
          </a:xfrm>
        </p:spPr>
        <p:txBody>
          <a:bodyPr lIns="36000" tIns="45720" rIns="91440" bIns="45720"/>
          <a:lstStyle/>
          <a:p>
            <a:pPr marL="457200" lvl="0" indent="-457200"/>
            <a:endParaRPr lang="en-GB" dirty="0"/>
          </a:p>
          <a:p>
            <a:pPr marL="457200" lvl="0" indent="-457200"/>
            <a:endParaRPr lang="en-GB" dirty="0"/>
          </a:p>
          <a:p>
            <a:pPr marL="457200" lvl="0" indent="-457200"/>
            <a:endParaRPr lang="en-GB" dirty="0"/>
          </a:p>
          <a:p>
            <a:pPr marL="457200" lvl="0" indent="-457200"/>
            <a:endParaRPr lang="en-GB" dirty="0"/>
          </a:p>
          <a:p>
            <a:pPr marL="457200" lvl="0" indent="-457200"/>
            <a:endParaRPr lang="en-GB" dirty="0"/>
          </a:p>
        </p:txBody>
      </p:sp>
      <p:sp>
        <p:nvSpPr>
          <p:cNvPr id="4" name="Rectangle 6"/>
          <p:cNvSpPr/>
          <p:nvPr/>
        </p:nvSpPr>
        <p:spPr>
          <a:xfrm>
            <a:off x="324000" y="5836816"/>
            <a:ext cx="8064896" cy="256480"/>
          </a:xfrm>
          <a:prstGeom prst="rect">
            <a:avLst/>
          </a:prstGeom>
          <a:noFill/>
          <a:ln>
            <a:noFill/>
            <a:prstDash val="solid"/>
          </a:ln>
        </p:spPr>
        <p:txBody>
          <a:bodyPr vert="horz" wrap="square" lIns="0" tIns="0" rIns="0" bIns="0" anchor="t" anchorCtr="0" compatLnSpc="1">
            <a:spAutoFit/>
          </a:bodyPr>
          <a:lstStyle/>
          <a:p>
            <a:pPr eaLnBrk="0">
              <a:lnSpc>
                <a:spcPts val="1000"/>
              </a:lnSpc>
              <a:spcBef>
                <a:spcPts val="600"/>
              </a:spcBef>
              <a:spcAft>
                <a:spcPts val="600"/>
              </a:spcAft>
            </a:pPr>
            <a:r>
              <a:rPr lang="en-GB" sz="1100" i="1" kern="1100" dirty="0">
                <a:latin typeface="Tahoma" panose="020B0604030504040204" pitchFamily="34" charset="0"/>
                <a:ea typeface="Arial Unicode MS"/>
                <a:cs typeface="Times New Roman" panose="02020603050405020304" pitchFamily="18" charset="0"/>
              </a:rPr>
              <a:t>Source: Country reports from: Austria, Czech Republic, Denmark, Estonia, Finland, Germany, Greece, Hungary, Ireland, Latvia,  Malta, Norway, Romania, Slovakia, Slovenia, Sweden, and the United Kingdom.</a:t>
            </a:r>
            <a:endParaRPr lang="en-GB" sz="1100" i="1" kern="1100" dirty="0">
              <a:effectLst/>
              <a:latin typeface="Tahoma" panose="020B0604030504040204" pitchFamily="34" charset="0"/>
              <a:ea typeface="Arial Unicode MS"/>
              <a:cs typeface="Times New Roman" panose="02020603050405020304" pitchFamily="18" charset="0"/>
            </a:endParaRPr>
          </a:p>
        </p:txBody>
      </p:sp>
      <p:graphicFrame>
        <p:nvGraphicFramePr>
          <p:cNvPr id="7" name="Chart 6"/>
          <p:cNvGraphicFramePr/>
          <p:nvPr>
            <p:extLst>
              <p:ext uri="{D42A27DB-BD31-4B8C-83A1-F6EECF244321}">
                <p14:modId xmlns:p14="http://schemas.microsoft.com/office/powerpoint/2010/main" val="3165521961"/>
              </p:ext>
            </p:extLst>
          </p:nvPr>
        </p:nvGraphicFramePr>
        <p:xfrm>
          <a:off x="303779" y="1268760"/>
          <a:ext cx="7607363" cy="42484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898757"/>
      </p:ext>
    </p:extLst>
  </p:cSld>
  <p:clrMapOvr>
    <a:masterClrMapping/>
  </p:clrMapOvr>
  <mc:AlternateContent xmlns:mc="http://schemas.openxmlformats.org/markup-compatibility/2006" xmlns:p14="http://schemas.microsoft.com/office/powerpoint/2010/main">
    <mc:Choice Requires="p14">
      <p:transition spd="slow" p14:dur="2000" advTm="56167"/>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GB" dirty="0" smtClean="0">
                <a:solidFill>
                  <a:schemeClr val="tx1"/>
                </a:solidFill>
              </a:rPr>
              <a:t>Rate of reported hepatitis </a:t>
            </a:r>
            <a:r>
              <a:rPr lang="en-GB" dirty="0">
                <a:solidFill>
                  <a:schemeClr val="tx1"/>
                </a:solidFill>
              </a:rPr>
              <a:t>C </a:t>
            </a:r>
            <a:r>
              <a:rPr lang="en-GB" dirty="0" smtClean="0">
                <a:solidFill>
                  <a:schemeClr val="tx1"/>
                </a:solidFill>
              </a:rPr>
              <a:t>cases </a:t>
            </a:r>
            <a:br>
              <a:rPr lang="en-GB" dirty="0" smtClean="0">
                <a:solidFill>
                  <a:schemeClr val="tx1"/>
                </a:solidFill>
              </a:rPr>
            </a:br>
            <a:r>
              <a:rPr lang="en-GB" dirty="0" smtClean="0">
                <a:solidFill>
                  <a:schemeClr val="tx1"/>
                </a:solidFill>
              </a:rPr>
              <a:t>per </a:t>
            </a:r>
            <a:r>
              <a:rPr lang="en-GB" dirty="0">
                <a:solidFill>
                  <a:schemeClr val="tx1"/>
                </a:solidFill>
              </a:rPr>
              <a:t>100 000 population by </a:t>
            </a:r>
            <a:r>
              <a:rPr lang="en-GB" dirty="0" smtClean="0">
                <a:solidFill>
                  <a:schemeClr val="tx1"/>
                </a:solidFill>
              </a:rPr>
              <a:t>country</a:t>
            </a:r>
            <a:r>
              <a:rPr lang="en-GB" smtClean="0">
                <a:solidFill>
                  <a:schemeClr val="tx1"/>
                </a:solidFill>
              </a:rPr>
              <a:t>, 2016</a:t>
            </a:r>
            <a:r>
              <a:rPr lang="en-GB" dirty="0" smtClean="0">
                <a:solidFill>
                  <a:schemeClr val="tx1"/>
                </a:solidFill>
              </a:rPr>
              <a:t>*</a:t>
            </a:r>
            <a:endParaRPr lang="en-GB" b="0" dirty="0"/>
          </a:p>
        </p:txBody>
      </p:sp>
      <p:sp>
        <p:nvSpPr>
          <p:cNvPr id="3" name="Content Placeholder 2"/>
          <p:cNvSpPr txBox="1"/>
          <p:nvPr/>
        </p:nvSpPr>
        <p:spPr>
          <a:xfrm>
            <a:off x="179512" y="6525344"/>
            <a:ext cx="8712970" cy="208163"/>
          </a:xfrm>
          <a:prstGeom prst="rect">
            <a:avLst/>
          </a:prstGeom>
          <a:noFill/>
          <a:ln>
            <a:noFill/>
          </a:ln>
        </p:spPr>
        <p:txBody>
          <a:bodyPr vert="horz" wrap="square" lIns="0" tIns="0" rIns="0" bIns="0" anchor="t" anchorCtr="0" compatLnSpc="1"/>
          <a:lstStyle/>
          <a:p>
            <a:pPr eaLnBrk="0"/>
            <a:r>
              <a:rPr lang="en-GB"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GB" sz="1200" dirty="0">
                <a:solidFill>
                  <a:schemeClr val="bg1"/>
                </a:solidFill>
                <a:latin typeface="Tahoma" panose="020B0604030504040204" pitchFamily="34" charset="0"/>
                <a:ea typeface="Tahoma" panose="020B0604030504040204" pitchFamily="34" charset="0"/>
                <a:cs typeface="Tahoma" panose="020B0604030504040204" pitchFamily="34" charset="0"/>
              </a:rPr>
              <a:t>Countries not reporting any data or reporting data only on acute cases are excluded</a:t>
            </a:r>
            <a:r>
              <a:rPr lang="en-GB"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GB" sz="1100" b="0" i="0" u="none" strike="noStrike" kern="0" cap="none" spc="0" baseline="0" dirty="0">
              <a:solidFill>
                <a:schemeClr val="bg1"/>
              </a:solidFill>
              <a:uFillTx/>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81" y="1052736"/>
            <a:ext cx="7443644" cy="52565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15"/>
    </mc:Choice>
    <mc:Fallback xmlns="">
      <p:transition spd="slow" advTm="81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23853" y="142874"/>
            <a:ext cx="7992563" cy="828000"/>
          </a:xfrm>
        </p:spPr>
        <p:txBody>
          <a:bodyPr lIns="0" tIns="0" rIns="0" bIns="0"/>
          <a:lstStyle/>
          <a:p>
            <a:pPr lvl="0"/>
            <a:r>
              <a:rPr lang="en-GB" dirty="0"/>
              <a:t>Hepatitis C</a:t>
            </a:r>
            <a:r>
              <a:rPr lang="en-GB" dirty="0" smtClean="0"/>
              <a:t>: </a:t>
            </a:r>
            <a:r>
              <a:rPr lang="en-GB" dirty="0"/>
              <a:t>distribution by age, transmission and importation </a:t>
            </a:r>
            <a:r>
              <a:rPr lang="en-GB" dirty="0" smtClean="0"/>
              <a:t>status, 2016</a:t>
            </a:r>
            <a:endParaRPr lang="en-GB" dirty="0"/>
          </a:p>
        </p:txBody>
      </p:sp>
      <p:sp>
        <p:nvSpPr>
          <p:cNvPr id="3" name="Content Placeholder 2"/>
          <p:cNvSpPr txBox="1">
            <a:spLocks noGrp="1"/>
          </p:cNvSpPr>
          <p:nvPr>
            <p:ph idx="1"/>
          </p:nvPr>
        </p:nvSpPr>
        <p:spPr>
          <a:xfrm>
            <a:off x="323853" y="1440000"/>
            <a:ext cx="7704531" cy="3861664"/>
          </a:xfrm>
        </p:spPr>
        <p:txBody>
          <a:bodyPr lIns="91440" tIns="45720" rIns="91440" bIns="45720"/>
          <a:lstStyle/>
          <a:p>
            <a:pPr marL="457200" lvl="0" indent="-457200">
              <a:buSzPct val="100000"/>
              <a:buFont typeface="Arial" pitchFamily="34"/>
              <a:buChar char="•"/>
            </a:pPr>
            <a:r>
              <a:rPr lang="en-GB" dirty="0" smtClean="0">
                <a:solidFill>
                  <a:schemeClr val="tx1"/>
                </a:solidFill>
              </a:rPr>
              <a:t>52% </a:t>
            </a:r>
            <a:r>
              <a:rPr lang="en-GB" dirty="0" smtClean="0"/>
              <a:t>of cases were </a:t>
            </a:r>
            <a:r>
              <a:rPr lang="en-GB" dirty="0"/>
              <a:t>aged between 25 and 44 </a:t>
            </a:r>
            <a:r>
              <a:rPr lang="en-GB" dirty="0" smtClean="0"/>
              <a:t>- </a:t>
            </a:r>
            <a:r>
              <a:rPr lang="en-GB" dirty="0" smtClean="0">
                <a:solidFill>
                  <a:schemeClr val="tx1"/>
                </a:solidFill>
              </a:rPr>
              <a:t>7% </a:t>
            </a:r>
            <a:r>
              <a:rPr lang="en-GB" dirty="0">
                <a:solidFill>
                  <a:schemeClr val="tx1"/>
                </a:solidFill>
              </a:rPr>
              <a:t>were aged under 25</a:t>
            </a:r>
          </a:p>
          <a:p>
            <a:pPr marL="457200" lvl="0" indent="-457200">
              <a:buSzPct val="100000"/>
              <a:buFont typeface="Arial" pitchFamily="34"/>
              <a:buChar char="•"/>
            </a:pPr>
            <a:r>
              <a:rPr lang="en-GB" dirty="0"/>
              <a:t>The overall </a:t>
            </a:r>
            <a:r>
              <a:rPr lang="en-GB" dirty="0" smtClean="0"/>
              <a:t>male-to-female rate </a:t>
            </a:r>
            <a:r>
              <a:rPr lang="en-GB" dirty="0"/>
              <a:t>ratio was </a:t>
            </a:r>
            <a:r>
              <a:rPr lang="en-GB" dirty="0" smtClean="0"/>
              <a:t>1.9 to 1</a:t>
            </a:r>
            <a:endParaRPr lang="en-GB" dirty="0"/>
          </a:p>
          <a:p>
            <a:pPr marL="457200" lvl="0" indent="-457200">
              <a:buSzPct val="100000"/>
              <a:buFont typeface="Arial" pitchFamily="34"/>
              <a:buChar char="•"/>
            </a:pPr>
            <a:r>
              <a:rPr lang="en-GB" dirty="0"/>
              <a:t>Transmission mode </a:t>
            </a:r>
            <a:r>
              <a:rPr lang="en-GB" dirty="0" smtClean="0"/>
              <a:t>(26% </a:t>
            </a:r>
            <a:r>
              <a:rPr lang="en-GB" dirty="0"/>
              <a:t>complete):</a:t>
            </a:r>
          </a:p>
          <a:p>
            <a:pPr marL="998533" lvl="2" indent="-457200"/>
            <a:r>
              <a:rPr lang="en-GB" sz="2000" dirty="0" smtClean="0"/>
              <a:t>Most common acute</a:t>
            </a:r>
            <a:r>
              <a:rPr lang="en-GB" sz="2000" dirty="0"/>
              <a:t>: </a:t>
            </a:r>
            <a:r>
              <a:rPr lang="en-GB" sz="2000" dirty="0" smtClean="0"/>
              <a:t>injecting </a:t>
            </a:r>
            <a:r>
              <a:rPr lang="en-GB" sz="2000" dirty="0"/>
              <a:t>drug use </a:t>
            </a:r>
            <a:r>
              <a:rPr lang="en-GB" sz="2000" dirty="0" smtClean="0"/>
              <a:t>(37%); </a:t>
            </a:r>
            <a:r>
              <a:rPr lang="en-GB" sz="2000" dirty="0"/>
              <a:t>nosocomial </a:t>
            </a:r>
            <a:r>
              <a:rPr lang="en-GB" sz="2000" dirty="0" smtClean="0"/>
              <a:t>(18%); </a:t>
            </a:r>
            <a:r>
              <a:rPr lang="en-GB" sz="2000" dirty="0"/>
              <a:t>men who have sex with men </a:t>
            </a:r>
            <a:r>
              <a:rPr lang="en-GB" sz="2000" dirty="0" smtClean="0"/>
              <a:t>(13%)</a:t>
            </a:r>
            <a:endParaRPr lang="en-GB" sz="2000" dirty="0"/>
          </a:p>
          <a:p>
            <a:pPr marL="998533" lvl="2" indent="-457200"/>
            <a:r>
              <a:rPr lang="en-GB" sz="2000" dirty="0" smtClean="0"/>
              <a:t>Most common chronic</a:t>
            </a:r>
            <a:r>
              <a:rPr lang="en-GB" sz="2000" dirty="0"/>
              <a:t>: </a:t>
            </a:r>
            <a:r>
              <a:rPr lang="en-GB" sz="2000" dirty="0" smtClean="0"/>
              <a:t>injecting </a:t>
            </a:r>
            <a:r>
              <a:rPr lang="en-GB" sz="2000" dirty="0"/>
              <a:t>drug use </a:t>
            </a:r>
            <a:r>
              <a:rPr lang="en-GB" sz="2000" dirty="0" smtClean="0"/>
              <a:t>(50%); nosocomial (19%); blood and blood products (12%)</a:t>
            </a:r>
            <a:endParaRPr lang="en-GB" sz="2000" dirty="0"/>
          </a:p>
          <a:p>
            <a:pPr marL="457200" lvl="0" indent="-457200">
              <a:buSzPct val="100000"/>
              <a:buFont typeface="Arial" pitchFamily="34"/>
              <a:buChar char="•"/>
            </a:pPr>
            <a:r>
              <a:rPr lang="en-GB" dirty="0" smtClean="0"/>
              <a:t>18% of cases with complete information were classified as ‘imported’  </a:t>
            </a:r>
            <a:endParaRPr lang="en-GB" dirty="0"/>
          </a:p>
          <a:p>
            <a:pPr marL="457200" lvl="0" indent="-457200"/>
            <a:endParaRPr lang="en-GB" dirty="0"/>
          </a:p>
          <a:p>
            <a:pPr marL="457200" lvl="0" indent="-457200"/>
            <a:endParaRPr lang="en-GB" dirty="0"/>
          </a:p>
          <a:p>
            <a:pPr marL="457200" lvl="0" indent="-457200"/>
            <a:endParaRPr lang="en-GB" dirty="0"/>
          </a:p>
          <a:p>
            <a:pPr marL="457200" lvl="0" indent="-457200"/>
            <a:endParaRPr lang="en-GB" dirty="0"/>
          </a:p>
        </p:txBody>
      </p:sp>
    </p:spTree>
    <p:extLst>
      <p:ext uri="{BB962C8B-B14F-4D97-AF65-F5344CB8AC3E}">
        <p14:creationId xmlns:p14="http://schemas.microsoft.com/office/powerpoint/2010/main" val="3435213782"/>
      </p:ext>
    </p:extLst>
  </p:cSld>
  <p:clrMapOvr>
    <a:masterClrMapping/>
  </p:clrMapOvr>
  <mc:AlternateContent xmlns:mc="http://schemas.openxmlformats.org/markup-compatibility/2006" xmlns:p14="http://schemas.microsoft.com/office/powerpoint/2010/main">
    <mc:Choice Requires="p14">
      <p:transition spd="slow" p14:dur="2000" advTm="1948"/>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smtClean="0"/>
              <a:t>Rate </a:t>
            </a:r>
            <a:r>
              <a:rPr lang="en-GB" dirty="0"/>
              <a:t>of reported hepatitis </a:t>
            </a:r>
            <a:r>
              <a:rPr lang="en-GB" dirty="0" smtClean="0"/>
              <a:t>C cases per </a:t>
            </a:r>
            <a:br>
              <a:rPr lang="en-GB" dirty="0" smtClean="0"/>
            </a:br>
            <a:r>
              <a:rPr lang="en-GB" dirty="0" smtClean="0"/>
              <a:t>100 000 by </a:t>
            </a:r>
            <a:r>
              <a:rPr lang="en-GB" dirty="0"/>
              <a:t>age and </a:t>
            </a:r>
            <a:r>
              <a:rPr lang="en-GB" dirty="0" smtClean="0"/>
              <a:t>gender, 2016</a:t>
            </a:r>
            <a:r>
              <a:rPr lang="en-GB" dirty="0"/>
              <a:t/>
            </a:r>
            <a:br>
              <a:rPr lang="en-GB" dirty="0"/>
            </a:br>
            <a:endParaRPr lang="en-GB" dirty="0"/>
          </a:p>
        </p:txBody>
      </p:sp>
      <p:sp>
        <p:nvSpPr>
          <p:cNvPr id="3" name="Content Placeholder 2"/>
          <p:cNvSpPr txBox="1">
            <a:spLocks noGrp="1"/>
          </p:cNvSpPr>
          <p:nvPr>
            <p:ph idx="4294967295"/>
          </p:nvPr>
        </p:nvSpPr>
        <p:spPr>
          <a:xfrm>
            <a:off x="617538" y="1079500"/>
            <a:ext cx="8526462" cy="5162550"/>
          </a:xfrm>
        </p:spPr>
        <p:txBody>
          <a:bodyPr lIns="91440" tIns="45720" rIns="91440" bIns="45720"/>
          <a:lstStyle/>
          <a:p>
            <a:pPr marL="457200" lvl="0" indent="-457200"/>
            <a:endParaRPr lang="en-GB" dirty="0"/>
          </a:p>
          <a:p>
            <a:pPr marL="457200" lvl="0" indent="-457200"/>
            <a:endParaRPr lang="en-GB" dirty="0"/>
          </a:p>
          <a:p>
            <a:pPr marL="457200" lvl="0" indent="-457200"/>
            <a:endParaRPr lang="en-GB" dirty="0"/>
          </a:p>
        </p:txBody>
      </p:sp>
      <p:sp>
        <p:nvSpPr>
          <p:cNvPr id="4" name="Rectangle 4"/>
          <p:cNvSpPr/>
          <p:nvPr/>
        </p:nvSpPr>
        <p:spPr>
          <a:xfrm>
            <a:off x="324000" y="5517232"/>
            <a:ext cx="8424934" cy="507831"/>
          </a:xfrm>
          <a:prstGeom prst="rect">
            <a:avLst/>
          </a:prstGeom>
          <a:noFill/>
          <a:ln>
            <a:noFill/>
            <a:prstDash val="solid"/>
          </a:ln>
        </p:spPr>
        <p:txBody>
          <a:bodyPr vert="horz" wrap="square" lIns="0" tIns="0" rIns="0" bIns="0" anchor="t" anchorCtr="0" compatLnSpc="1">
            <a:spAutoFit/>
          </a:bodyPr>
          <a:lstStyle/>
          <a:p>
            <a:pPr eaLnBrk="0"/>
            <a:r>
              <a:rPr lang="en-GB" sz="1100" i="1" dirty="0">
                <a:latin typeface="Tahoma" panose="020B0604030504040204" pitchFamily="34" charset="0"/>
                <a:ea typeface="Tahoma" panose="020B0604030504040204" pitchFamily="34" charset="0"/>
                <a:cs typeface="Tahoma" panose="020B0604030504040204" pitchFamily="34" charset="0"/>
              </a:rPr>
              <a:t>Source: Country reports from: Austria, Cyprus, Czech Republic, Denmark, Estonia, Finland, Germany, Greece, Hungary, Iceland, Ireland, Italy, Latvia, Lithuania, Luxembourg, Malta, the Netherlands, Norway, Portugal, Romania, Slovakia, Slovenia, Spain, Sweden, and the United Kingdom</a:t>
            </a:r>
            <a:r>
              <a:rPr lang="en-GB" sz="1100" i="1" dirty="0" smtClean="0">
                <a:latin typeface="Tahoma" panose="020B0604030504040204" pitchFamily="34" charset="0"/>
                <a:ea typeface="Tahoma" panose="020B0604030504040204" pitchFamily="34" charset="0"/>
                <a:cs typeface="Tahoma" panose="020B0604030504040204" pitchFamily="34" charset="0"/>
              </a:rPr>
              <a:t>.</a:t>
            </a:r>
            <a:endParaRPr lang="en-GB" sz="1100" i="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7" name="Chart 6"/>
          <p:cNvGraphicFramePr/>
          <p:nvPr>
            <p:extLst>
              <p:ext uri="{D42A27DB-BD31-4B8C-83A1-F6EECF244321}">
                <p14:modId xmlns:p14="http://schemas.microsoft.com/office/powerpoint/2010/main" val="2197066183"/>
              </p:ext>
            </p:extLst>
          </p:nvPr>
        </p:nvGraphicFramePr>
        <p:xfrm>
          <a:off x="356370" y="1079500"/>
          <a:ext cx="7744022" cy="4293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3148170"/>
      </p:ext>
    </p:extLst>
  </p:cSld>
  <p:clrMapOvr>
    <a:masterClrMapping/>
  </p:clrMapOvr>
  <mc:AlternateContent xmlns:mc="http://schemas.openxmlformats.org/markup-compatibility/2006" xmlns:p14="http://schemas.microsoft.com/office/powerpoint/2010/main">
    <mc:Choice Requires="p14">
      <p:transition spd="slow" p14:dur="2000" advTm="47286"/>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smtClean="0"/>
              <a:t>Reported transmission category for acute and chronic hepatitis C cases, 2016</a:t>
            </a:r>
            <a:endParaRPr lang="en-GB" dirty="0"/>
          </a:p>
        </p:txBody>
      </p:sp>
      <p:sp>
        <p:nvSpPr>
          <p:cNvPr id="3" name="Content Placeholder 2"/>
          <p:cNvSpPr txBox="1">
            <a:spLocks noGrp="1"/>
          </p:cNvSpPr>
          <p:nvPr>
            <p:ph idx="1"/>
          </p:nvPr>
        </p:nvSpPr>
        <p:spPr/>
        <p:txBody>
          <a:bodyPr lIns="91440" tIns="45720" rIns="91440" bIns="45720"/>
          <a:lstStyle/>
          <a:p>
            <a:pPr marL="457200" lvl="0" indent="-457200"/>
            <a:endParaRPr lang="en-GB" dirty="0"/>
          </a:p>
          <a:p>
            <a:pPr marL="457200" lvl="0" indent="-457200"/>
            <a:endParaRPr lang="en-GB" dirty="0"/>
          </a:p>
          <a:p>
            <a:pPr marL="457200" lvl="0" indent="-457200"/>
            <a:endParaRPr lang="en-GB" dirty="0"/>
          </a:p>
        </p:txBody>
      </p:sp>
      <p:sp>
        <p:nvSpPr>
          <p:cNvPr id="4" name="Rectangle 3"/>
          <p:cNvSpPr/>
          <p:nvPr/>
        </p:nvSpPr>
        <p:spPr>
          <a:xfrm>
            <a:off x="324000" y="5670102"/>
            <a:ext cx="8443743" cy="338554"/>
          </a:xfrm>
          <a:prstGeom prst="rect">
            <a:avLst/>
          </a:prstGeom>
        </p:spPr>
        <p:txBody>
          <a:bodyPr wrap="square" lIns="0" tIns="0" rIns="0" bIns="0">
            <a:spAutoFit/>
          </a:bodyPr>
          <a:lstStyle/>
          <a:p>
            <a:pPr eaLnBrk="0"/>
            <a:r>
              <a:rPr lang="en-GB" sz="1100" i="1" dirty="0">
                <a:latin typeface="Tahoma" panose="020B0604030504040204" pitchFamily="34" charset="0"/>
                <a:ea typeface="Tahoma" panose="020B0604030504040204" pitchFamily="34" charset="0"/>
                <a:cs typeface="Tahoma" panose="020B0604030504040204" pitchFamily="34" charset="0"/>
              </a:rPr>
              <a:t>Source: Country reports </a:t>
            </a:r>
            <a:r>
              <a:rPr lang="en-GB" sz="1100" i="1" dirty="0" smtClean="0">
                <a:latin typeface="Tahoma" panose="020B0604030504040204" pitchFamily="34" charset="0"/>
                <a:ea typeface="Tahoma" panose="020B0604030504040204" pitchFamily="34" charset="0"/>
                <a:cs typeface="Tahoma" panose="020B0604030504040204" pitchFamily="34" charset="0"/>
              </a:rPr>
              <a:t>from: </a:t>
            </a:r>
            <a:r>
              <a:rPr lang="en-GB" sz="1100" i="1" dirty="0">
                <a:latin typeface="Tahoma" panose="020B0604030504040204" pitchFamily="34" charset="0"/>
                <a:ea typeface="Tahoma" panose="020B0604030504040204" pitchFamily="34" charset="0"/>
                <a:cs typeface="Tahoma" panose="020B0604030504040204" pitchFamily="34" charset="0"/>
              </a:rPr>
              <a:t>Austria, Denmark, Estonia, Hungary, Iceland, Ireland, Italy, Latvia, Lithuania, Malta, the Netherlands, Poland, Portugal, Romania, Slovakia, Slovenia, Spain, Sweden, and the United </a:t>
            </a:r>
            <a:r>
              <a:rPr lang="en-GB" sz="1100" i="1" dirty="0" smtClean="0">
                <a:latin typeface="Tahoma" panose="020B0604030504040204" pitchFamily="34" charset="0"/>
                <a:ea typeface="Tahoma" panose="020B0604030504040204" pitchFamily="34" charset="0"/>
                <a:cs typeface="Tahoma" panose="020B0604030504040204" pitchFamily="34" charset="0"/>
              </a:rPr>
              <a:t>Kingdom.</a:t>
            </a:r>
            <a:endParaRPr lang="en-GB" sz="11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p:cNvGraphicFramePr/>
          <p:nvPr>
            <p:extLst>
              <p:ext uri="{D42A27DB-BD31-4B8C-83A1-F6EECF244321}">
                <p14:modId xmlns:p14="http://schemas.microsoft.com/office/powerpoint/2010/main" val="559518649"/>
              </p:ext>
            </p:extLst>
          </p:nvPr>
        </p:nvGraphicFramePr>
        <p:xfrm>
          <a:off x="755576" y="1196751"/>
          <a:ext cx="7416824" cy="4363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5690205"/>
      </p:ext>
    </p:extLst>
  </p:cSld>
  <p:clrMapOvr>
    <a:masterClrMapping/>
  </p:clrMapOvr>
  <mc:AlternateContent xmlns:mc="http://schemas.openxmlformats.org/markup-compatibility/2006" xmlns:p14="http://schemas.microsoft.com/office/powerpoint/2010/main">
    <mc:Choice Requires="p14">
      <p:transition spd="slow" p14:dur="2000" advTm="1948"/>
    </mc:Choice>
    <mc:Fallback xmlns="">
      <p:transition spd="slow" advTm="194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noFill/>
        </p:spPr>
        <p:txBody>
          <a:bodyPr lIns="0" tIns="0" rIns="0" bIns="0"/>
          <a:lstStyle/>
          <a:p>
            <a:pPr lvl="0"/>
            <a:r>
              <a:rPr lang="en-GB" dirty="0" smtClean="0"/>
              <a:t>Surveillance </a:t>
            </a:r>
            <a:r>
              <a:rPr lang="en-GB" dirty="0"/>
              <a:t>of hepatitis B </a:t>
            </a:r>
            <a:r>
              <a:rPr lang="en-GB" dirty="0" smtClean="0"/>
              <a:t>and </a:t>
            </a:r>
            <a:r>
              <a:rPr lang="en-GB" dirty="0"/>
              <a:t>C</a:t>
            </a:r>
            <a:br>
              <a:rPr lang="en-GB" dirty="0"/>
            </a:br>
            <a:r>
              <a:rPr lang="en-GB" dirty="0"/>
              <a:t>–</a:t>
            </a:r>
            <a:r>
              <a:rPr lang="en-GB" dirty="0" smtClean="0"/>
              <a:t> principles</a:t>
            </a:r>
            <a:endParaRPr lang="en-GB" dirty="0"/>
          </a:p>
        </p:txBody>
      </p:sp>
      <p:sp>
        <p:nvSpPr>
          <p:cNvPr id="3" name="Rectangle 3"/>
          <p:cNvSpPr txBox="1">
            <a:spLocks noGrp="1"/>
          </p:cNvSpPr>
          <p:nvPr>
            <p:ph idx="1"/>
          </p:nvPr>
        </p:nvSpPr>
        <p:spPr>
          <a:xfrm>
            <a:off x="323853" y="1440000"/>
            <a:ext cx="8526459" cy="5162546"/>
          </a:xfrm>
        </p:spPr>
        <p:txBody>
          <a:bodyPr lIns="0" tIns="0" rIns="0" bIns="0"/>
          <a:lstStyle/>
          <a:p>
            <a:pPr lvl="1">
              <a:lnSpc>
                <a:spcPct val="80000"/>
              </a:lnSpc>
            </a:pPr>
            <a:r>
              <a:rPr lang="en-GB" dirty="0"/>
              <a:t>Surveillance programme coordinated by ECDC</a:t>
            </a:r>
          </a:p>
          <a:p>
            <a:pPr lvl="1">
              <a:lnSpc>
                <a:spcPct val="80000"/>
              </a:lnSpc>
            </a:pPr>
            <a:r>
              <a:rPr lang="en-GB" dirty="0"/>
              <a:t>Data from </a:t>
            </a:r>
            <a:r>
              <a:rPr lang="en-GB" dirty="0" smtClean="0"/>
              <a:t>EU/EEA countries</a:t>
            </a:r>
            <a:r>
              <a:rPr lang="en-GB" dirty="0" smtClean="0">
                <a:solidFill>
                  <a:srgbClr val="FF0000"/>
                </a:solidFill>
              </a:rPr>
              <a:t> </a:t>
            </a:r>
            <a:r>
              <a:rPr lang="en-GB" dirty="0" smtClean="0"/>
              <a:t>are </a:t>
            </a:r>
            <a:r>
              <a:rPr lang="en-GB" dirty="0"/>
              <a:t>uploaded annually into the European Surveillance System (</a:t>
            </a:r>
            <a:r>
              <a:rPr lang="en-GB" dirty="0" err="1" smtClean="0"/>
              <a:t>TESSy</a:t>
            </a:r>
            <a:r>
              <a:rPr lang="en-GB" dirty="0" smtClean="0"/>
              <a:t>) </a:t>
            </a:r>
            <a:r>
              <a:rPr lang="en-GB" dirty="0"/>
              <a:t>–</a:t>
            </a:r>
            <a:r>
              <a:rPr lang="en-GB" dirty="0" smtClean="0"/>
              <a:t> a </a:t>
            </a:r>
            <a:r>
              <a:rPr lang="en-GB" dirty="0"/>
              <a:t>purpose-built web-based system for data collection  </a:t>
            </a:r>
          </a:p>
          <a:p>
            <a:pPr lvl="1">
              <a:lnSpc>
                <a:spcPct val="80000"/>
              </a:lnSpc>
            </a:pPr>
            <a:r>
              <a:rPr lang="en-GB" dirty="0"/>
              <a:t>Case-based and aggregate reporting possible</a:t>
            </a:r>
          </a:p>
          <a:p>
            <a:pPr lvl="1">
              <a:lnSpc>
                <a:spcPct val="80000"/>
              </a:lnSpc>
            </a:pPr>
            <a:r>
              <a:rPr lang="en-GB" dirty="0"/>
              <a:t>Countries requested to follow the EU 2012 case definitions, including acute and newly diagnosed chronic infections</a:t>
            </a:r>
          </a:p>
          <a:p>
            <a:pPr lvl="1">
              <a:lnSpc>
                <a:spcPct val="80000"/>
              </a:lnSpc>
            </a:pPr>
            <a:r>
              <a:rPr lang="en-GB" dirty="0"/>
              <a:t>Data collected on </a:t>
            </a:r>
            <a:r>
              <a:rPr lang="en-GB" dirty="0" smtClean="0"/>
              <a:t>35 </a:t>
            </a:r>
            <a:r>
              <a:rPr lang="en-GB" dirty="0"/>
              <a:t>variables  </a:t>
            </a:r>
          </a:p>
          <a:p>
            <a:pPr lvl="1">
              <a:lnSpc>
                <a:spcPct val="80000"/>
              </a:lnSpc>
            </a:pPr>
            <a:r>
              <a:rPr lang="en-GB" dirty="0"/>
              <a:t>Data validated by Member States</a:t>
            </a:r>
          </a:p>
        </p:txBody>
      </p:sp>
    </p:spTree>
    <p:extLst>
      <p:ext uri="{BB962C8B-B14F-4D97-AF65-F5344CB8AC3E}">
        <p14:creationId xmlns:p14="http://schemas.microsoft.com/office/powerpoint/2010/main" val="3312177918"/>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Conclusions</a:t>
            </a:r>
            <a:br>
              <a:rPr lang="en-GB" dirty="0"/>
            </a:br>
            <a:endParaRPr lang="en-GB" dirty="0"/>
          </a:p>
        </p:txBody>
      </p:sp>
    </p:spTree>
    <p:extLst>
      <p:ext uri="{BB962C8B-B14F-4D97-AF65-F5344CB8AC3E}">
        <p14:creationId xmlns:p14="http://schemas.microsoft.com/office/powerpoint/2010/main" val="3391201531"/>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a:t>Summary of key findings</a:t>
            </a:r>
          </a:p>
        </p:txBody>
      </p:sp>
      <p:sp>
        <p:nvSpPr>
          <p:cNvPr id="3" name="Content Placeholder 2"/>
          <p:cNvSpPr txBox="1">
            <a:spLocks noGrp="1"/>
          </p:cNvSpPr>
          <p:nvPr>
            <p:ph idx="1"/>
          </p:nvPr>
        </p:nvSpPr>
        <p:spPr/>
        <p:txBody>
          <a:bodyPr lIns="0" tIns="0" rIns="0" bIns="0"/>
          <a:lstStyle/>
          <a:p>
            <a:pPr marL="457200" lvl="0" indent="-457200">
              <a:buSzPct val="100000"/>
              <a:buFont typeface="Arial" pitchFamily="34"/>
              <a:buChar char="•"/>
            </a:pPr>
            <a:r>
              <a:rPr lang="en-GB" dirty="0" smtClean="0"/>
              <a:t>High </a:t>
            </a:r>
            <a:r>
              <a:rPr lang="en-GB" dirty="0"/>
              <a:t>numbers of </a:t>
            </a:r>
            <a:r>
              <a:rPr lang="en-GB" dirty="0" smtClean="0"/>
              <a:t>newly diagnosed hepatitis </a:t>
            </a:r>
            <a:r>
              <a:rPr lang="en-GB" dirty="0"/>
              <a:t>B and </a:t>
            </a:r>
            <a:r>
              <a:rPr lang="en-GB" dirty="0" smtClean="0"/>
              <a:t>C cases notified across </a:t>
            </a:r>
            <a:r>
              <a:rPr lang="en-GB" dirty="0"/>
              <a:t>Europe</a:t>
            </a:r>
          </a:p>
          <a:p>
            <a:pPr marL="998533" lvl="2" indent="-457200"/>
            <a:r>
              <a:rPr lang="en-GB" dirty="0" smtClean="0"/>
              <a:t>Hepatitis C more commonly reported than hepatitis B</a:t>
            </a:r>
            <a:endParaRPr lang="en-GB" dirty="0"/>
          </a:p>
          <a:p>
            <a:pPr marL="998533" lvl="2" indent="-457200"/>
            <a:r>
              <a:rPr lang="en-GB" dirty="0"/>
              <a:t>Chronic cases dominate across both diseases </a:t>
            </a:r>
          </a:p>
          <a:p>
            <a:pPr marL="998533" lvl="2" indent="-457200"/>
            <a:r>
              <a:rPr lang="en-GB" dirty="0" smtClean="0"/>
              <a:t>Marked variation </a:t>
            </a:r>
            <a:r>
              <a:rPr lang="en-GB" dirty="0"/>
              <a:t>between </a:t>
            </a:r>
            <a:r>
              <a:rPr lang="en-GB" dirty="0" smtClean="0"/>
              <a:t>countries</a:t>
            </a:r>
          </a:p>
          <a:p>
            <a:pPr marL="998533" lvl="2" indent="-457200"/>
            <a:endParaRPr lang="en-GB" sz="1100" dirty="0"/>
          </a:p>
          <a:p>
            <a:pPr marL="457200" lvl="0" indent="-457200">
              <a:buSzPct val="100000"/>
              <a:buFont typeface="Arial" pitchFamily="34"/>
              <a:buChar char="•"/>
            </a:pPr>
            <a:r>
              <a:rPr lang="en-GB" dirty="0" smtClean="0">
                <a:ea typeface="Tahoma" pitchFamily="34"/>
              </a:rPr>
              <a:t>Hepatitis B:</a:t>
            </a:r>
          </a:p>
          <a:p>
            <a:pPr marL="998533" lvl="2" indent="-457200"/>
            <a:r>
              <a:rPr lang="en-GB" dirty="0" smtClean="0">
                <a:ea typeface="Tahoma" pitchFamily="34"/>
              </a:rPr>
              <a:t>a </a:t>
            </a:r>
            <a:r>
              <a:rPr lang="en-GB" dirty="0">
                <a:ea typeface="Tahoma" pitchFamily="34"/>
              </a:rPr>
              <a:t>decrease in acute cases </a:t>
            </a:r>
            <a:r>
              <a:rPr lang="en-GB" dirty="0" smtClean="0">
                <a:ea typeface="Tahoma" pitchFamily="34"/>
              </a:rPr>
              <a:t> </a:t>
            </a:r>
          </a:p>
          <a:p>
            <a:pPr marL="457200" lvl="0" indent="-457200">
              <a:buSzPct val="100000"/>
              <a:buFont typeface="Arial" pitchFamily="34"/>
              <a:buChar char="•"/>
            </a:pPr>
            <a:r>
              <a:rPr lang="en-GB" kern="1200" dirty="0" smtClean="0">
                <a:ea typeface="Tahoma" pitchFamily="34"/>
              </a:rPr>
              <a:t>Hepatitis C: strong north-south geographical trend </a:t>
            </a:r>
          </a:p>
          <a:p>
            <a:pPr marL="457200" lvl="0" indent="-457200">
              <a:buSzPct val="100000"/>
              <a:buFont typeface="Arial" pitchFamily="34"/>
              <a:buChar char="•"/>
            </a:pPr>
            <a:endParaRPr lang="en-GB" sz="1100" kern="1200" dirty="0">
              <a:ea typeface="Tahoma" pitchFamily="34"/>
            </a:endParaRPr>
          </a:p>
          <a:p>
            <a:pPr marL="457200" lvl="0" indent="-457200">
              <a:buSzPct val="100000"/>
              <a:buFont typeface="Arial" pitchFamily="34"/>
              <a:buChar char="•"/>
            </a:pPr>
            <a:r>
              <a:rPr lang="en-GB" dirty="0"/>
              <a:t>Transmission routes for hepatitis B differ from hepatitis C, and for hepatitis B these routes </a:t>
            </a:r>
            <a:r>
              <a:rPr lang="en-GB" dirty="0" smtClean="0"/>
              <a:t>vary </a:t>
            </a:r>
            <a:r>
              <a:rPr lang="en-GB" dirty="0"/>
              <a:t>by disease status</a:t>
            </a:r>
            <a:endParaRPr lang="en-GB" kern="1200" dirty="0">
              <a:ea typeface="Tahoma" pitchFamily="34"/>
            </a:endParaRPr>
          </a:p>
          <a:p>
            <a:pPr marL="457200" lvl="0" indent="-457200">
              <a:buSzPct val="100000"/>
              <a:buFont typeface="Arial" pitchFamily="34"/>
              <a:buChar char="•"/>
            </a:pPr>
            <a:r>
              <a:rPr lang="en-GB" dirty="0"/>
              <a:t>Imported cases are significant, especially for </a:t>
            </a:r>
            <a:r>
              <a:rPr lang="en-GB" dirty="0" smtClean="0"/>
              <a:t>hepatitis </a:t>
            </a:r>
            <a:r>
              <a:rPr lang="en-GB" dirty="0"/>
              <a:t>B </a:t>
            </a:r>
            <a:endParaRPr lang="en-GB" dirty="0" smtClean="0"/>
          </a:p>
          <a:p>
            <a:pPr lvl="0"/>
            <a:endParaRPr lang="en-GB" dirty="0">
              <a:ea typeface="Tahoma" pitchFamily="34"/>
            </a:endParaRPr>
          </a:p>
          <a:p>
            <a:pPr marL="457200" lvl="0" indent="-457200"/>
            <a:endParaRPr lang="en-GB" kern="1200" dirty="0">
              <a:ea typeface="Tahoma" pitchFamily="34"/>
            </a:endParaRPr>
          </a:p>
          <a:p>
            <a:pPr marL="457200" lvl="0" indent="-457200"/>
            <a:endParaRPr lang="en-GB" dirty="0">
              <a:ea typeface="Tahoma" pitchFamily="34"/>
            </a:endParaRPr>
          </a:p>
          <a:p>
            <a:pPr marL="457200" lvl="0" indent="-457200"/>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834"/>
    </mc:Choice>
    <mc:Fallback xmlns="">
      <p:transition spd="slow" advTm="183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a:t>Key limitations of the data</a:t>
            </a:r>
          </a:p>
        </p:txBody>
      </p:sp>
      <p:sp>
        <p:nvSpPr>
          <p:cNvPr id="3" name="Content Placeholder 2"/>
          <p:cNvSpPr txBox="1">
            <a:spLocks noGrp="1"/>
          </p:cNvSpPr>
          <p:nvPr>
            <p:ph idx="1"/>
          </p:nvPr>
        </p:nvSpPr>
        <p:spPr/>
        <p:txBody>
          <a:bodyPr lIns="0" tIns="0" rIns="0" bIns="0"/>
          <a:lstStyle/>
          <a:p>
            <a:pPr marL="457200" indent="-457200">
              <a:spcAft>
                <a:spcPts val="0"/>
              </a:spcAft>
              <a:buSzPct val="100000"/>
              <a:buFont typeface="Arial" pitchFamily="34"/>
              <a:buChar char="•"/>
            </a:pPr>
            <a:r>
              <a:rPr lang="en-GB" dirty="0"/>
              <a:t>Due to the largely </a:t>
            </a:r>
            <a:r>
              <a:rPr lang="en-GB" b="1" dirty="0"/>
              <a:t>asymptomatic</a:t>
            </a:r>
            <a:r>
              <a:rPr lang="en-GB" dirty="0"/>
              <a:t> nature of hepatitis infections, data are strongly related to local testing practices</a:t>
            </a:r>
          </a:p>
          <a:p>
            <a:pPr marL="457200" lvl="0" indent="-457200">
              <a:spcAft>
                <a:spcPts val="0"/>
              </a:spcAft>
              <a:buSzPct val="100000"/>
              <a:buFont typeface="Arial" pitchFamily="34"/>
              <a:buChar char="•"/>
            </a:pPr>
            <a:r>
              <a:rPr lang="en-GB" dirty="0" smtClean="0"/>
              <a:t>Challenges relating to the </a:t>
            </a:r>
            <a:r>
              <a:rPr lang="en-GB" b="1" dirty="0" smtClean="0"/>
              <a:t>case definitions:</a:t>
            </a:r>
          </a:p>
          <a:p>
            <a:pPr marL="998533" lvl="2" indent="-457200">
              <a:spcAft>
                <a:spcPts val="0"/>
              </a:spcAft>
            </a:pPr>
            <a:r>
              <a:rPr lang="en-GB" dirty="0" smtClean="0"/>
              <a:t>Different definitions used by countries</a:t>
            </a:r>
          </a:p>
          <a:p>
            <a:pPr marL="998533" lvl="2" indent="-457200">
              <a:spcAft>
                <a:spcPts val="0"/>
              </a:spcAft>
            </a:pPr>
            <a:r>
              <a:rPr lang="en-GB" dirty="0" smtClean="0"/>
              <a:t>Some countries only report acute </a:t>
            </a:r>
            <a:r>
              <a:rPr lang="en-GB" dirty="0"/>
              <a:t>hepatitis cases, especially for hepatitis </a:t>
            </a:r>
            <a:r>
              <a:rPr lang="en-GB" dirty="0" smtClean="0"/>
              <a:t>B.</a:t>
            </a:r>
          </a:p>
          <a:p>
            <a:pPr marL="998533" lvl="2" indent="-457200">
              <a:spcAft>
                <a:spcPts val="0"/>
              </a:spcAft>
            </a:pPr>
            <a:r>
              <a:rPr lang="en-GB" dirty="0" smtClean="0"/>
              <a:t>High proportion of </a:t>
            </a:r>
            <a:r>
              <a:rPr lang="en-GB" dirty="0"/>
              <a:t>cases </a:t>
            </a:r>
            <a:r>
              <a:rPr lang="en-GB" dirty="0" smtClean="0"/>
              <a:t>coded </a:t>
            </a:r>
            <a:r>
              <a:rPr lang="en-GB" dirty="0"/>
              <a:t>as unknown</a:t>
            </a:r>
          </a:p>
          <a:p>
            <a:pPr marL="457200" lvl="0" indent="-457200">
              <a:spcAft>
                <a:spcPts val="0"/>
              </a:spcAft>
              <a:buSzPct val="100000"/>
              <a:buFont typeface="Arial" pitchFamily="34"/>
              <a:buChar char="•"/>
            </a:pPr>
            <a:r>
              <a:rPr lang="en-GB" dirty="0" smtClean="0"/>
              <a:t>Data </a:t>
            </a:r>
            <a:r>
              <a:rPr lang="en-GB" b="1" dirty="0"/>
              <a:t>completeness</a:t>
            </a:r>
            <a:r>
              <a:rPr lang="en-GB" dirty="0"/>
              <a:t> low </a:t>
            </a:r>
            <a:r>
              <a:rPr lang="en-GB" dirty="0" smtClean="0"/>
              <a:t>for </a:t>
            </a:r>
            <a:r>
              <a:rPr lang="en-GB" dirty="0"/>
              <a:t>certain variables:</a:t>
            </a:r>
          </a:p>
          <a:p>
            <a:pPr marL="998533" lvl="2" indent="-457200">
              <a:spcAft>
                <a:spcPts val="0"/>
              </a:spcAft>
            </a:pPr>
            <a:r>
              <a:rPr lang="en-GB" dirty="0" smtClean="0"/>
              <a:t>Transmission, genotype</a:t>
            </a:r>
            <a:r>
              <a:rPr lang="en-GB" dirty="0"/>
              <a:t>, complications, country of nationality, HCV status (for HBV cases), HBV status (for HCV cases), HIV status, sex worker, healthcare worker</a:t>
            </a:r>
          </a:p>
          <a:p>
            <a:pPr marL="457200" lvl="0" indent="-457200">
              <a:spcAft>
                <a:spcPts val="0"/>
              </a:spcAft>
              <a:buSzPct val="100000"/>
              <a:buFont typeface="Arial" pitchFamily="34"/>
              <a:buChar char="•"/>
            </a:pPr>
            <a:r>
              <a:rPr lang="en-GB" b="1" dirty="0" smtClean="0"/>
              <a:t>Underreporting</a:t>
            </a:r>
            <a:r>
              <a:rPr lang="en-GB" dirty="0" smtClean="0"/>
              <a:t> major issue reported by </a:t>
            </a:r>
            <a:r>
              <a:rPr lang="en-GB" dirty="0"/>
              <a:t>some </a:t>
            </a:r>
            <a:r>
              <a:rPr lang="en-GB" dirty="0" smtClean="0"/>
              <a:t>countries</a:t>
            </a:r>
          </a:p>
          <a:p>
            <a:pPr marL="457200" lvl="0" indent="-457200">
              <a:buSzPct val="100000"/>
              <a:buFont typeface="Arial" pitchFamily="34"/>
              <a:buChar char="•"/>
            </a:pPr>
            <a:endParaRPr lang="en-GB" sz="2200" dirty="0"/>
          </a:p>
          <a:p>
            <a:pPr marL="457200" lvl="0" indent="-457200"/>
            <a:endParaRPr lang="en-GB" sz="2200" dirty="0"/>
          </a:p>
        </p:txBody>
      </p:sp>
    </p:spTree>
  </p:cSld>
  <p:clrMapOvr>
    <a:masterClrMapping/>
  </p:clrMapOvr>
  <mc:AlternateContent xmlns:mc="http://schemas.openxmlformats.org/markup-compatibility/2006" xmlns:p14="http://schemas.microsoft.com/office/powerpoint/2010/main">
    <mc:Choice Requires="p14">
      <p:transition spd="slow" p14:dur="2000" advTm="1834"/>
    </mc:Choice>
    <mc:Fallback xmlns="">
      <p:transition spd="slow" advTm="183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Other information</a:t>
            </a:r>
            <a:br>
              <a:rPr lang="en-GB" dirty="0"/>
            </a:br>
            <a:endParaRPr lang="en-GB" dirty="0"/>
          </a:p>
        </p:txBody>
      </p:sp>
    </p:spTree>
    <p:extLst>
      <p:ext uri="{BB962C8B-B14F-4D97-AF65-F5344CB8AC3E}">
        <p14:creationId xmlns:p14="http://schemas.microsoft.com/office/powerpoint/2010/main" val="4218570133"/>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23853" y="142874"/>
            <a:ext cx="8496619" cy="828000"/>
          </a:xfrm>
          <a:noFill/>
        </p:spPr>
        <p:txBody>
          <a:bodyPr lIns="0" tIns="0" rIns="0" bIns="0"/>
          <a:lstStyle/>
          <a:p>
            <a:pPr lvl="0"/>
            <a:r>
              <a:rPr lang="en-GB" dirty="0"/>
              <a:t>S</a:t>
            </a:r>
            <a:r>
              <a:rPr lang="en-GB" dirty="0" smtClean="0"/>
              <a:t>urveillance </a:t>
            </a:r>
            <a:r>
              <a:rPr lang="en-GB" dirty="0"/>
              <a:t>of hepatitis B </a:t>
            </a:r>
            <a:r>
              <a:rPr lang="en-GB" dirty="0" smtClean="0"/>
              <a:t>and </a:t>
            </a:r>
            <a:r>
              <a:rPr lang="en-GB" dirty="0"/>
              <a:t>C</a:t>
            </a:r>
            <a:br>
              <a:rPr lang="en-GB" dirty="0"/>
            </a:br>
            <a:r>
              <a:rPr lang="en-GB" dirty="0"/>
              <a:t>– </a:t>
            </a:r>
            <a:r>
              <a:rPr lang="en-GB" dirty="0" smtClean="0"/>
              <a:t>epidemiological objectives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88996834"/>
              </p:ext>
            </p:extLst>
          </p:nvPr>
        </p:nvGraphicFramePr>
        <p:xfrm>
          <a:off x="323999" y="1484784"/>
          <a:ext cx="7200329" cy="4219182"/>
        </p:xfrm>
        <a:graphic>
          <a:graphicData uri="http://schemas.openxmlformats.org/drawingml/2006/table">
            <a:tbl>
              <a:tblPr firstRow="1" bandRow="1">
                <a:tableStyleId>{8799B23B-EC83-4686-B30A-512413B5E67A}</a:tableStyleId>
              </a:tblPr>
              <a:tblGrid>
                <a:gridCol w="7200329">
                  <a:extLst>
                    <a:ext uri="{9D8B030D-6E8A-4147-A177-3AD203B41FA5}">
                      <a16:colId xmlns:a16="http://schemas.microsoft.com/office/drawing/2014/main" val="20000"/>
                    </a:ext>
                  </a:extLst>
                </a:gridCol>
              </a:tblGrid>
              <a:tr h="493452">
                <a:tc>
                  <a:txBody>
                    <a:bodyPr/>
                    <a:lstStyle/>
                    <a:p>
                      <a:pPr algn="l">
                        <a:lnSpc>
                          <a:spcPct val="115000"/>
                        </a:lnSpc>
                        <a:spcAft>
                          <a:spcPts val="0"/>
                        </a:spcAft>
                      </a:pPr>
                      <a:r>
                        <a:rPr lang="en-GB" sz="1200" b="0" kern="1200" dirty="0" smtClean="0">
                          <a:effectLst/>
                          <a:latin typeface="Tahoma" panose="020B0604030504040204" pitchFamily="34" charset="0"/>
                          <a:ea typeface="Tahoma" panose="020B0604030504040204" pitchFamily="34" charset="0"/>
                          <a:cs typeface="Tahoma" panose="020B0604030504040204" pitchFamily="34" charset="0"/>
                        </a:rPr>
                        <a:t>1. To </a:t>
                      </a:r>
                      <a:r>
                        <a:rPr lang="en-GB" sz="1200" b="0" kern="1200" dirty="0">
                          <a:effectLst/>
                          <a:latin typeface="Tahoma" panose="020B0604030504040204" pitchFamily="34" charset="0"/>
                          <a:ea typeface="Tahoma" panose="020B0604030504040204" pitchFamily="34" charset="0"/>
                          <a:cs typeface="Tahoma" panose="020B0604030504040204" pitchFamily="34" charset="0"/>
                        </a:rPr>
                        <a:t>monitor  the incidence </a:t>
                      </a:r>
                      <a:r>
                        <a:rPr lang="en-GB" sz="1200" b="0" kern="1200" dirty="0" smtClean="0">
                          <a:effectLst/>
                          <a:latin typeface="Tahoma" panose="020B0604030504040204" pitchFamily="34" charset="0"/>
                          <a:ea typeface="Tahoma" panose="020B0604030504040204" pitchFamily="34" charset="0"/>
                          <a:cs typeface="Tahoma" panose="020B0604030504040204" pitchFamily="34" charset="0"/>
                        </a:rPr>
                        <a:t>and </a:t>
                      </a:r>
                      <a:r>
                        <a:rPr lang="en-GB" sz="1200" b="0" kern="1200" dirty="0">
                          <a:effectLst/>
                          <a:latin typeface="Tahoma" panose="020B0604030504040204" pitchFamily="34" charset="0"/>
                          <a:ea typeface="Tahoma" panose="020B0604030504040204" pitchFamily="34" charset="0"/>
                          <a:cs typeface="Tahoma" panose="020B0604030504040204" pitchFamily="34" charset="0"/>
                        </a:rPr>
                        <a:t>routes of transmission of </a:t>
                      </a:r>
                      <a:r>
                        <a:rPr lang="en-GB" sz="1200" b="0" kern="1200" dirty="0" smtClean="0">
                          <a:effectLst/>
                          <a:latin typeface="Tahoma" panose="020B0604030504040204" pitchFamily="34" charset="0"/>
                          <a:ea typeface="Tahoma" panose="020B0604030504040204" pitchFamily="34" charset="0"/>
                          <a:cs typeface="Tahoma" panose="020B0604030504040204" pitchFamily="34" charset="0"/>
                        </a:rPr>
                        <a:t>newly </a:t>
                      </a:r>
                      <a:r>
                        <a:rPr lang="en-GB" sz="1200" b="0" kern="1200" dirty="0">
                          <a:effectLst/>
                          <a:latin typeface="Tahoma" panose="020B0604030504040204" pitchFamily="34" charset="0"/>
                          <a:ea typeface="Tahoma" panose="020B0604030504040204" pitchFamily="34" charset="0"/>
                          <a:cs typeface="Tahoma" panose="020B0604030504040204" pitchFamily="34" charset="0"/>
                        </a:rPr>
                        <a:t>diagnosed cases of hepatitis B and C in the general and vulnerable </a:t>
                      </a:r>
                      <a:r>
                        <a:rPr lang="en-GB" sz="1200" b="0" kern="1200" dirty="0" smtClean="0">
                          <a:effectLst/>
                          <a:latin typeface="Tahoma" panose="020B0604030504040204" pitchFamily="34" charset="0"/>
                          <a:ea typeface="Tahoma" panose="020B0604030504040204" pitchFamily="34" charset="0"/>
                          <a:cs typeface="Tahoma" panose="020B0604030504040204" pitchFamily="34" charset="0"/>
                        </a:rPr>
                        <a:t>populations</a:t>
                      </a:r>
                    </a:p>
                    <a:p>
                      <a:pPr algn="l">
                        <a:lnSpc>
                          <a:spcPct val="115000"/>
                        </a:lnSpc>
                        <a:spcAft>
                          <a:spcPts val="0"/>
                        </a:spcAft>
                      </a:pPr>
                      <a:endParaRPr lang="en-GB" sz="1200" b="0" kern="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3452">
                <a:tc>
                  <a:txBody>
                    <a:bodyPr/>
                    <a:lstStyle/>
                    <a:p>
                      <a:pPr algn="l">
                        <a:lnSpc>
                          <a:spcPct val="115000"/>
                        </a:lnSpc>
                        <a:spcAft>
                          <a:spcPts val="0"/>
                        </a:spcAft>
                      </a:pPr>
                      <a:r>
                        <a:rPr lang="en-GB" sz="1200" b="0" kern="1200" dirty="0">
                          <a:effectLst/>
                          <a:latin typeface="Tahoma" panose="020B0604030504040204" pitchFamily="34" charset="0"/>
                          <a:ea typeface="Tahoma" panose="020B0604030504040204" pitchFamily="34" charset="0"/>
                          <a:cs typeface="Tahoma" panose="020B0604030504040204" pitchFamily="34" charset="0"/>
                        </a:rPr>
                        <a:t>2. To monitor the prevalence of chronic hepatitis B and C virus infection to determine burden of infection (and estimate the proportion undiagnosed) in the general and vulnerable </a:t>
                      </a:r>
                      <a:r>
                        <a:rPr lang="en-GB" sz="1200" b="0" kern="1200" dirty="0" smtClean="0">
                          <a:effectLst/>
                          <a:latin typeface="Tahoma" panose="020B0604030504040204" pitchFamily="34" charset="0"/>
                          <a:ea typeface="Tahoma" panose="020B0604030504040204" pitchFamily="34" charset="0"/>
                          <a:cs typeface="Tahoma" panose="020B0604030504040204" pitchFamily="34" charset="0"/>
                        </a:rPr>
                        <a:t>populations</a:t>
                      </a:r>
                    </a:p>
                    <a:p>
                      <a:pPr algn="l">
                        <a:lnSpc>
                          <a:spcPct val="115000"/>
                        </a:lnSpc>
                        <a:spcAft>
                          <a:spcPts val="0"/>
                        </a:spcAft>
                      </a:pPr>
                      <a:endParaRPr lang="en-GB" sz="1200" b="0" kern="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1344">
                <a:tc>
                  <a:txBody>
                    <a:bodyPr/>
                    <a:lstStyle/>
                    <a:p>
                      <a:pPr algn="l">
                        <a:lnSpc>
                          <a:spcPct val="115000"/>
                        </a:lnSpc>
                        <a:spcAft>
                          <a:spcPts val="0"/>
                        </a:spcAft>
                      </a:pPr>
                      <a:r>
                        <a:rPr lang="en-GB" sz="1200" b="0" kern="1200" dirty="0">
                          <a:effectLst/>
                          <a:latin typeface="Tahoma" panose="020B0604030504040204" pitchFamily="34" charset="0"/>
                          <a:ea typeface="Tahoma" panose="020B0604030504040204" pitchFamily="34" charset="0"/>
                          <a:cs typeface="Tahoma" panose="020B0604030504040204" pitchFamily="34" charset="0"/>
                        </a:rPr>
                        <a:t>3. To monitor the proportion of chronic </a:t>
                      </a:r>
                      <a:r>
                        <a:rPr lang="en-GB" sz="1200" b="0" kern="1200" dirty="0" smtClean="0">
                          <a:effectLst/>
                          <a:latin typeface="Tahoma" panose="020B0604030504040204" pitchFamily="34" charset="0"/>
                          <a:ea typeface="Tahoma" panose="020B0604030504040204" pitchFamily="34" charset="0"/>
                          <a:cs typeface="Tahoma" panose="020B0604030504040204" pitchFamily="34" charset="0"/>
                        </a:rPr>
                        <a:t>cases </a:t>
                      </a:r>
                      <a:r>
                        <a:rPr lang="en-GB" sz="1200" b="0" kern="1200" dirty="0">
                          <a:effectLst/>
                          <a:latin typeface="Tahoma" panose="020B0604030504040204" pitchFamily="34" charset="0"/>
                          <a:ea typeface="Tahoma" panose="020B0604030504040204" pitchFamily="34" charset="0"/>
                          <a:cs typeface="Tahoma" panose="020B0604030504040204" pitchFamily="34" charset="0"/>
                        </a:rPr>
                        <a:t>that are engaged in care (continuum of care)</a:t>
                      </a:r>
                      <a:endParaRPr lang="en-GB" sz="1200" b="0" kern="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63281">
                <a:tc>
                  <a:txBody>
                    <a:bodyPr/>
                    <a:lstStyle/>
                    <a:p>
                      <a:pPr algn="l">
                        <a:lnSpc>
                          <a:spcPct val="115000"/>
                        </a:lnSpc>
                        <a:spcAft>
                          <a:spcPts val="0"/>
                        </a:spcAft>
                      </a:pPr>
                      <a:r>
                        <a:rPr lang="en-GB" sz="1200" b="0" kern="1200" dirty="0">
                          <a:effectLst/>
                          <a:latin typeface="Tahoma" panose="020B0604030504040204" pitchFamily="34" charset="0"/>
                          <a:ea typeface="Tahoma" panose="020B0604030504040204" pitchFamily="34" charset="0"/>
                          <a:cs typeface="Tahoma" panose="020B0604030504040204" pitchFamily="34" charset="0"/>
                        </a:rPr>
                        <a:t>4. To monitor the proportion of newly diagnosed chronic </a:t>
                      </a:r>
                      <a:r>
                        <a:rPr lang="en-GB" sz="1200" b="0" kern="1200" dirty="0" smtClean="0">
                          <a:effectLst/>
                          <a:latin typeface="Tahoma" panose="020B0604030504040204" pitchFamily="34" charset="0"/>
                          <a:ea typeface="Tahoma" panose="020B0604030504040204" pitchFamily="34" charset="0"/>
                          <a:cs typeface="Tahoma" panose="020B0604030504040204" pitchFamily="34" charset="0"/>
                        </a:rPr>
                        <a:t>cases presenting </a:t>
                      </a:r>
                      <a:r>
                        <a:rPr lang="en-GB" sz="1200" b="0" kern="1200" dirty="0">
                          <a:effectLst/>
                          <a:latin typeface="Tahoma" panose="020B0604030504040204" pitchFamily="34" charset="0"/>
                          <a:ea typeface="Tahoma" panose="020B0604030504040204" pitchFamily="34" charset="0"/>
                          <a:cs typeface="Tahoma" panose="020B0604030504040204" pitchFamily="34" charset="0"/>
                        </a:rPr>
                        <a:t>late</a:t>
                      </a:r>
                      <a:endParaRPr lang="en-GB" sz="1200" b="0" kern="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56135">
                <a:tc>
                  <a:txBody>
                    <a:bodyPr/>
                    <a:lstStyle/>
                    <a:p>
                      <a:pPr algn="l">
                        <a:lnSpc>
                          <a:spcPct val="115000"/>
                        </a:lnSpc>
                        <a:spcAft>
                          <a:spcPts val="0"/>
                        </a:spcAft>
                      </a:pPr>
                      <a:r>
                        <a:rPr lang="en-GB" sz="1200" b="0" kern="1200" dirty="0">
                          <a:effectLst/>
                          <a:latin typeface="Tahoma" panose="020B0604030504040204" pitchFamily="34" charset="0"/>
                          <a:ea typeface="Tahoma" panose="020B0604030504040204" pitchFamily="34" charset="0"/>
                          <a:cs typeface="Tahoma" panose="020B0604030504040204" pitchFamily="34" charset="0"/>
                        </a:rPr>
                        <a:t>5. To determine genotype and sequence  distributions  of newly acquired </a:t>
                      </a:r>
                      <a:r>
                        <a:rPr lang="en-GB" sz="1200" b="0" kern="1200" dirty="0" smtClean="0">
                          <a:effectLst/>
                          <a:latin typeface="Tahoma" panose="020B0604030504040204" pitchFamily="34" charset="0"/>
                          <a:ea typeface="Tahoma" panose="020B0604030504040204" pitchFamily="34" charset="0"/>
                          <a:cs typeface="Tahoma" panose="020B0604030504040204" pitchFamily="34" charset="0"/>
                        </a:rPr>
                        <a:t>infections to </a:t>
                      </a:r>
                      <a:r>
                        <a:rPr lang="en-GB" sz="1200" b="0" kern="1200" dirty="0">
                          <a:effectLst/>
                          <a:latin typeface="Tahoma" panose="020B0604030504040204" pitchFamily="34" charset="0"/>
                          <a:ea typeface="Tahoma" panose="020B0604030504040204" pitchFamily="34" charset="0"/>
                          <a:cs typeface="Tahoma" panose="020B0604030504040204" pitchFamily="34" charset="0"/>
                        </a:rPr>
                        <a:t>better follow transmission patterns, the emergence of resistance and vaccine escape mutants and  potentially more virulent virus strains (priority on hepatitis C infections)</a:t>
                      </a:r>
                      <a:endParaRPr lang="en-GB" sz="1200" b="0" kern="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64037">
                <a:tc>
                  <a:txBody>
                    <a:bodyPr/>
                    <a:lstStyle/>
                    <a:p>
                      <a:pPr algn="l">
                        <a:lnSpc>
                          <a:spcPct val="115000"/>
                        </a:lnSpc>
                        <a:spcAft>
                          <a:spcPts val="0"/>
                        </a:spcAft>
                      </a:pPr>
                      <a:r>
                        <a:rPr lang="en-GB" sz="1200" b="0" kern="1200" dirty="0">
                          <a:effectLst/>
                          <a:latin typeface="Tahoma" panose="020B0604030504040204" pitchFamily="34" charset="0"/>
                          <a:ea typeface="Tahoma" panose="020B0604030504040204" pitchFamily="34" charset="0"/>
                          <a:cs typeface="Tahoma" panose="020B0604030504040204" pitchFamily="34" charset="0"/>
                        </a:rPr>
                        <a:t>6. To determine and describe the proportion of co-infections (HIV/HBV/HCV/HDV)</a:t>
                      </a:r>
                      <a:endParaRPr lang="en-GB" sz="1200" b="0" kern="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64037">
                <a:tc>
                  <a:txBody>
                    <a:bodyPr/>
                    <a:lstStyle/>
                    <a:p>
                      <a:pPr algn="l">
                        <a:lnSpc>
                          <a:spcPct val="115000"/>
                        </a:lnSpc>
                        <a:spcAft>
                          <a:spcPts val="0"/>
                        </a:spcAft>
                      </a:pPr>
                      <a:r>
                        <a:rPr lang="en-GB" sz="1200" b="0" kern="1200" dirty="0">
                          <a:effectLst/>
                          <a:latin typeface="Tahoma" panose="020B0604030504040204" pitchFamily="34" charset="0"/>
                          <a:ea typeface="Tahoma" panose="020B0604030504040204" pitchFamily="34" charset="0"/>
                          <a:cs typeface="Tahoma" panose="020B0604030504040204" pitchFamily="34" charset="0"/>
                        </a:rPr>
                        <a:t>7. To determine the proportion of HCV re-infections  (especially among key risk groups with high incidence e.g. PWIDs)</a:t>
                      </a:r>
                      <a:endParaRPr lang="en-GB" sz="1200" b="0" kern="11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6772" marR="76772" marT="38386" marB="3838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50647595"/>
                  </a:ext>
                </a:extLst>
              </a:tr>
            </a:tbl>
          </a:graphicData>
        </a:graphic>
      </p:graphicFrame>
    </p:spTree>
    <p:extLst>
      <p:ext uri="{BB962C8B-B14F-4D97-AF65-F5344CB8AC3E}">
        <p14:creationId xmlns:p14="http://schemas.microsoft.com/office/powerpoint/2010/main" val="3451442435"/>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noFill/>
        </p:spPr>
        <p:txBody>
          <a:bodyPr lIns="0" tIns="0" rIns="0" bIns="0"/>
          <a:lstStyle/>
          <a:p>
            <a:pPr lvl="0"/>
            <a:r>
              <a:rPr lang="en-GB" dirty="0" smtClean="0"/>
              <a:t>Hepatitis </a:t>
            </a:r>
            <a:r>
              <a:rPr lang="en-GB" dirty="0"/>
              <a:t>B case definition</a:t>
            </a:r>
          </a:p>
        </p:txBody>
      </p:sp>
      <p:sp>
        <p:nvSpPr>
          <p:cNvPr id="3" name="Rectangle 3"/>
          <p:cNvSpPr txBox="1">
            <a:spLocks noGrp="1"/>
          </p:cNvSpPr>
          <p:nvPr>
            <p:ph idx="4294967295"/>
          </p:nvPr>
        </p:nvSpPr>
        <p:spPr>
          <a:xfrm>
            <a:off x="323853" y="5366374"/>
            <a:ext cx="8526462" cy="864096"/>
          </a:xfrm>
        </p:spPr>
        <p:txBody>
          <a:bodyPr lIns="0" tIns="0" rIns="0" bIns="0"/>
          <a:lstStyle/>
          <a:p>
            <a:pPr lvl="0">
              <a:lnSpc>
                <a:spcPct val="100000"/>
              </a:lnSpc>
              <a:spcBef>
                <a:spcPts val="0"/>
              </a:spcBef>
              <a:spcAft>
                <a:spcPts val="0"/>
              </a:spcAft>
            </a:pPr>
            <a:r>
              <a:rPr lang="en-GB" sz="1000" dirty="0">
                <a:latin typeface="Arial" panose="020B0604020202020204" pitchFamily="34" charset="0"/>
                <a:cs typeface="Arial" panose="020B0604020202020204" pitchFamily="34" charset="0"/>
              </a:rPr>
              <a:t>The following combination of </a:t>
            </a:r>
            <a:r>
              <a:rPr lang="en-GB" sz="1000" dirty="0" smtClean="0">
                <a:latin typeface="Arial" panose="020B0604020202020204" pitchFamily="34" charset="0"/>
                <a:cs typeface="Arial" panose="020B0604020202020204" pitchFamily="34" charset="0"/>
              </a:rPr>
              <a:t>laboratory </a:t>
            </a:r>
            <a:r>
              <a:rPr lang="en-GB" sz="1000" dirty="0">
                <a:latin typeface="Arial" panose="020B0604020202020204" pitchFamily="34" charset="0"/>
                <a:cs typeface="Arial" panose="020B0604020202020204" pitchFamily="34" charset="0"/>
              </a:rPr>
              <a:t>tests shall not be included or reported: </a:t>
            </a:r>
          </a:p>
          <a:p>
            <a:pPr marL="171450" lvl="0" indent="-171450">
              <a:lnSpc>
                <a:spcPct val="100000"/>
              </a:lnSpc>
              <a:spcBef>
                <a:spcPts val="0"/>
              </a:spcBef>
              <a:spcAft>
                <a:spcPts val="0"/>
              </a:spcAft>
              <a:buSzPct val="100000"/>
              <a:buFont typeface="Arial" pitchFamily="34"/>
              <a:buChar char="•"/>
            </a:pPr>
            <a:r>
              <a:rPr lang="en-GB" sz="1000" dirty="0">
                <a:latin typeface="Arial" panose="020B0604020202020204" pitchFamily="34" charset="0"/>
                <a:cs typeface="Arial" panose="020B0604020202020204" pitchFamily="34" charset="0"/>
              </a:rPr>
              <a:t>Resolved hepatitis – </a:t>
            </a:r>
            <a:r>
              <a:rPr lang="en-GB" sz="1000" dirty="0" smtClean="0">
                <a:latin typeface="Arial" panose="020B0604020202020204" pitchFamily="34" charset="0"/>
                <a:cs typeface="Arial" panose="020B0604020202020204" pitchFamily="34" charset="0"/>
              </a:rPr>
              <a:t>hepatitis </a:t>
            </a:r>
            <a:r>
              <a:rPr lang="en-GB" sz="1000" dirty="0">
                <a:latin typeface="Arial" panose="020B0604020202020204" pitchFamily="34" charset="0"/>
                <a:cs typeface="Arial" panose="020B0604020202020204" pitchFamily="34" charset="0"/>
              </a:rPr>
              <a:t>B total core antibody (anti‐</a:t>
            </a:r>
            <a:r>
              <a:rPr lang="en-GB" sz="1000" dirty="0" err="1">
                <a:latin typeface="Arial" panose="020B0604020202020204" pitchFamily="34" charset="0"/>
                <a:cs typeface="Arial" panose="020B0604020202020204" pitchFamily="34" charset="0"/>
              </a:rPr>
              <a:t>HBc</a:t>
            </a:r>
            <a:r>
              <a:rPr lang="en-GB" sz="1000" dirty="0">
                <a:latin typeface="Arial" panose="020B0604020202020204" pitchFamily="34" charset="0"/>
                <a:cs typeface="Arial" panose="020B0604020202020204" pitchFamily="34" charset="0"/>
              </a:rPr>
              <a:t>) positive and hepatitis B surface antibody (anti‐HBs) positive </a:t>
            </a:r>
          </a:p>
          <a:p>
            <a:pPr marL="171450" lvl="0" indent="-171450">
              <a:lnSpc>
                <a:spcPct val="100000"/>
              </a:lnSpc>
              <a:spcBef>
                <a:spcPts val="0"/>
              </a:spcBef>
              <a:spcAft>
                <a:spcPts val="0"/>
              </a:spcAft>
              <a:buSzPct val="100000"/>
              <a:buFont typeface="Arial" pitchFamily="34"/>
              <a:buChar char="•"/>
            </a:pPr>
            <a:r>
              <a:rPr lang="en-GB" sz="1000" dirty="0">
                <a:latin typeface="Arial" panose="020B0604020202020204" pitchFamily="34" charset="0"/>
                <a:cs typeface="Arial" panose="020B0604020202020204" pitchFamily="34" charset="0"/>
              </a:rPr>
              <a:t>Immunity following vaccination – </a:t>
            </a:r>
            <a:r>
              <a:rPr lang="en-GB" sz="1000" dirty="0" smtClean="0">
                <a:latin typeface="Arial" panose="020B0604020202020204" pitchFamily="34" charset="0"/>
                <a:cs typeface="Arial" panose="020B0604020202020204" pitchFamily="34" charset="0"/>
              </a:rPr>
              <a:t>hepatitis </a:t>
            </a:r>
            <a:r>
              <a:rPr lang="en-GB" sz="1000" dirty="0">
                <a:latin typeface="Arial" panose="020B0604020202020204" pitchFamily="34" charset="0"/>
                <a:cs typeface="Arial" panose="020B0604020202020204" pitchFamily="34" charset="0"/>
              </a:rPr>
              <a:t>B total core antibody (anti‐</a:t>
            </a:r>
            <a:r>
              <a:rPr lang="en-GB" sz="1000" dirty="0" err="1">
                <a:latin typeface="Arial" panose="020B0604020202020204" pitchFamily="34" charset="0"/>
                <a:cs typeface="Arial" panose="020B0604020202020204" pitchFamily="34" charset="0"/>
              </a:rPr>
              <a:t>HBc</a:t>
            </a:r>
            <a:r>
              <a:rPr lang="en-GB" sz="1000" dirty="0">
                <a:latin typeface="Arial" panose="020B0604020202020204" pitchFamily="34" charset="0"/>
                <a:cs typeface="Arial" panose="020B0604020202020204" pitchFamily="34" charset="0"/>
              </a:rPr>
              <a:t>) negative and hepatitis B surface antibody (anti‐HBs) positive  </a:t>
            </a:r>
          </a:p>
          <a:p>
            <a:pPr marL="171450" lvl="0" indent="-171450">
              <a:lnSpc>
                <a:spcPct val="100000"/>
              </a:lnSpc>
              <a:spcBef>
                <a:spcPts val="0"/>
              </a:spcBef>
              <a:spcAft>
                <a:spcPts val="0"/>
              </a:spcAft>
              <a:buSzPct val="100000"/>
              <a:buFont typeface="Arial" pitchFamily="34"/>
              <a:buChar char="•"/>
            </a:pPr>
            <a:r>
              <a:rPr lang="en-GB" sz="1000" dirty="0">
                <a:latin typeface="Arial" panose="020B0604020202020204" pitchFamily="34" charset="0"/>
                <a:cs typeface="Arial" panose="020B0604020202020204" pitchFamily="34" charset="0"/>
              </a:rPr>
              <a:t>Anti‐</a:t>
            </a:r>
            <a:r>
              <a:rPr lang="en-GB" sz="1000" dirty="0" err="1">
                <a:latin typeface="Arial" panose="020B0604020202020204" pitchFamily="34" charset="0"/>
                <a:cs typeface="Arial" panose="020B0604020202020204" pitchFamily="34" charset="0"/>
              </a:rPr>
              <a:t>HBc</a:t>
            </a:r>
            <a:r>
              <a:rPr lang="en-GB" sz="1000" dirty="0">
                <a:latin typeface="Arial" panose="020B0604020202020204" pitchFamily="34" charset="0"/>
                <a:cs typeface="Arial" panose="020B0604020202020204" pitchFamily="34" charset="0"/>
              </a:rPr>
              <a:t> IgG positivity only</a:t>
            </a:r>
          </a:p>
          <a:p>
            <a:pPr lvl="0">
              <a:lnSpc>
                <a:spcPct val="80000"/>
              </a:lnSpc>
            </a:pPr>
            <a:endParaRPr lang="en-GB" sz="1800" dirty="0"/>
          </a:p>
        </p:txBody>
      </p:sp>
      <p:graphicFrame>
        <p:nvGraphicFramePr>
          <p:cNvPr id="5" name="Table 4"/>
          <p:cNvGraphicFramePr>
            <a:graphicFrameLocks noGrp="1"/>
          </p:cNvGraphicFramePr>
          <p:nvPr>
            <p:extLst>
              <p:ext uri="{D42A27DB-BD31-4B8C-83A1-F6EECF244321}">
                <p14:modId xmlns:p14="http://schemas.microsoft.com/office/powerpoint/2010/main" val="214930694"/>
              </p:ext>
            </p:extLst>
          </p:nvPr>
        </p:nvGraphicFramePr>
        <p:xfrm>
          <a:off x="324000" y="1080000"/>
          <a:ext cx="7776864" cy="4177248"/>
        </p:xfrm>
        <a:graphic>
          <a:graphicData uri="http://schemas.openxmlformats.org/drawingml/2006/table">
            <a:tbl>
              <a:tblPr firstRow="1" bandRow="1">
                <a:tableStyleId>{5C22544A-7EE6-4342-B048-85BDC9FD1C3A}</a:tableStyleId>
              </a:tblPr>
              <a:tblGrid>
                <a:gridCol w="1728191">
                  <a:extLst>
                    <a:ext uri="{9D8B030D-6E8A-4147-A177-3AD203B41FA5}">
                      <a16:colId xmlns:a16="http://schemas.microsoft.com/office/drawing/2014/main" val="20000"/>
                    </a:ext>
                  </a:extLst>
                </a:gridCol>
                <a:gridCol w="2952329">
                  <a:extLst>
                    <a:ext uri="{9D8B030D-6E8A-4147-A177-3AD203B41FA5}">
                      <a16:colId xmlns:a16="http://schemas.microsoft.com/office/drawing/2014/main" val="20001"/>
                    </a:ext>
                  </a:extLst>
                </a:gridCol>
                <a:gridCol w="3096344">
                  <a:extLst>
                    <a:ext uri="{9D8B030D-6E8A-4147-A177-3AD203B41FA5}">
                      <a16:colId xmlns:a16="http://schemas.microsoft.com/office/drawing/2014/main" val="20002"/>
                    </a:ext>
                  </a:extLst>
                </a:gridCol>
              </a:tblGrid>
              <a:tr h="243843">
                <a:tc>
                  <a:txBody>
                    <a:bodyPr/>
                    <a:lstStyle/>
                    <a:p>
                      <a:r>
                        <a:rPr lang="en-GB" sz="1000" dirty="0" smtClean="0">
                          <a:solidFill>
                            <a:schemeClr val="tx1"/>
                          </a:solidFill>
                        </a:rPr>
                        <a:t>Hepatitis B</a:t>
                      </a:r>
                      <a:endParaRPr lang="en-GB" sz="1000" dirty="0">
                        <a:solidFill>
                          <a:schemeClr val="tx1"/>
                        </a:solidFill>
                      </a:endParaRPr>
                    </a:p>
                  </a:txBody>
                  <a:tcPr/>
                </a:tc>
                <a:tc>
                  <a:txBody>
                    <a:bodyPr/>
                    <a:lstStyle/>
                    <a:p>
                      <a:r>
                        <a:rPr lang="en-GB" sz="1000" dirty="0" smtClean="0">
                          <a:solidFill>
                            <a:schemeClr val="tx1"/>
                          </a:solidFill>
                        </a:rPr>
                        <a:t>EU</a:t>
                      </a:r>
                      <a:r>
                        <a:rPr lang="en-GB" sz="1000" baseline="0" dirty="0" smtClean="0">
                          <a:solidFill>
                            <a:schemeClr val="tx1"/>
                          </a:solidFill>
                        </a:rPr>
                        <a:t> 2008 Case definition</a:t>
                      </a:r>
                      <a:endParaRPr lang="en-GB" sz="1000" dirty="0">
                        <a:solidFill>
                          <a:schemeClr val="tx1"/>
                        </a:solidFill>
                      </a:endParaRPr>
                    </a:p>
                  </a:txBody>
                  <a:tcPr/>
                </a:tc>
                <a:tc>
                  <a:txBody>
                    <a:bodyPr/>
                    <a:lstStyle/>
                    <a:p>
                      <a:r>
                        <a:rPr lang="en-GB" sz="1000" dirty="0" smtClean="0">
                          <a:solidFill>
                            <a:schemeClr val="tx1"/>
                          </a:solidFill>
                        </a:rPr>
                        <a:t>EU 2012</a:t>
                      </a:r>
                      <a:r>
                        <a:rPr lang="en-GB" sz="1000" baseline="0" dirty="0" smtClean="0">
                          <a:solidFill>
                            <a:schemeClr val="tx1"/>
                          </a:solidFill>
                        </a:rPr>
                        <a:t> case definition</a:t>
                      </a:r>
                      <a:endParaRPr lang="en-GB" sz="1000" dirty="0">
                        <a:solidFill>
                          <a:schemeClr val="tx1"/>
                        </a:solidFill>
                      </a:endParaRPr>
                    </a:p>
                  </a:txBody>
                  <a:tcPr/>
                </a:tc>
                <a:extLst>
                  <a:ext uri="{0D108BD9-81ED-4DB2-BD59-A6C34878D82A}">
                    <a16:rowId xmlns:a16="http://schemas.microsoft.com/office/drawing/2014/main" val="10000"/>
                  </a:ext>
                </a:extLst>
              </a:tr>
              <a:tr h="374660">
                <a:tc>
                  <a:txBody>
                    <a:bodyPr/>
                    <a:lstStyle/>
                    <a:p>
                      <a:r>
                        <a:rPr lang="en-GB" sz="1000" b="1" dirty="0" smtClean="0"/>
                        <a:t>Clinical criteria</a:t>
                      </a:r>
                      <a:endParaRPr lang="en-GB" sz="1000" b="1" dirty="0"/>
                    </a:p>
                  </a:txBody>
                  <a:tcPr/>
                </a:tc>
                <a:tc>
                  <a:txBody>
                    <a:bodyPr/>
                    <a:lstStyle/>
                    <a:p>
                      <a:r>
                        <a:rPr lang="en-GB" sz="1000" dirty="0" smtClean="0"/>
                        <a:t>Any person with a discrete onset of symptoms (e.g. fatigue, abdominal</a:t>
                      </a:r>
                      <a:r>
                        <a:rPr lang="en-GB" sz="1000" baseline="0" dirty="0" smtClean="0"/>
                        <a:t> pain, loss of appetite, intermittent nausea and vomiting)</a:t>
                      </a:r>
                    </a:p>
                    <a:p>
                      <a:r>
                        <a:rPr lang="en-GB" sz="1000" baseline="0" dirty="0" smtClean="0"/>
                        <a:t>AND</a:t>
                      </a:r>
                    </a:p>
                    <a:p>
                      <a:r>
                        <a:rPr lang="en-GB" sz="1000" baseline="0" dirty="0" smtClean="0"/>
                        <a:t>At least on of the following three:</a:t>
                      </a:r>
                    </a:p>
                    <a:p>
                      <a:pPr marL="171450" indent="-171450">
                        <a:buFont typeface="Arial" panose="020B0604020202020204" pitchFamily="34" charset="0"/>
                        <a:buChar char="•"/>
                      </a:pPr>
                      <a:r>
                        <a:rPr lang="en-GB" sz="1000" baseline="0" dirty="0" smtClean="0"/>
                        <a:t>Fever</a:t>
                      </a:r>
                    </a:p>
                    <a:p>
                      <a:pPr marL="171450" indent="-171450">
                        <a:buFont typeface="Arial" panose="020B0604020202020204" pitchFamily="34" charset="0"/>
                        <a:buChar char="•"/>
                      </a:pPr>
                      <a:r>
                        <a:rPr lang="en-GB" sz="1000" baseline="0" dirty="0" smtClean="0"/>
                        <a:t>Jaundice</a:t>
                      </a:r>
                    </a:p>
                    <a:p>
                      <a:pPr marL="171450" indent="-171450">
                        <a:buFont typeface="Arial" panose="020B0604020202020204" pitchFamily="34" charset="0"/>
                        <a:buChar char="•"/>
                      </a:pPr>
                      <a:r>
                        <a:rPr lang="en-GB" sz="1000" baseline="0" dirty="0" smtClean="0"/>
                        <a:t>Elevated serum aminotransferase levels</a:t>
                      </a:r>
                      <a:endParaRPr lang="en-GB" sz="1000"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dirty="0" smtClean="0">
                          <a:solidFill>
                            <a:schemeClr val="dk1"/>
                          </a:solidFill>
                          <a:effectLst/>
                          <a:latin typeface="+mn-lt"/>
                          <a:ea typeface="+mn-ea"/>
                          <a:cs typeface="+mn-cs"/>
                        </a:rPr>
                        <a:t>Not relevant for surveillance purposes  </a:t>
                      </a:r>
                    </a:p>
                  </a:txBody>
                  <a:tcPr/>
                </a:tc>
                <a:extLst>
                  <a:ext uri="{0D108BD9-81ED-4DB2-BD59-A6C34878D82A}">
                    <a16:rowId xmlns:a16="http://schemas.microsoft.com/office/drawing/2014/main" val="10001"/>
                  </a:ext>
                </a:extLst>
              </a:tr>
              <a:tr h="1037805">
                <a:tc>
                  <a:txBody>
                    <a:bodyPr/>
                    <a:lstStyle/>
                    <a:p>
                      <a:r>
                        <a:rPr lang="en-GB" sz="1000" b="1" dirty="0" smtClean="0"/>
                        <a:t>Laboratory</a:t>
                      </a:r>
                      <a:r>
                        <a:rPr lang="en-GB" sz="1000" b="1" baseline="0" dirty="0" smtClean="0"/>
                        <a:t> criteria</a:t>
                      </a:r>
                      <a:endParaRPr lang="en-GB" sz="1000" b="1" dirty="0"/>
                    </a:p>
                  </a:txBody>
                  <a:tcPr/>
                </a:tc>
                <a:tc>
                  <a:txBody>
                    <a:bodyPr/>
                    <a:lstStyle/>
                    <a:p>
                      <a:r>
                        <a:rPr lang="en-GB" sz="1000" dirty="0" smtClean="0"/>
                        <a:t>Hepatitis</a:t>
                      </a:r>
                      <a:r>
                        <a:rPr lang="en-GB" sz="1000" baseline="0" dirty="0" smtClean="0"/>
                        <a:t> B virus core IgM antigen specific antibody response</a:t>
                      </a:r>
                    </a:p>
                    <a:p>
                      <a:endParaRPr lang="en-GB" sz="1000" baseline="0" dirty="0" smtClean="0"/>
                    </a:p>
                    <a:p>
                      <a:r>
                        <a:rPr lang="en-GB" sz="1000" baseline="0" dirty="0" smtClean="0"/>
                        <a:t>Laboratory results need to be interpreted according to vaccination status</a:t>
                      </a:r>
                      <a:endParaRPr lang="en-GB" sz="1000" dirty="0"/>
                    </a:p>
                  </a:txBody>
                  <a:tcPr/>
                </a:tc>
                <a:tc>
                  <a:txBody>
                    <a:bodyPr/>
                    <a:lstStyle/>
                    <a:p>
                      <a:r>
                        <a:rPr lang="en-GB" sz="1000" dirty="0" smtClean="0">
                          <a:solidFill>
                            <a:schemeClr val="dk1"/>
                          </a:solidFill>
                          <a:effectLst/>
                          <a:latin typeface="+mn-lt"/>
                          <a:ea typeface="+mn-ea"/>
                          <a:cs typeface="+mn-cs"/>
                        </a:rPr>
                        <a:t>Positive results of at least one or more of the following tests or combination of tests:</a:t>
                      </a:r>
                    </a:p>
                    <a:p>
                      <a:pPr lvl="0"/>
                      <a:r>
                        <a:rPr lang="en-GB" sz="1000" dirty="0" smtClean="0">
                          <a:solidFill>
                            <a:schemeClr val="dk1"/>
                          </a:solidFill>
                          <a:effectLst/>
                          <a:latin typeface="+mn-lt"/>
                          <a:ea typeface="+mn-ea"/>
                          <a:cs typeface="+mn-cs"/>
                        </a:rPr>
                        <a:t>IgM hepatitis B core antibody (anti-</a:t>
                      </a:r>
                      <a:r>
                        <a:rPr lang="en-GB" sz="1000" dirty="0" err="1" smtClean="0">
                          <a:solidFill>
                            <a:schemeClr val="dk1"/>
                          </a:solidFill>
                          <a:effectLst/>
                          <a:latin typeface="+mn-lt"/>
                          <a:ea typeface="+mn-ea"/>
                          <a:cs typeface="+mn-cs"/>
                        </a:rPr>
                        <a:t>HBc</a:t>
                      </a:r>
                      <a:r>
                        <a:rPr lang="en-GB" sz="1000" dirty="0" smtClean="0">
                          <a:solidFill>
                            <a:schemeClr val="dk1"/>
                          </a:solidFill>
                          <a:effectLst/>
                          <a:latin typeface="+mn-lt"/>
                          <a:ea typeface="+mn-ea"/>
                          <a:cs typeface="+mn-cs"/>
                        </a:rPr>
                        <a:t> IgM)</a:t>
                      </a:r>
                    </a:p>
                    <a:p>
                      <a:pPr lvl="0"/>
                      <a:r>
                        <a:rPr lang="en-GB" sz="1000" dirty="0" smtClean="0">
                          <a:solidFill>
                            <a:schemeClr val="dk1"/>
                          </a:solidFill>
                          <a:effectLst/>
                          <a:latin typeface="+mn-lt"/>
                          <a:ea typeface="+mn-ea"/>
                          <a:cs typeface="+mn-cs"/>
                        </a:rPr>
                        <a:t>Hepatitis B surface antigen (</a:t>
                      </a:r>
                      <a:r>
                        <a:rPr lang="en-GB" sz="1000" dirty="0" err="1" smtClean="0">
                          <a:solidFill>
                            <a:schemeClr val="dk1"/>
                          </a:solidFill>
                          <a:effectLst/>
                          <a:latin typeface="+mn-lt"/>
                          <a:ea typeface="+mn-ea"/>
                          <a:cs typeface="+mn-cs"/>
                        </a:rPr>
                        <a:t>HBsAg</a:t>
                      </a:r>
                      <a:r>
                        <a:rPr lang="en-GB" sz="1000" dirty="0" smtClean="0">
                          <a:solidFill>
                            <a:schemeClr val="dk1"/>
                          </a:solidFill>
                          <a:effectLst/>
                          <a:latin typeface="+mn-lt"/>
                          <a:ea typeface="+mn-ea"/>
                          <a:cs typeface="+mn-cs"/>
                        </a:rPr>
                        <a:t>)</a:t>
                      </a:r>
                    </a:p>
                    <a:p>
                      <a:pPr lvl="0"/>
                      <a:r>
                        <a:rPr lang="nl-NL" sz="1000" dirty="0" smtClean="0">
                          <a:solidFill>
                            <a:schemeClr val="dk1"/>
                          </a:solidFill>
                          <a:effectLst/>
                          <a:latin typeface="+mn-lt"/>
                          <a:ea typeface="+mn-ea"/>
                          <a:cs typeface="+mn-cs"/>
                        </a:rPr>
                        <a:t>Hepatitis B e antigen (HBeAg)</a:t>
                      </a:r>
                      <a:endParaRPr lang="en-GB" sz="1000" dirty="0" smtClean="0">
                        <a:solidFill>
                          <a:schemeClr val="dk1"/>
                        </a:solidFill>
                        <a:effectLst/>
                        <a:latin typeface="+mn-lt"/>
                        <a:ea typeface="+mn-ea"/>
                        <a:cs typeface="+mn-cs"/>
                      </a:endParaRPr>
                    </a:p>
                    <a:p>
                      <a:pPr lvl="0"/>
                      <a:r>
                        <a:rPr lang="en-GB" sz="1000" dirty="0" smtClean="0">
                          <a:solidFill>
                            <a:schemeClr val="dk1"/>
                          </a:solidFill>
                          <a:effectLst/>
                          <a:latin typeface="+mn-lt"/>
                          <a:ea typeface="+mn-ea"/>
                          <a:cs typeface="+mn-cs"/>
                        </a:rPr>
                        <a:t>Hepatitis B nucleic acid (HBV-DNA)</a:t>
                      </a:r>
                    </a:p>
                  </a:txBody>
                  <a:tcPr/>
                </a:tc>
                <a:extLst>
                  <a:ext uri="{0D108BD9-81ED-4DB2-BD59-A6C34878D82A}">
                    <a16:rowId xmlns:a16="http://schemas.microsoft.com/office/drawing/2014/main" val="10002"/>
                  </a:ext>
                </a:extLst>
              </a:tr>
              <a:tr h="374660">
                <a:tc>
                  <a:txBody>
                    <a:bodyPr/>
                    <a:lstStyle/>
                    <a:p>
                      <a:r>
                        <a:rPr lang="en-GB" sz="1000" b="1" dirty="0" smtClean="0"/>
                        <a:t>Epidemiological criteria</a:t>
                      </a:r>
                      <a:endParaRPr lang="en-GB" sz="1000" b="1" dirty="0"/>
                    </a:p>
                  </a:txBody>
                  <a:tcPr/>
                </a:tc>
                <a:tc>
                  <a:txBody>
                    <a:bodyPr/>
                    <a:lstStyle/>
                    <a:p>
                      <a:r>
                        <a:rPr lang="en-GB" sz="1000" dirty="0" smtClean="0"/>
                        <a:t>An epidemiological link by human to human transmission (e.g. sexual contact, vertical transmission or blood transmission)</a:t>
                      </a:r>
                      <a:endParaRPr lang="en-GB" sz="1000" dirty="0"/>
                    </a:p>
                  </a:txBody>
                  <a:tcPr/>
                </a:tc>
                <a:tc>
                  <a:txBody>
                    <a:bodyPr/>
                    <a:lstStyle/>
                    <a:p>
                      <a:r>
                        <a:rPr lang="en-GB" sz="1000" dirty="0" smtClean="0"/>
                        <a:t>N/A</a:t>
                      </a:r>
                      <a:endParaRPr lang="en-GB" sz="1000" dirty="0"/>
                    </a:p>
                  </a:txBody>
                  <a:tcPr/>
                </a:tc>
                <a:extLst>
                  <a:ext uri="{0D108BD9-81ED-4DB2-BD59-A6C34878D82A}">
                    <a16:rowId xmlns:a16="http://schemas.microsoft.com/office/drawing/2014/main" val="10003"/>
                  </a:ext>
                </a:extLst>
              </a:tr>
              <a:tr h="243448">
                <a:tc>
                  <a:txBody>
                    <a:bodyPr/>
                    <a:lstStyle/>
                    <a:p>
                      <a:r>
                        <a:rPr lang="en-GB" sz="1000" b="1" dirty="0" smtClean="0"/>
                        <a:t>Case definition</a:t>
                      </a:r>
                      <a:r>
                        <a:rPr lang="en-GB" sz="1000" b="1" baseline="0" dirty="0" smtClean="0"/>
                        <a:t> – possible</a:t>
                      </a:r>
                      <a:endParaRPr lang="en-GB" sz="1000" b="1" dirty="0"/>
                    </a:p>
                  </a:txBody>
                  <a:tcPr/>
                </a:tc>
                <a:tc>
                  <a:txBody>
                    <a:bodyPr/>
                    <a:lstStyle/>
                    <a:p>
                      <a:r>
                        <a:rPr lang="en-GB" sz="1000" dirty="0" smtClean="0"/>
                        <a:t>N/A</a:t>
                      </a:r>
                      <a:endParaRPr lang="en-GB" sz="1000" dirty="0"/>
                    </a:p>
                  </a:txBody>
                  <a:tcPr/>
                </a:tc>
                <a:tc>
                  <a:txBody>
                    <a:bodyPr/>
                    <a:lstStyle/>
                    <a:p>
                      <a:r>
                        <a:rPr lang="en-GB" sz="1000" dirty="0" smtClean="0"/>
                        <a:t>N/A</a:t>
                      </a:r>
                      <a:endParaRPr lang="en-GB" sz="1000" dirty="0"/>
                    </a:p>
                  </a:txBody>
                  <a:tcPr/>
                </a:tc>
                <a:extLst>
                  <a:ext uri="{0D108BD9-81ED-4DB2-BD59-A6C34878D82A}">
                    <a16:rowId xmlns:a16="http://schemas.microsoft.com/office/drawing/2014/main" val="10004"/>
                  </a:ext>
                </a:extLst>
              </a:tr>
              <a:tr h="388733">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dirty="0" smtClean="0"/>
                        <a:t>Case definition</a:t>
                      </a:r>
                      <a:r>
                        <a:rPr lang="en-GB" sz="1000" b="1" baseline="0" dirty="0" smtClean="0"/>
                        <a:t> – probable</a:t>
                      </a:r>
                      <a:endParaRPr lang="en-GB" sz="1000" b="1" dirty="0" smtClean="0"/>
                    </a:p>
                    <a:p>
                      <a:endParaRPr lang="en-GB" sz="1000" b="1" dirty="0"/>
                    </a:p>
                  </a:txBody>
                  <a:tcPr/>
                </a:tc>
                <a:tc>
                  <a:txBody>
                    <a:bodyPr/>
                    <a:lstStyle/>
                    <a:p>
                      <a:r>
                        <a:rPr lang="en-GB" sz="1000" dirty="0" smtClean="0"/>
                        <a:t>Any person meeting the clinical criteria and with an epidemiological link</a:t>
                      </a:r>
                    </a:p>
                  </a:txBody>
                  <a:tcPr/>
                </a:tc>
                <a:tc>
                  <a:txBody>
                    <a:bodyPr/>
                    <a:lstStyle/>
                    <a:p>
                      <a:r>
                        <a:rPr lang="en-GB" sz="1000" dirty="0" smtClean="0"/>
                        <a:t>N/A</a:t>
                      </a:r>
                      <a:endParaRPr lang="en-GB" sz="1000" dirty="0"/>
                    </a:p>
                  </a:txBody>
                  <a:tcPr/>
                </a:tc>
                <a:extLst>
                  <a:ext uri="{0D108BD9-81ED-4DB2-BD59-A6C34878D82A}">
                    <a16:rowId xmlns:a16="http://schemas.microsoft.com/office/drawing/2014/main" val="10005"/>
                  </a:ext>
                </a:extLst>
              </a:tr>
              <a:tr h="25144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dirty="0" smtClean="0"/>
                        <a:t>Case definition</a:t>
                      </a:r>
                      <a:r>
                        <a:rPr lang="en-GB" sz="1000" b="1" baseline="0" dirty="0" smtClean="0"/>
                        <a:t> – confirmed</a:t>
                      </a:r>
                      <a:endParaRPr lang="en-GB" sz="1000" b="1" dirty="0" smtClean="0"/>
                    </a:p>
                    <a:p>
                      <a:endParaRPr lang="en-GB" sz="1000" b="1" dirty="0"/>
                    </a:p>
                  </a:txBody>
                  <a:tcPr/>
                </a:tc>
                <a:tc>
                  <a:txBody>
                    <a:bodyPr/>
                    <a:lstStyle/>
                    <a:p>
                      <a:r>
                        <a:rPr lang="en-GB" sz="1000" dirty="0" smtClean="0"/>
                        <a:t>Any person meeting the clinical and laboratory</a:t>
                      </a:r>
                      <a:r>
                        <a:rPr lang="en-GB" sz="1000" baseline="0" dirty="0" smtClean="0"/>
                        <a:t> criteria</a:t>
                      </a:r>
                      <a:endParaRPr lang="en-GB" sz="1000" dirty="0"/>
                    </a:p>
                  </a:txBody>
                  <a:tcPr/>
                </a:tc>
                <a:tc>
                  <a:txBody>
                    <a:bodyPr/>
                    <a:lstStyle/>
                    <a:p>
                      <a:r>
                        <a:rPr lang="en-GB" sz="1000" dirty="0" smtClean="0">
                          <a:solidFill>
                            <a:schemeClr val="dk1"/>
                          </a:solidFill>
                          <a:effectLst/>
                          <a:latin typeface="+mn-lt"/>
                          <a:ea typeface="+mn-ea"/>
                          <a:cs typeface="+mn-cs"/>
                        </a:rPr>
                        <a:t>Any person meeting the laboratory criteria</a:t>
                      </a:r>
                      <a:endParaRPr lang="en-GB" sz="1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21361857"/>
      </p:ext>
    </p:extLst>
  </p:cSld>
  <p:clrMapOvr>
    <a:masterClrMapping/>
  </p:clrMapOvr>
  <mc:AlternateContent xmlns:mc="http://schemas.openxmlformats.org/markup-compatibility/2006" xmlns:p14="http://schemas.microsoft.com/office/powerpoint/2010/main">
    <mc:Choice Requires="p14">
      <p:transition spd="slow" p14:dur="2000" advTm="50528"/>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smtClean="0"/>
              <a:t>Differentiation </a:t>
            </a:r>
            <a:r>
              <a:rPr lang="en-GB" dirty="0"/>
              <a:t>of hepatitis </a:t>
            </a:r>
            <a:r>
              <a:rPr lang="en-GB" dirty="0" smtClean="0"/>
              <a:t>B </a:t>
            </a:r>
            <a:r>
              <a:rPr lang="en-GB" dirty="0"/>
              <a:t>by stage of infection</a:t>
            </a:r>
          </a:p>
        </p:txBody>
      </p:sp>
      <p:sp>
        <p:nvSpPr>
          <p:cNvPr id="3" name="Content Placeholder 2"/>
          <p:cNvSpPr txBox="1">
            <a:spLocks noGrp="1"/>
          </p:cNvSpPr>
          <p:nvPr>
            <p:ph idx="4294967295"/>
          </p:nvPr>
        </p:nvSpPr>
        <p:spPr>
          <a:xfrm>
            <a:off x="617538" y="1079500"/>
            <a:ext cx="8526462" cy="5162550"/>
          </a:xfrm>
        </p:spPr>
        <p:txBody>
          <a:bodyPr lIns="91440" tIns="45720" rIns="91440" bIns="45720"/>
          <a:lstStyle/>
          <a:p>
            <a:pPr marL="457200" lvl="0" indent="-457200"/>
            <a:r>
              <a:rPr lang="en-GB" sz="1800" dirty="0" smtClean="0"/>
              <a:t> </a:t>
            </a:r>
            <a:endParaRPr lang="en-GB" dirty="0"/>
          </a:p>
          <a:p>
            <a:pPr marL="457200" lvl="0" indent="-457200"/>
            <a:endParaRPr lang="en-GB" dirty="0"/>
          </a:p>
        </p:txBody>
      </p:sp>
      <p:pic>
        <p:nvPicPr>
          <p:cNvPr id="4" name="Picture 1"/>
          <p:cNvPicPr>
            <a:picLocks noChangeAspect="1"/>
          </p:cNvPicPr>
          <p:nvPr/>
        </p:nvPicPr>
        <p:blipFill rotWithShape="1">
          <a:blip r:embed="rId2"/>
          <a:srcRect l="29275"/>
          <a:stretch/>
        </p:blipFill>
        <p:spPr>
          <a:xfrm>
            <a:off x="324000" y="1080000"/>
            <a:ext cx="6790144" cy="4581009"/>
          </a:xfrm>
          <a:prstGeom prst="rect">
            <a:avLst/>
          </a:prstGeom>
          <a:noFill/>
          <a:ln>
            <a:noFill/>
          </a:ln>
        </p:spPr>
      </p:pic>
    </p:spTree>
    <p:extLst>
      <p:ext uri="{BB962C8B-B14F-4D97-AF65-F5344CB8AC3E}">
        <p14:creationId xmlns:p14="http://schemas.microsoft.com/office/powerpoint/2010/main" val="2352559799"/>
      </p:ext>
    </p:extLst>
  </p:cSld>
  <p:clrMapOvr>
    <a:masterClrMapping/>
  </p:clrMapOvr>
  <mc:AlternateContent xmlns:mc="http://schemas.openxmlformats.org/markup-compatibility/2006" xmlns:p14="http://schemas.microsoft.com/office/powerpoint/2010/main">
    <mc:Choice Requires="p14">
      <p:transition spd="slow" p14:dur="2000" advTm="30077"/>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noFill/>
        </p:spPr>
        <p:txBody>
          <a:bodyPr lIns="0" tIns="0" rIns="0" bIns="0"/>
          <a:lstStyle/>
          <a:p>
            <a:pPr lvl="0"/>
            <a:r>
              <a:rPr lang="en-GB" dirty="0" smtClean="0"/>
              <a:t>Hepatitis C </a:t>
            </a:r>
            <a:r>
              <a:rPr lang="en-GB" dirty="0"/>
              <a:t>case definition</a:t>
            </a:r>
          </a:p>
        </p:txBody>
      </p:sp>
      <p:sp>
        <p:nvSpPr>
          <p:cNvPr id="6" name="Rectangle 3"/>
          <p:cNvSpPr txBox="1">
            <a:spLocks noGrp="1"/>
          </p:cNvSpPr>
          <p:nvPr>
            <p:ph idx="1"/>
          </p:nvPr>
        </p:nvSpPr>
        <p:spPr>
          <a:xfrm>
            <a:off x="324055" y="5116571"/>
            <a:ext cx="8526459" cy="720080"/>
          </a:xfrm>
        </p:spPr>
        <p:txBody>
          <a:bodyPr lIns="0" tIns="0" rIns="0" bIns="0"/>
          <a:lstStyle/>
          <a:p>
            <a:pPr lvl="0"/>
            <a:r>
              <a:rPr lang="en-GB" sz="1000" dirty="0">
                <a:latin typeface="Arial" pitchFamily="34"/>
                <a:cs typeface="Arial" pitchFamily="34"/>
              </a:rPr>
              <a:t>The following combination of lab tests shall not be included or reported:  </a:t>
            </a:r>
          </a:p>
          <a:p>
            <a:pPr marL="171450" lvl="0" indent="-171450">
              <a:buSzPct val="100000"/>
              <a:buFont typeface="Arial" pitchFamily="34"/>
              <a:buChar char="•"/>
            </a:pPr>
            <a:r>
              <a:rPr lang="en-GB" sz="1000" dirty="0">
                <a:latin typeface="Arial" pitchFamily="34"/>
                <a:cs typeface="Arial" pitchFamily="34"/>
              </a:rPr>
              <a:t>Resolved infection: Detection of hepatitis C virus antibody and no detection of hepatitis C virus nucleic acid (HCV RNA negative result) or hepatitis C virus core antigen (HCV‐core negative result) in serum/plasma.</a:t>
            </a:r>
          </a:p>
          <a:p>
            <a:pPr lvl="0">
              <a:lnSpc>
                <a:spcPct val="80000"/>
              </a:lnSpc>
            </a:pPr>
            <a:endParaRPr lang="en-GB" sz="900" dirty="0">
              <a:latin typeface="Calibri" pitchFamily="34"/>
            </a:endParaRPr>
          </a:p>
        </p:txBody>
      </p:sp>
      <p:graphicFrame>
        <p:nvGraphicFramePr>
          <p:cNvPr id="5" name="Table 4"/>
          <p:cNvGraphicFramePr>
            <a:graphicFrameLocks noGrp="1"/>
          </p:cNvGraphicFramePr>
          <p:nvPr>
            <p:extLst>
              <p:ext uri="{D42A27DB-BD31-4B8C-83A1-F6EECF244321}">
                <p14:modId xmlns:p14="http://schemas.microsoft.com/office/powerpoint/2010/main" val="1169381912"/>
              </p:ext>
            </p:extLst>
          </p:nvPr>
        </p:nvGraphicFramePr>
        <p:xfrm>
          <a:off x="324000" y="1080000"/>
          <a:ext cx="8294608" cy="3915883"/>
        </p:xfrm>
        <a:graphic>
          <a:graphicData uri="http://schemas.openxmlformats.org/drawingml/2006/table">
            <a:tbl>
              <a:tblPr firstRow="1" bandRow="1">
                <a:tableStyleId>{5C22544A-7EE6-4342-B048-85BDC9FD1C3A}</a:tableStyleId>
              </a:tblPr>
              <a:tblGrid>
                <a:gridCol w="1843245">
                  <a:extLst>
                    <a:ext uri="{9D8B030D-6E8A-4147-A177-3AD203B41FA5}">
                      <a16:colId xmlns:a16="http://schemas.microsoft.com/office/drawing/2014/main" val="20000"/>
                    </a:ext>
                  </a:extLst>
                </a:gridCol>
                <a:gridCol w="3148880">
                  <a:extLst>
                    <a:ext uri="{9D8B030D-6E8A-4147-A177-3AD203B41FA5}">
                      <a16:colId xmlns:a16="http://schemas.microsoft.com/office/drawing/2014/main" val="20001"/>
                    </a:ext>
                  </a:extLst>
                </a:gridCol>
                <a:gridCol w="3302483">
                  <a:extLst>
                    <a:ext uri="{9D8B030D-6E8A-4147-A177-3AD203B41FA5}">
                      <a16:colId xmlns:a16="http://schemas.microsoft.com/office/drawing/2014/main" val="20002"/>
                    </a:ext>
                  </a:extLst>
                </a:gridCol>
              </a:tblGrid>
              <a:tr h="129646">
                <a:tc>
                  <a:txBody>
                    <a:bodyPr/>
                    <a:lstStyle/>
                    <a:p>
                      <a:r>
                        <a:rPr lang="en-GB" sz="1000" dirty="0" smtClean="0">
                          <a:solidFill>
                            <a:schemeClr val="tx1"/>
                          </a:solidFill>
                        </a:rPr>
                        <a:t>Hepatitis C</a:t>
                      </a:r>
                      <a:endParaRPr lang="en-GB" sz="1000" dirty="0">
                        <a:solidFill>
                          <a:schemeClr val="tx1"/>
                        </a:solidFill>
                      </a:endParaRPr>
                    </a:p>
                  </a:txBody>
                  <a:tcPr/>
                </a:tc>
                <a:tc>
                  <a:txBody>
                    <a:bodyPr/>
                    <a:lstStyle/>
                    <a:p>
                      <a:r>
                        <a:rPr lang="en-GB" sz="1000" dirty="0" smtClean="0">
                          <a:solidFill>
                            <a:schemeClr val="tx1"/>
                          </a:solidFill>
                        </a:rPr>
                        <a:t>EU</a:t>
                      </a:r>
                      <a:r>
                        <a:rPr lang="en-GB" sz="1000" baseline="0" dirty="0" smtClean="0">
                          <a:solidFill>
                            <a:schemeClr val="tx1"/>
                          </a:solidFill>
                        </a:rPr>
                        <a:t> 2008 Case definition</a:t>
                      </a:r>
                      <a:endParaRPr lang="en-GB" sz="1000" dirty="0">
                        <a:solidFill>
                          <a:schemeClr val="tx1"/>
                        </a:solidFill>
                      </a:endParaRPr>
                    </a:p>
                  </a:txBody>
                  <a:tcPr/>
                </a:tc>
                <a:tc>
                  <a:txBody>
                    <a:bodyPr/>
                    <a:lstStyle/>
                    <a:p>
                      <a:r>
                        <a:rPr lang="en-GB" sz="1000" dirty="0" smtClean="0">
                          <a:solidFill>
                            <a:schemeClr val="tx1"/>
                          </a:solidFill>
                        </a:rPr>
                        <a:t>EU 2012</a:t>
                      </a:r>
                      <a:r>
                        <a:rPr lang="en-GB" sz="1000" baseline="0" dirty="0" smtClean="0">
                          <a:solidFill>
                            <a:schemeClr val="tx1"/>
                          </a:solidFill>
                        </a:rPr>
                        <a:t> case definition</a:t>
                      </a:r>
                      <a:endParaRPr lang="en-GB" sz="1000" dirty="0">
                        <a:solidFill>
                          <a:schemeClr val="tx1"/>
                        </a:solidFill>
                      </a:endParaRPr>
                    </a:p>
                  </a:txBody>
                  <a:tcPr/>
                </a:tc>
                <a:extLst>
                  <a:ext uri="{0D108BD9-81ED-4DB2-BD59-A6C34878D82A}">
                    <a16:rowId xmlns:a16="http://schemas.microsoft.com/office/drawing/2014/main" val="10000"/>
                  </a:ext>
                </a:extLst>
              </a:tr>
              <a:tr h="444329">
                <a:tc>
                  <a:txBody>
                    <a:bodyPr/>
                    <a:lstStyle/>
                    <a:p>
                      <a:r>
                        <a:rPr lang="en-GB" sz="1000" b="1" dirty="0" smtClean="0"/>
                        <a:t>Clinical criteria</a:t>
                      </a:r>
                      <a:endParaRPr lang="en-GB" sz="1000" b="1" dirty="0"/>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dirty="0" smtClean="0">
                          <a:solidFill>
                            <a:schemeClr val="dk1"/>
                          </a:solidFill>
                          <a:effectLst/>
                          <a:latin typeface="+mn-lt"/>
                          <a:ea typeface="+mn-ea"/>
                          <a:cs typeface="+mn-cs"/>
                        </a:rPr>
                        <a:t>Not relevant for surveillance purposes  </a:t>
                      </a:r>
                    </a:p>
                  </a:txBody>
                  <a:tcP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dirty="0" smtClean="0">
                          <a:solidFill>
                            <a:schemeClr val="dk1"/>
                          </a:solidFill>
                          <a:effectLst/>
                          <a:latin typeface="+mn-lt"/>
                          <a:ea typeface="+mn-ea"/>
                          <a:cs typeface="+mn-cs"/>
                        </a:rPr>
                        <a:t>Not relevant for surveillance purposes  </a:t>
                      </a:r>
                    </a:p>
                  </a:txBody>
                  <a:tcPr/>
                </a:tc>
                <a:extLst>
                  <a:ext uri="{0D108BD9-81ED-4DB2-BD59-A6C34878D82A}">
                    <a16:rowId xmlns:a16="http://schemas.microsoft.com/office/drawing/2014/main" val="10001"/>
                  </a:ext>
                </a:extLst>
              </a:tr>
              <a:tr h="1554358">
                <a:tc>
                  <a:txBody>
                    <a:bodyPr/>
                    <a:lstStyle/>
                    <a:p>
                      <a:r>
                        <a:rPr lang="en-GB" sz="1000" b="1" dirty="0" smtClean="0"/>
                        <a:t>Laboratory</a:t>
                      </a:r>
                      <a:r>
                        <a:rPr lang="en-GB" sz="1000" b="1" baseline="0" dirty="0" smtClean="0"/>
                        <a:t> criteria</a:t>
                      </a:r>
                      <a:endParaRPr lang="en-GB" sz="1000" b="1" dirty="0"/>
                    </a:p>
                  </a:txBody>
                  <a:tcPr/>
                </a:tc>
                <a:tc>
                  <a:txBody>
                    <a:bodyPr/>
                    <a:lstStyle/>
                    <a:p>
                      <a:r>
                        <a:rPr lang="en-GB" sz="1000" dirty="0" smtClean="0">
                          <a:solidFill>
                            <a:schemeClr val="dk1"/>
                          </a:solidFill>
                          <a:effectLst/>
                          <a:latin typeface="+mn-lt"/>
                          <a:ea typeface="+mn-ea"/>
                          <a:cs typeface="+mn-cs"/>
                        </a:rPr>
                        <a:t>At least one of the following two:</a:t>
                      </a:r>
                    </a:p>
                    <a:p>
                      <a:pPr marL="171450" lvl="0" indent="-171450">
                        <a:buFontTx/>
                        <a:buChar char="-"/>
                      </a:pPr>
                      <a:r>
                        <a:rPr lang="en-GB" sz="1000" dirty="0" smtClean="0">
                          <a:solidFill>
                            <a:schemeClr val="dk1"/>
                          </a:solidFill>
                          <a:effectLst/>
                          <a:latin typeface="+mn-lt"/>
                          <a:ea typeface="+mn-ea"/>
                          <a:cs typeface="+mn-cs"/>
                        </a:rPr>
                        <a:t>Detection of hepatitis C virus nucleic acid in</a:t>
                      </a:r>
                      <a:r>
                        <a:rPr lang="en-GB" sz="1000" baseline="0" dirty="0" smtClean="0">
                          <a:solidFill>
                            <a:schemeClr val="dk1"/>
                          </a:solidFill>
                          <a:effectLst/>
                          <a:latin typeface="+mn-lt"/>
                          <a:ea typeface="+mn-ea"/>
                          <a:cs typeface="+mn-cs"/>
                        </a:rPr>
                        <a:t> serum</a:t>
                      </a:r>
                    </a:p>
                    <a:p>
                      <a:pPr marL="171450" lvl="0" indent="-171450">
                        <a:buFontTx/>
                        <a:buChar char="-"/>
                      </a:pPr>
                      <a:r>
                        <a:rPr lang="en-GB" sz="1000" dirty="0" smtClean="0">
                          <a:solidFill>
                            <a:schemeClr val="dk1"/>
                          </a:solidFill>
                          <a:effectLst/>
                          <a:latin typeface="+mn-lt"/>
                          <a:ea typeface="+mn-ea"/>
                          <a:cs typeface="+mn-cs"/>
                        </a:rPr>
                        <a:t>Hepatitis C specific antibody response confirmed by a different antibody test</a:t>
                      </a:r>
                    </a:p>
                  </a:txBody>
                  <a:tcPr/>
                </a:tc>
                <a:tc>
                  <a:txBody>
                    <a:bodyPr/>
                    <a:lstStyle/>
                    <a:p>
                      <a:r>
                        <a:rPr lang="en-GB" sz="1000" dirty="0" smtClean="0">
                          <a:solidFill>
                            <a:schemeClr val="dk1"/>
                          </a:solidFill>
                          <a:effectLst/>
                          <a:latin typeface="+mn-lt"/>
                          <a:ea typeface="+mn-ea"/>
                          <a:cs typeface="+mn-cs"/>
                        </a:rPr>
                        <a:t>At least one of the following three:</a:t>
                      </a:r>
                    </a:p>
                    <a:p>
                      <a:pPr marL="171450" lvl="0" indent="-171450">
                        <a:buFontTx/>
                        <a:buChar char="-"/>
                      </a:pPr>
                      <a:r>
                        <a:rPr lang="en-GB" sz="1000" dirty="0" smtClean="0">
                          <a:solidFill>
                            <a:schemeClr val="dk1"/>
                          </a:solidFill>
                          <a:effectLst/>
                          <a:latin typeface="+mn-lt"/>
                          <a:ea typeface="+mn-ea"/>
                          <a:cs typeface="+mn-cs"/>
                        </a:rPr>
                        <a:t>Detection of hepatitis C virus nucleic acid (HCV RNA)</a:t>
                      </a:r>
                    </a:p>
                    <a:p>
                      <a:pPr marL="171450" lvl="0" indent="-171450">
                        <a:buFontTx/>
                        <a:buChar char="-"/>
                      </a:pPr>
                      <a:r>
                        <a:rPr lang="en-GB" sz="1000" dirty="0" smtClean="0">
                          <a:solidFill>
                            <a:schemeClr val="dk1"/>
                          </a:solidFill>
                          <a:effectLst/>
                          <a:latin typeface="+mn-lt"/>
                          <a:ea typeface="+mn-ea"/>
                          <a:cs typeface="+mn-cs"/>
                        </a:rPr>
                        <a:t>Detection of hepatitis C virus specific antigen (HCV-core)</a:t>
                      </a:r>
                    </a:p>
                    <a:p>
                      <a:pPr marL="171450" lvl="0" indent="-171450">
                        <a:buFontTx/>
                        <a:buChar char="-"/>
                      </a:pPr>
                      <a:r>
                        <a:rPr lang="en-GB" sz="1000" dirty="0" smtClean="0">
                          <a:solidFill>
                            <a:schemeClr val="dk1"/>
                          </a:solidFill>
                          <a:effectLst/>
                          <a:latin typeface="+mn-lt"/>
                          <a:ea typeface="+mn-ea"/>
                          <a:cs typeface="+mn-cs"/>
                        </a:rPr>
                        <a:t>Hepatitis C virus specific antibody (anti-HCV) response confirmed by a confirmatory (e.g. </a:t>
                      </a:r>
                      <a:r>
                        <a:rPr lang="en-GB" sz="1000" dirty="0" err="1" smtClean="0">
                          <a:solidFill>
                            <a:schemeClr val="dk1"/>
                          </a:solidFill>
                          <a:effectLst/>
                          <a:latin typeface="+mn-lt"/>
                          <a:ea typeface="+mn-ea"/>
                          <a:cs typeface="+mn-cs"/>
                        </a:rPr>
                        <a:t>immunoblot</a:t>
                      </a:r>
                      <a:r>
                        <a:rPr lang="en-GB" sz="1000" dirty="0" smtClean="0">
                          <a:solidFill>
                            <a:schemeClr val="dk1"/>
                          </a:solidFill>
                          <a:effectLst/>
                          <a:latin typeface="+mn-lt"/>
                          <a:ea typeface="+mn-ea"/>
                          <a:cs typeface="+mn-cs"/>
                        </a:rPr>
                        <a:t>) antibody test in persons older than 18 months without evidence of resolved infection</a:t>
                      </a:r>
                      <a:endParaRPr lang="en-GB" sz="10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444329">
                <a:tc>
                  <a:txBody>
                    <a:bodyPr/>
                    <a:lstStyle/>
                    <a:p>
                      <a:r>
                        <a:rPr lang="en-GB" sz="1000" b="1" dirty="0" smtClean="0"/>
                        <a:t>Epidemiological criteria</a:t>
                      </a:r>
                      <a:endParaRPr lang="en-GB" sz="1000" b="1" dirty="0"/>
                    </a:p>
                  </a:txBody>
                  <a:tcPr/>
                </a:tc>
                <a:tc>
                  <a:txBody>
                    <a:bodyPr/>
                    <a:lstStyle/>
                    <a:p>
                      <a:r>
                        <a:rPr lang="en-GB" sz="1000" dirty="0" smtClean="0"/>
                        <a:t>N/A</a:t>
                      </a:r>
                      <a:endParaRPr lang="en-GB" sz="1000" dirty="0"/>
                    </a:p>
                  </a:txBody>
                  <a:tcPr/>
                </a:tc>
                <a:tc>
                  <a:txBody>
                    <a:bodyPr/>
                    <a:lstStyle/>
                    <a:p>
                      <a:r>
                        <a:rPr lang="en-GB" sz="1000" dirty="0" smtClean="0"/>
                        <a:t>N/A</a:t>
                      </a:r>
                      <a:endParaRPr lang="en-GB" sz="1000" dirty="0"/>
                    </a:p>
                  </a:txBody>
                  <a:tcPr/>
                </a:tc>
                <a:extLst>
                  <a:ext uri="{0D108BD9-81ED-4DB2-BD59-A6C34878D82A}">
                    <a16:rowId xmlns:a16="http://schemas.microsoft.com/office/drawing/2014/main" val="10003"/>
                  </a:ext>
                </a:extLst>
              </a:tr>
              <a:tr h="289183">
                <a:tc>
                  <a:txBody>
                    <a:bodyPr/>
                    <a:lstStyle/>
                    <a:p>
                      <a:r>
                        <a:rPr lang="en-GB" sz="1000" b="1" dirty="0" smtClean="0"/>
                        <a:t>Case definition</a:t>
                      </a:r>
                      <a:r>
                        <a:rPr lang="en-GB" sz="1000" b="1" baseline="0" dirty="0" smtClean="0"/>
                        <a:t> - Possible</a:t>
                      </a:r>
                      <a:endParaRPr lang="en-GB" sz="1000" b="1" dirty="0"/>
                    </a:p>
                  </a:txBody>
                  <a:tcPr/>
                </a:tc>
                <a:tc>
                  <a:txBody>
                    <a:bodyPr/>
                    <a:lstStyle/>
                    <a:p>
                      <a:r>
                        <a:rPr lang="en-GB" sz="1000" dirty="0" smtClean="0"/>
                        <a:t>N/A</a:t>
                      </a:r>
                      <a:endParaRPr lang="en-GB" sz="1000" dirty="0"/>
                    </a:p>
                  </a:txBody>
                  <a:tcPr/>
                </a:tc>
                <a:tc>
                  <a:txBody>
                    <a:bodyPr/>
                    <a:lstStyle/>
                    <a:p>
                      <a:r>
                        <a:rPr lang="en-GB" sz="1000" dirty="0" smtClean="0"/>
                        <a:t>N/A</a:t>
                      </a:r>
                      <a:endParaRPr lang="en-GB" sz="1000" dirty="0"/>
                    </a:p>
                  </a:txBody>
                  <a:tcPr/>
                </a:tc>
                <a:extLst>
                  <a:ext uri="{0D108BD9-81ED-4DB2-BD59-A6C34878D82A}">
                    <a16:rowId xmlns:a16="http://schemas.microsoft.com/office/drawing/2014/main" val="10004"/>
                  </a:ext>
                </a:extLst>
              </a:tr>
              <a:tr h="46992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dirty="0" smtClean="0"/>
                        <a:t>Case definition</a:t>
                      </a:r>
                      <a:r>
                        <a:rPr lang="en-GB" sz="1000" b="1" baseline="0" dirty="0" smtClean="0"/>
                        <a:t> - Probable</a:t>
                      </a:r>
                      <a:endParaRPr lang="en-GB" sz="1000" b="1" dirty="0" smtClean="0"/>
                    </a:p>
                    <a:p>
                      <a:endParaRPr lang="en-GB" sz="1000" b="1" dirty="0"/>
                    </a:p>
                  </a:txBody>
                  <a:tcPr/>
                </a:tc>
                <a:tc>
                  <a:txBody>
                    <a:bodyPr/>
                    <a:lstStyle/>
                    <a:p>
                      <a:r>
                        <a:rPr lang="en-GB" sz="1000" dirty="0" smtClean="0"/>
                        <a:t>N/A</a:t>
                      </a:r>
                      <a:endParaRPr lang="en-GB" sz="1000" dirty="0"/>
                    </a:p>
                  </a:txBody>
                  <a:tcPr/>
                </a:tc>
                <a:tc>
                  <a:txBody>
                    <a:bodyPr/>
                    <a:lstStyle/>
                    <a:p>
                      <a:r>
                        <a:rPr lang="en-GB" sz="1000" dirty="0" smtClean="0"/>
                        <a:t>N/A</a:t>
                      </a:r>
                      <a:endParaRPr lang="en-GB" sz="1000" dirty="0"/>
                    </a:p>
                  </a:txBody>
                  <a:tcPr/>
                </a:tc>
                <a:extLst>
                  <a:ext uri="{0D108BD9-81ED-4DB2-BD59-A6C34878D82A}">
                    <a16:rowId xmlns:a16="http://schemas.microsoft.com/office/drawing/2014/main" val="10005"/>
                  </a:ext>
                </a:extLst>
              </a:tr>
              <a:tr h="469922">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GB" sz="1000" b="1" dirty="0" smtClean="0"/>
                        <a:t>Case definition</a:t>
                      </a:r>
                      <a:r>
                        <a:rPr lang="en-GB" sz="1000" b="1" baseline="0" dirty="0" smtClean="0"/>
                        <a:t> - Confirmed</a:t>
                      </a:r>
                      <a:endParaRPr lang="en-GB" sz="1000" b="1" dirty="0" smtClean="0"/>
                    </a:p>
                    <a:p>
                      <a:endParaRPr lang="en-GB" sz="1000" b="1" dirty="0"/>
                    </a:p>
                  </a:txBody>
                  <a:tcPr/>
                </a:tc>
                <a:tc>
                  <a:txBody>
                    <a:bodyPr/>
                    <a:lstStyle/>
                    <a:p>
                      <a:r>
                        <a:rPr lang="en-GB" sz="1000" dirty="0" smtClean="0"/>
                        <a:t>Any person meeting the clinical and laboratory</a:t>
                      </a:r>
                      <a:r>
                        <a:rPr lang="en-GB" sz="1000" baseline="0" dirty="0" smtClean="0"/>
                        <a:t> criteria</a:t>
                      </a:r>
                      <a:endParaRPr lang="en-GB" sz="1000" dirty="0"/>
                    </a:p>
                  </a:txBody>
                  <a:tcPr/>
                </a:tc>
                <a:tc>
                  <a:txBody>
                    <a:bodyPr/>
                    <a:lstStyle/>
                    <a:p>
                      <a:r>
                        <a:rPr lang="en-GB" sz="1000" dirty="0" smtClean="0">
                          <a:solidFill>
                            <a:schemeClr val="dk1"/>
                          </a:solidFill>
                          <a:effectLst/>
                          <a:latin typeface="+mn-lt"/>
                          <a:ea typeface="+mn-ea"/>
                          <a:cs typeface="+mn-cs"/>
                        </a:rPr>
                        <a:t>Any person meeting the laboratory criteria</a:t>
                      </a:r>
                      <a:endParaRPr lang="en-GB" sz="10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30670794"/>
      </p:ext>
    </p:extLst>
  </p:cSld>
  <p:clrMapOvr>
    <a:masterClrMapping/>
  </p:clrMapOvr>
  <mc:AlternateContent xmlns:mc="http://schemas.openxmlformats.org/markup-compatibility/2006" xmlns:p14="http://schemas.microsoft.com/office/powerpoint/2010/main">
    <mc:Choice Requires="p14">
      <p:transition spd="slow" p14:dur="2000" advTm="50528"/>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smtClean="0"/>
              <a:t>Differentiation of hepatitis C by stage of infection</a:t>
            </a:r>
            <a:endParaRPr lang="en-GB" dirty="0"/>
          </a:p>
        </p:txBody>
      </p:sp>
      <p:sp>
        <p:nvSpPr>
          <p:cNvPr id="3" name="Content Placeholder 2"/>
          <p:cNvSpPr txBox="1">
            <a:spLocks noGrp="1"/>
          </p:cNvSpPr>
          <p:nvPr>
            <p:ph idx="4294967295"/>
          </p:nvPr>
        </p:nvSpPr>
        <p:spPr>
          <a:xfrm>
            <a:off x="617538" y="1079500"/>
            <a:ext cx="8526462" cy="5162550"/>
          </a:xfrm>
        </p:spPr>
        <p:txBody>
          <a:bodyPr lIns="91440" tIns="45720" rIns="91440" bIns="45720"/>
          <a:lstStyle/>
          <a:p>
            <a:pPr marL="457200" lvl="0" indent="-457200"/>
            <a:r>
              <a:rPr lang="en-GB" sz="1800" dirty="0" smtClean="0"/>
              <a:t> </a:t>
            </a:r>
            <a:endParaRPr lang="en-GB" dirty="0" smtClean="0"/>
          </a:p>
          <a:p>
            <a:pPr marL="457200" lvl="0" indent="-457200"/>
            <a:endParaRPr lang="en-GB" dirty="0"/>
          </a:p>
        </p:txBody>
      </p:sp>
      <p:pic>
        <p:nvPicPr>
          <p:cNvPr id="4" name="Picture 1"/>
          <p:cNvPicPr>
            <a:picLocks noChangeAspect="1"/>
          </p:cNvPicPr>
          <p:nvPr/>
        </p:nvPicPr>
        <p:blipFill rotWithShape="1">
          <a:blip r:embed="rId2"/>
          <a:srcRect l="29181"/>
          <a:stretch/>
        </p:blipFill>
        <p:spPr>
          <a:xfrm>
            <a:off x="324000" y="1080000"/>
            <a:ext cx="7361628" cy="3653134"/>
          </a:xfrm>
          <a:prstGeom prst="rect">
            <a:avLst/>
          </a:prstGeom>
          <a:noFill/>
          <a:ln>
            <a:noFill/>
          </a:ln>
        </p:spPr>
      </p:pic>
      <p:sp>
        <p:nvSpPr>
          <p:cNvPr id="5" name="Rectangle 3"/>
          <p:cNvSpPr txBox="1">
            <a:spLocks/>
          </p:cNvSpPr>
          <p:nvPr/>
        </p:nvSpPr>
        <p:spPr>
          <a:xfrm>
            <a:off x="395536" y="5055328"/>
            <a:ext cx="7859213" cy="432044"/>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90000"/>
              </a:lnSpc>
              <a:spcBef>
                <a:spcPts val="300"/>
              </a:spcBef>
              <a:spcAft>
                <a:spcPts val="600"/>
              </a:spcAft>
              <a:buNone/>
              <a:tabLst/>
              <a:defRPr lang="en-US" sz="2400" b="0" i="0" u="none" strike="noStrike" kern="0" cap="none" spc="0" baseline="0">
                <a:solidFill>
                  <a:srgbClr val="000000"/>
                </a:solidFill>
                <a:uFillTx/>
                <a:latin typeface="Tahoma" pitchFamily="34"/>
                <a:cs typeface="Tahoma" pitchFamily="34"/>
              </a:defRPr>
            </a:lvl1pPr>
            <a:lvl2pPr marL="269876" marR="0" lvl="1" indent="-269876" algn="l" defTabSz="914400" rtl="0" fontAlgn="auto" hangingPunct="1">
              <a:lnSpc>
                <a:spcPct val="90000"/>
              </a:lnSpc>
              <a:spcBef>
                <a:spcPts val="300"/>
              </a:spcBef>
              <a:spcAft>
                <a:spcPts val="600"/>
              </a:spcAft>
              <a:buSzPct val="100000"/>
              <a:buFont typeface="Arial" pitchFamily="34"/>
              <a:buChar char="•"/>
              <a:tabLst>
                <a:tab pos="269876" algn="l"/>
              </a:tabLst>
              <a:defRPr lang="en-US" sz="2400" b="0" i="0" u="none" strike="noStrike" kern="0" cap="none" spc="0" baseline="0">
                <a:solidFill>
                  <a:srgbClr val="000000"/>
                </a:solidFill>
                <a:uFillTx/>
                <a:latin typeface="Tahoma" pitchFamily="34"/>
                <a:cs typeface="Tahoma" pitchFamily="34"/>
              </a:defRPr>
            </a:lvl2pPr>
            <a:lvl3pPr marL="541333" marR="0" lvl="2" indent="-271467" algn="l" defTabSz="914400" rtl="0" fontAlgn="auto" hangingPunct="1">
              <a:lnSpc>
                <a:spcPct val="90000"/>
              </a:lnSpc>
              <a:spcBef>
                <a:spcPts val="300"/>
              </a:spcBef>
              <a:spcAft>
                <a:spcPts val="600"/>
              </a:spcAft>
              <a:buSzPct val="100000"/>
              <a:buFont typeface="Tahoma" pitchFamily="34"/>
              <a:buChar char="–"/>
              <a:tabLst>
                <a:tab pos="541333" algn="l"/>
              </a:tabLst>
              <a:defRPr lang="en-US" sz="2400" b="0" i="0" u="none" strike="noStrike" kern="0" cap="none" spc="0" baseline="0">
                <a:solidFill>
                  <a:srgbClr val="000000"/>
                </a:solidFill>
                <a:uFillTx/>
                <a:latin typeface="Tahoma" pitchFamily="34"/>
                <a:cs typeface="Tahoma" pitchFamily="34"/>
              </a:defRPr>
            </a:lvl3pPr>
            <a:lvl4pPr marL="0" marR="0" lvl="0" indent="0" algn="l" defTabSz="914400" rtl="0" fontAlgn="auto" hangingPunct="1">
              <a:lnSpc>
                <a:spcPct val="90000"/>
              </a:lnSpc>
              <a:spcBef>
                <a:spcPts val="300"/>
              </a:spcBef>
              <a:spcAft>
                <a:spcPts val="600"/>
              </a:spcAft>
              <a:buNone/>
              <a:tabLst/>
              <a:defRPr lang="en-GB" sz="2400" b="0" i="0" u="none" strike="noStrike" kern="0" cap="none" spc="0" baseline="0">
                <a:solidFill>
                  <a:srgbClr val="000000"/>
                </a:solidFill>
                <a:uFillTx/>
                <a:latin typeface="Tahoma" pitchFamily="34"/>
                <a:cs typeface="Tahoma" pitchFamily="34"/>
              </a:defRPr>
            </a:lvl4pPr>
          </a:lstStyle>
          <a:p>
            <a:pPr>
              <a:lnSpc>
                <a:spcPct val="80000"/>
              </a:lnSpc>
            </a:pPr>
            <a:r>
              <a:rPr lang="en-GB" sz="900" baseline="30000" dirty="0" smtClean="0"/>
              <a:t>1 </a:t>
            </a:r>
            <a:r>
              <a:rPr lang="en-GB" sz="900" dirty="0" smtClean="0"/>
              <a:t>In </a:t>
            </a:r>
            <a:r>
              <a:rPr lang="en-GB" sz="900" dirty="0"/>
              <a:t>the event that the case was not notified the first time</a:t>
            </a:r>
            <a:endParaRPr lang="en-GB" sz="900" dirty="0">
              <a:latin typeface="Calibri" pitchFamily="34"/>
            </a:endParaRPr>
          </a:p>
        </p:txBody>
      </p:sp>
    </p:spTree>
    <p:extLst>
      <p:ext uri="{BB962C8B-B14F-4D97-AF65-F5344CB8AC3E}">
        <p14:creationId xmlns:p14="http://schemas.microsoft.com/office/powerpoint/2010/main" val="1111118215"/>
      </p:ext>
    </p:extLst>
  </p:cSld>
  <p:clrMapOvr>
    <a:masterClrMapping/>
  </p:clrMapOvr>
  <mc:AlternateContent xmlns:mc="http://schemas.openxmlformats.org/markup-compatibility/2006" xmlns:p14="http://schemas.microsoft.com/office/powerpoint/2010/main">
    <mc:Choice Requires="p14">
      <p:transition spd="slow" p14:dur="2000" advTm="30077"/>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smtClean="0">
                <a:solidFill>
                  <a:schemeClr val="tx1"/>
                </a:solidFill>
              </a:rPr>
              <a:t>Surveillance of hepatitis B and C: </a:t>
            </a:r>
            <a:br>
              <a:rPr lang="en-GB" dirty="0" smtClean="0">
                <a:solidFill>
                  <a:schemeClr val="tx1"/>
                </a:solidFill>
              </a:rPr>
            </a:br>
            <a:r>
              <a:rPr lang="en-GB" dirty="0" smtClean="0">
                <a:solidFill>
                  <a:schemeClr val="tx1"/>
                </a:solidFill>
              </a:rPr>
              <a:t>data </a:t>
            </a:r>
            <a:r>
              <a:rPr lang="en-GB" dirty="0">
                <a:solidFill>
                  <a:schemeClr val="tx1"/>
                </a:solidFill>
              </a:rPr>
              <a:t>completeness in </a:t>
            </a:r>
            <a:r>
              <a:rPr lang="en-GB" dirty="0" smtClean="0">
                <a:solidFill>
                  <a:schemeClr val="tx1"/>
                </a:solidFill>
              </a:rPr>
              <a:t>2016</a:t>
            </a:r>
            <a:endParaRPr lang="en-GB" dirty="0">
              <a:solidFill>
                <a:schemeClr val="tx1"/>
              </a:solidFill>
            </a:endParaRPr>
          </a:p>
        </p:txBody>
      </p:sp>
      <p:sp>
        <p:nvSpPr>
          <p:cNvPr id="3" name="Content Placeholder 2"/>
          <p:cNvSpPr txBox="1">
            <a:spLocks noGrp="1"/>
          </p:cNvSpPr>
          <p:nvPr>
            <p:ph idx="4294967295"/>
          </p:nvPr>
        </p:nvSpPr>
        <p:spPr>
          <a:xfrm>
            <a:off x="617538" y="1079500"/>
            <a:ext cx="8526462" cy="5162550"/>
          </a:xfrm>
        </p:spPr>
        <p:txBody>
          <a:bodyPr lIns="91440" tIns="45720" rIns="91440" bIns="45720"/>
          <a:lstStyle/>
          <a:p>
            <a:pPr marL="457200" lvl="0" indent="-457200"/>
            <a:r>
              <a:rPr lang="en-GB" sz="2200"/>
              <a:t> </a:t>
            </a:r>
          </a:p>
          <a:p>
            <a:pPr marL="457200" lvl="0" indent="-457200"/>
            <a:endParaRPr lang="en-GB" sz="2200"/>
          </a:p>
          <a:p>
            <a:pPr marL="457200" lvl="0" indent="-457200"/>
            <a:endParaRPr lang="en-GB"/>
          </a:p>
          <a:p>
            <a:pPr marL="457200" lvl="0" indent="-457200"/>
            <a:endParaRPr lang="en-GB"/>
          </a:p>
          <a:p>
            <a:pPr marL="457200" lvl="0" indent="-457200"/>
            <a:endParaRPr lang="en-GB"/>
          </a:p>
        </p:txBody>
      </p:sp>
      <p:graphicFrame>
        <p:nvGraphicFramePr>
          <p:cNvPr id="6" name="Chart 5"/>
          <p:cNvGraphicFramePr>
            <a:graphicFrameLocks/>
          </p:cNvGraphicFramePr>
          <p:nvPr>
            <p:extLst>
              <p:ext uri="{D42A27DB-BD31-4B8C-83A1-F6EECF244321}">
                <p14:modId xmlns:p14="http://schemas.microsoft.com/office/powerpoint/2010/main" val="457271235"/>
              </p:ext>
            </p:extLst>
          </p:nvPr>
        </p:nvGraphicFramePr>
        <p:xfrm>
          <a:off x="323999" y="902042"/>
          <a:ext cx="7905601" cy="5346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8312334"/>
      </p:ext>
    </p:extLst>
  </p:cSld>
  <p:clrMapOvr>
    <a:masterClrMapping/>
  </p:clrMapOvr>
  <mc:AlternateContent xmlns:mc="http://schemas.openxmlformats.org/markup-compatibility/2006" xmlns:p14="http://schemas.microsoft.com/office/powerpoint/2010/main">
    <mc:Choice Requires="p14">
      <p:transition spd="slow" p14:dur="2000" advTm="114144"/>
    </mc:Choice>
    <mc:Fallback xmlns="">
      <p:transition spd="slow" advTm="11414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Hepatitis B data and trends</a:t>
            </a:r>
            <a:br>
              <a:rPr lang="en-GB" dirty="0"/>
            </a:br>
            <a:endParaRPr lang="en-GB" dirty="0"/>
          </a:p>
        </p:txBody>
      </p:sp>
      <p:sp>
        <p:nvSpPr>
          <p:cNvPr id="2" name="Text Placeholder 1"/>
          <p:cNvSpPr>
            <a:spLocks noGrp="1"/>
          </p:cNvSpPr>
          <p:nvPr>
            <p:ph type="body" sz="quarter" idx="4294967295"/>
          </p:nvPr>
        </p:nvSpPr>
        <p:spPr/>
        <p:txBody>
          <a:bodyPr/>
          <a:lstStyle/>
          <a:p>
            <a:r>
              <a:rPr lang="en-GB" dirty="0" smtClean="0"/>
              <a:t> </a:t>
            </a:r>
            <a:endParaRPr lang="en-GB" dirty="0"/>
          </a:p>
        </p:txBody>
      </p:sp>
    </p:spTree>
    <p:extLst>
      <p:ext uri="{BB962C8B-B14F-4D97-AF65-F5344CB8AC3E}">
        <p14:creationId xmlns:p14="http://schemas.microsoft.com/office/powerpoint/2010/main" val="3984577589"/>
      </p:ext>
    </p:extLst>
  </p:cSld>
  <p:clrMapOvr>
    <a:masterClrMapping/>
  </p:clrMapOvr>
  <mc:AlternateContent xmlns:mc="http://schemas.openxmlformats.org/markup-compatibility/2006" xmlns:p14="http://schemas.microsoft.com/office/powerpoint/2010/main">
    <mc:Choice Requires="p14">
      <p:transition spd="slow" p14:dur="2000" advTm="82637"/>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a:t>Acknowledgements</a:t>
            </a:r>
          </a:p>
        </p:txBody>
      </p:sp>
      <p:sp>
        <p:nvSpPr>
          <p:cNvPr id="3" name="Content Placeholder 2"/>
          <p:cNvSpPr txBox="1">
            <a:spLocks noGrp="1"/>
          </p:cNvSpPr>
          <p:nvPr>
            <p:ph idx="1"/>
          </p:nvPr>
        </p:nvSpPr>
        <p:spPr>
          <a:xfrm>
            <a:off x="323853" y="1440000"/>
            <a:ext cx="8526459" cy="5162546"/>
          </a:xfrm>
        </p:spPr>
        <p:txBody>
          <a:bodyPr lIns="91440" tIns="45720" rIns="91440" bIns="45720"/>
          <a:lstStyle/>
          <a:p>
            <a:pPr marL="457200" lvl="0" indent="-457200"/>
            <a:r>
              <a:rPr lang="en-GB" dirty="0"/>
              <a:t>Thank you </a:t>
            </a:r>
            <a:r>
              <a:rPr lang="en-GB" dirty="0" smtClean="0"/>
              <a:t>to:</a:t>
            </a:r>
            <a:endParaRPr lang="en-GB" dirty="0"/>
          </a:p>
          <a:p>
            <a:pPr marL="457200" lvl="0" indent="-457200">
              <a:buSzPct val="100000"/>
              <a:buFont typeface="Arial" pitchFamily="34"/>
              <a:buChar char="•"/>
            </a:pPr>
            <a:r>
              <a:rPr lang="en-GB" dirty="0"/>
              <a:t>The European Hepatitis B and C Network and Coordination </a:t>
            </a:r>
            <a:r>
              <a:rPr lang="en-GB" dirty="0" smtClean="0"/>
              <a:t>Committee.</a:t>
            </a:r>
            <a:endParaRPr lang="en-GB" dirty="0"/>
          </a:p>
          <a:p>
            <a:pPr marL="457200" lvl="0" indent="-457200">
              <a:buSzPct val="100000"/>
              <a:buFont typeface="Arial" pitchFamily="34"/>
              <a:buChar char="•"/>
            </a:pPr>
            <a:r>
              <a:rPr lang="en-GB" dirty="0" smtClean="0"/>
              <a:t>EU/EEA </a:t>
            </a:r>
            <a:r>
              <a:rPr lang="en-GB" dirty="0"/>
              <a:t>country hepatitis and surveillance contact points.</a:t>
            </a:r>
          </a:p>
          <a:p>
            <a:pPr marL="457200" lvl="0" indent="-457200">
              <a:buSzPct val="100000"/>
              <a:buFont typeface="Arial" pitchFamily="34"/>
              <a:buChar char="•"/>
            </a:pPr>
            <a:r>
              <a:rPr lang="en-GB" dirty="0"/>
              <a:t>Surveillance colleagues at </a:t>
            </a:r>
            <a:r>
              <a:rPr lang="en-GB" dirty="0" smtClean="0"/>
              <a:t>ECDC: Lina Nerlander, Erika Duffell, Catalin Albu, Julien </a:t>
            </a:r>
            <a:r>
              <a:rPr lang="en-GB" dirty="0" err="1" smtClean="0"/>
              <a:t>Beauté</a:t>
            </a:r>
            <a:r>
              <a:rPr lang="en-GB" dirty="0" smtClean="0"/>
              <a:t>, Denis </a:t>
            </a:r>
            <a:r>
              <a:rPr lang="en-GB" dirty="0"/>
              <a:t>Coulombier, </a:t>
            </a:r>
            <a:r>
              <a:rPr lang="en-GB" dirty="0" smtClean="0"/>
              <a:t>Catia Cunha, Gaetan </a:t>
            </a:r>
            <a:r>
              <a:rPr lang="en-GB" dirty="0"/>
              <a:t>Guyodo, </a:t>
            </a:r>
            <a:r>
              <a:rPr lang="en-GB" dirty="0" err="1" smtClean="0"/>
              <a:t>Františka</a:t>
            </a:r>
            <a:r>
              <a:rPr lang="en-GB" dirty="0" smtClean="0"/>
              <a:t> </a:t>
            </a:r>
            <a:r>
              <a:rPr lang="en-GB" dirty="0"/>
              <a:t>Hruba, </a:t>
            </a:r>
            <a:r>
              <a:rPr lang="en-GB" dirty="0" smtClean="0"/>
              <a:t>Valentina Lazdina, Phillip </a:t>
            </a:r>
            <a:r>
              <a:rPr lang="en-GB" dirty="0"/>
              <a:t>Zucs. </a:t>
            </a:r>
          </a:p>
          <a:p>
            <a:pPr marL="457200" lvl="0" indent="-457200">
              <a:buSzPct val="100000"/>
              <a:buFont typeface="Arial" pitchFamily="34"/>
              <a:buChar char="•"/>
            </a:pPr>
            <a:r>
              <a:rPr lang="en-GB" dirty="0"/>
              <a:t>Colleagues in the programme on </a:t>
            </a:r>
            <a:r>
              <a:rPr lang="en-GB" dirty="0" smtClean="0"/>
              <a:t>HIV/AIDS, STI and Viral Hepatitis B and C: Lina Nerlander (main author), Andrew Amato-Gauci, Caroline Daamen.</a:t>
            </a:r>
          </a:p>
          <a:p>
            <a:pPr lvl="0">
              <a:buSzPct val="100000"/>
            </a:pPr>
            <a:r>
              <a:rPr lang="en-GB" dirty="0"/>
              <a:t>Contact: stihivhep@ecdc.europa.eu</a:t>
            </a:r>
            <a:endParaRPr lang="en-GB" dirty="0" smtClean="0"/>
          </a:p>
          <a:p>
            <a:pPr lvl="0"/>
            <a:endParaRPr lang="en-GB" dirty="0" smtClean="0"/>
          </a:p>
          <a:p>
            <a:pPr marL="457200" lvl="0" indent="-457200"/>
            <a:endParaRPr lang="en-GB" dirty="0"/>
          </a:p>
          <a:p>
            <a:pPr marL="457200" lvl="0" indent="-457200"/>
            <a:endParaRPr lang="en-GB" dirty="0"/>
          </a:p>
          <a:p>
            <a:pPr marL="457200" lvl="0" indent="-457200"/>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48000"/>
    </mc:Choice>
    <mc:Fallback xmlns="">
      <p:transition spd="slow" advTm="48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smtClean="0"/>
              <a:t>Hepatitis B data: reporting countries and </a:t>
            </a:r>
            <a:br>
              <a:rPr lang="en-GB" dirty="0" smtClean="0"/>
            </a:br>
            <a:r>
              <a:rPr lang="en-GB" dirty="0" smtClean="0"/>
              <a:t>case definitions used</a:t>
            </a:r>
            <a:endParaRPr lang="en-GB" dirty="0"/>
          </a:p>
        </p:txBody>
      </p:sp>
      <p:sp>
        <p:nvSpPr>
          <p:cNvPr id="3" name="Content Placeholder 2"/>
          <p:cNvSpPr txBox="1">
            <a:spLocks noGrp="1"/>
          </p:cNvSpPr>
          <p:nvPr>
            <p:ph idx="1"/>
          </p:nvPr>
        </p:nvSpPr>
        <p:spPr>
          <a:xfrm>
            <a:off x="323853" y="1440000"/>
            <a:ext cx="8526459" cy="5162546"/>
          </a:xfrm>
        </p:spPr>
        <p:txBody>
          <a:bodyPr lIns="0" tIns="0" rIns="0" bIns="0"/>
          <a:lstStyle/>
          <a:p>
            <a:pPr marL="457200" lvl="0" indent="-457200"/>
            <a:r>
              <a:rPr lang="en-GB" dirty="0"/>
              <a:t>30 countries provided hepatitis B data in </a:t>
            </a:r>
            <a:r>
              <a:rPr lang="en-GB" dirty="0" smtClean="0"/>
              <a:t>2016</a:t>
            </a:r>
            <a:endParaRPr lang="en-GB" dirty="0"/>
          </a:p>
          <a:p>
            <a:pPr marL="355600" lvl="2" indent="-355600">
              <a:buFont typeface="Arial" pitchFamily="34"/>
              <a:buChar char="•"/>
            </a:pPr>
            <a:r>
              <a:rPr lang="en-GB" dirty="0" smtClean="0">
                <a:solidFill>
                  <a:schemeClr val="tx1"/>
                </a:solidFill>
              </a:rPr>
              <a:t>Five </a:t>
            </a:r>
            <a:r>
              <a:rPr lang="en-GB" dirty="0">
                <a:solidFill>
                  <a:schemeClr val="tx1"/>
                </a:solidFill>
              </a:rPr>
              <a:t>countries could only provide data on acute cases</a:t>
            </a:r>
          </a:p>
          <a:p>
            <a:pPr marL="457200" lvl="0" indent="-457200"/>
            <a:r>
              <a:rPr lang="en-GB" dirty="0" smtClean="0"/>
              <a:t>Case </a:t>
            </a:r>
            <a:r>
              <a:rPr lang="en-GB" dirty="0"/>
              <a:t>definitions varied:</a:t>
            </a:r>
          </a:p>
          <a:p>
            <a:pPr marL="355600" lvl="1" indent="-355600">
              <a:tabLst>
                <a:tab pos="271463" algn="l"/>
              </a:tabLst>
            </a:pPr>
            <a:r>
              <a:rPr lang="en-GB" dirty="0" smtClean="0"/>
              <a:t>22 </a:t>
            </a:r>
            <a:r>
              <a:rPr lang="en-GB" dirty="0"/>
              <a:t>countries used the EU 2012 case definition</a:t>
            </a:r>
          </a:p>
          <a:p>
            <a:pPr marL="355600" lvl="1" indent="-355600">
              <a:tabLst>
                <a:tab pos="271463" algn="l"/>
              </a:tabLst>
            </a:pPr>
            <a:r>
              <a:rPr lang="en-GB" dirty="0" smtClean="0"/>
              <a:t>Four </a:t>
            </a:r>
            <a:r>
              <a:rPr lang="en-GB" dirty="0"/>
              <a:t>countries used the EU </a:t>
            </a:r>
            <a:r>
              <a:rPr lang="en-GB" dirty="0" smtClean="0"/>
              <a:t>2008 </a:t>
            </a:r>
            <a:r>
              <a:rPr lang="en-GB" dirty="0"/>
              <a:t>case </a:t>
            </a:r>
            <a:r>
              <a:rPr lang="en-GB" dirty="0" smtClean="0"/>
              <a:t>definition</a:t>
            </a:r>
            <a:endParaRPr lang="en-GB" dirty="0"/>
          </a:p>
          <a:p>
            <a:pPr marL="355600" lvl="1" indent="-355600">
              <a:tabLst>
                <a:tab pos="271463" algn="l"/>
              </a:tabLst>
            </a:pPr>
            <a:r>
              <a:rPr lang="en-GB" dirty="0" smtClean="0"/>
              <a:t>Four </a:t>
            </a:r>
            <a:r>
              <a:rPr lang="en-GB" dirty="0"/>
              <a:t>countries used national case definitions  </a:t>
            </a:r>
          </a:p>
          <a:p>
            <a:pPr marL="457200" lvl="0" indent="-457200"/>
            <a:r>
              <a:rPr lang="en-GB" dirty="0" smtClean="0"/>
              <a:t>Aggregate </a:t>
            </a:r>
            <a:r>
              <a:rPr lang="en-GB" dirty="0"/>
              <a:t>data from </a:t>
            </a:r>
            <a:r>
              <a:rPr lang="en-GB" dirty="0" smtClean="0"/>
              <a:t>two </a:t>
            </a:r>
            <a:r>
              <a:rPr lang="en-GB" dirty="0"/>
              <a:t>countries </a:t>
            </a:r>
            <a:r>
              <a:rPr lang="en-GB" dirty="0" smtClean="0"/>
              <a:t>(Bulgaria</a:t>
            </a:r>
            <a:r>
              <a:rPr lang="en-GB" dirty="0"/>
              <a:t>, </a:t>
            </a:r>
          </a:p>
          <a:p>
            <a:pPr marL="457200" lvl="0" indent="-457200"/>
            <a:r>
              <a:rPr lang="en-GB" dirty="0"/>
              <a:t>Croatia)</a:t>
            </a:r>
          </a:p>
          <a:p>
            <a:pPr marL="457200" lvl="0" indent="-457200"/>
            <a:endParaRPr lang="en-GB" dirty="0"/>
          </a:p>
          <a:p>
            <a:pPr marL="457200" lvl="0" indent="-457200"/>
            <a:endParaRPr lang="en-GB" sz="2800" dirty="0"/>
          </a:p>
          <a:p>
            <a:pPr marL="457200" lvl="0" indent="-457200"/>
            <a:endParaRPr lang="en-GB" sz="2800" dirty="0"/>
          </a:p>
          <a:p>
            <a:pPr marL="457200" lvl="0" indent="-457200"/>
            <a:endParaRPr lang="en-GB" sz="2800" dirty="0"/>
          </a:p>
        </p:txBody>
      </p:sp>
    </p:spTree>
    <p:extLst>
      <p:ext uri="{BB962C8B-B14F-4D97-AF65-F5344CB8AC3E}">
        <p14:creationId xmlns:p14="http://schemas.microsoft.com/office/powerpoint/2010/main" val="622153170"/>
      </p:ext>
    </p:extLst>
  </p:cSld>
  <p:clrMapOvr>
    <a:masterClrMapping/>
  </p:clrMapOvr>
  <mc:AlternateContent xmlns:mc="http://schemas.openxmlformats.org/markup-compatibility/2006" xmlns:p14="http://schemas.microsoft.com/office/powerpoint/2010/main">
    <mc:Choice Requires="p14">
      <p:transition spd="slow" p14:dur="2000" advTm="114144"/>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p:txBody>
          <a:bodyPr lIns="0" tIns="0" rIns="0" bIns="0"/>
          <a:lstStyle/>
          <a:p>
            <a:pPr lvl="0"/>
            <a:r>
              <a:rPr lang="en-GB" dirty="0" smtClean="0"/>
              <a:t>Hepatitis B data: distribution by disease status, EU/EEA, 2016</a:t>
            </a:r>
            <a:endParaRPr lang="en-GB" dirty="0"/>
          </a:p>
        </p:txBody>
      </p:sp>
      <p:sp>
        <p:nvSpPr>
          <p:cNvPr id="5" name="Content Placeholder 4"/>
          <p:cNvSpPr>
            <a:spLocks noGrp="1"/>
          </p:cNvSpPr>
          <p:nvPr>
            <p:ph idx="1"/>
          </p:nvPr>
        </p:nvSpPr>
        <p:spPr>
          <a:xfrm>
            <a:off x="323853" y="1440000"/>
            <a:ext cx="8526459" cy="2421504"/>
          </a:xfrm>
        </p:spPr>
        <p:txBody>
          <a:bodyPr/>
          <a:lstStyle/>
          <a:p>
            <a:r>
              <a:rPr lang="en-GB" dirty="0">
                <a:latin typeface="Tahoma" panose="020B0604030504040204" pitchFamily="34" charset="0"/>
              </a:rPr>
              <a:t>In 2016 29 307 cases reported* (5.5 per 100 000)</a:t>
            </a:r>
          </a:p>
          <a:p>
            <a:pPr marL="342900" indent="-342900">
              <a:buSzPts val="2400"/>
              <a:buFont typeface="Arial" panose="020B0604020202020204" pitchFamily="34" charset="0"/>
              <a:buChar char="•"/>
            </a:pPr>
            <a:r>
              <a:rPr lang="en-GB" dirty="0">
                <a:latin typeface="Tahoma" panose="020B0604030504040204" pitchFamily="34" charset="0"/>
              </a:rPr>
              <a:t>Acute: 2 529 (8.6%)</a:t>
            </a:r>
          </a:p>
          <a:p>
            <a:pPr marL="342900" indent="-342900">
              <a:buSzPts val="2400"/>
              <a:buFont typeface="Arial" panose="020B0604020202020204" pitchFamily="34" charset="0"/>
              <a:buChar char="•"/>
            </a:pPr>
            <a:r>
              <a:rPr lang="en-GB" dirty="0">
                <a:latin typeface="Tahoma" panose="020B0604030504040204" pitchFamily="34" charset="0"/>
              </a:rPr>
              <a:t>Chronic: 17 662 (60%)</a:t>
            </a:r>
          </a:p>
          <a:p>
            <a:pPr marL="342900" indent="-342900">
              <a:buSzPts val="2400"/>
              <a:buFont typeface="Arial" panose="020B0604020202020204" pitchFamily="34" charset="0"/>
              <a:buChar char="•"/>
            </a:pPr>
            <a:r>
              <a:rPr lang="en-GB" dirty="0">
                <a:latin typeface="Tahoma" panose="020B0604030504040204" pitchFamily="34" charset="0"/>
              </a:rPr>
              <a:t>Unknown: 8 780 (30%)</a:t>
            </a:r>
          </a:p>
          <a:p>
            <a:endParaRPr lang="en-GB" dirty="0"/>
          </a:p>
        </p:txBody>
      </p:sp>
      <p:sp>
        <p:nvSpPr>
          <p:cNvPr id="4" name="Rectangle 6"/>
          <p:cNvSpPr/>
          <p:nvPr/>
        </p:nvSpPr>
        <p:spPr>
          <a:xfrm>
            <a:off x="323853" y="5733256"/>
            <a:ext cx="8136432" cy="169277"/>
          </a:xfrm>
          <a:prstGeom prst="rect">
            <a:avLst/>
          </a:prstGeom>
          <a:noFill/>
          <a:ln>
            <a:noFill/>
            <a:prstDash val="solid"/>
          </a:ln>
        </p:spPr>
        <p:txBody>
          <a:bodyPr vert="horz" wrap="square" lIns="0" tIns="0" rIns="0" bIns="0" anchor="t" anchorCtr="0" compatLnSpc="1">
            <a:spAutoFit/>
          </a:bodyPr>
          <a:lstStyle/>
          <a:p>
            <a:pPr fontAlgn="ctr">
              <a:defRPr sz="1800" b="0" i="0" u="none" strike="noStrike" kern="0" cap="none" spc="0" baseline="0">
                <a:solidFill>
                  <a:srgbClr val="000000"/>
                </a:solidFill>
                <a:uFillTx/>
              </a:defRPr>
            </a:pPr>
            <a:r>
              <a:rPr lang="en-GB" sz="1100" i="1" dirty="0" smtClean="0">
                <a:latin typeface="Tahoma" panose="020B0604030504040204" pitchFamily="34" charset="0"/>
                <a:ea typeface="Tahoma" panose="020B0604030504040204" pitchFamily="34" charset="0"/>
                <a:cs typeface="Tahoma" panose="020B0604030504040204" pitchFamily="34" charset="0"/>
              </a:rPr>
              <a:t>* 336 (1%) could </a:t>
            </a:r>
            <a:r>
              <a:rPr lang="en-GB" sz="1100" i="1" dirty="0">
                <a:latin typeface="Tahoma" panose="020B0604030504040204" pitchFamily="34" charset="0"/>
                <a:ea typeface="Tahoma" panose="020B0604030504040204" pitchFamily="34" charset="0"/>
                <a:cs typeface="Tahoma" panose="020B0604030504040204" pitchFamily="34" charset="0"/>
              </a:rPr>
              <a:t>not be </a:t>
            </a:r>
            <a:r>
              <a:rPr lang="en-GB" sz="1100" i="1" dirty="0" smtClean="0">
                <a:latin typeface="Tahoma" panose="020B0604030504040204" pitchFamily="34" charset="0"/>
                <a:ea typeface="Tahoma" panose="020B0604030504040204" pitchFamily="34" charset="0"/>
                <a:cs typeface="Tahoma" panose="020B0604030504040204" pitchFamily="34" charset="0"/>
              </a:rPr>
              <a:t>classified by disease status due to incompatible format of the data provided</a:t>
            </a:r>
            <a:endParaRPr lang="en-GB" sz="1100" b="0" i="1" u="none" strike="noStrike" kern="1200" cap="none" spc="0"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8238219"/>
      </p:ext>
    </p:extLst>
  </p:cSld>
  <p:clrMapOvr>
    <a:masterClrMapping/>
  </p:clrMapOvr>
  <mc:AlternateContent xmlns:mc="http://schemas.openxmlformats.org/markup-compatibility/2006" xmlns:p14="http://schemas.microsoft.com/office/powerpoint/2010/main">
    <mc:Choice Requires="p14">
      <p:transition spd="slow" p14:dur="2000" advTm="918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GB" dirty="0" smtClean="0">
                <a:solidFill>
                  <a:schemeClr val="tx1"/>
                </a:solidFill>
              </a:rPr>
              <a:t>Rate of reported </a:t>
            </a:r>
            <a:r>
              <a:rPr lang="en-GB" dirty="0">
                <a:solidFill>
                  <a:schemeClr val="tx1"/>
                </a:solidFill>
              </a:rPr>
              <a:t>acute hepatitis B cases </a:t>
            </a:r>
            <a:r>
              <a:rPr lang="en-GB" dirty="0" smtClean="0">
                <a:solidFill>
                  <a:schemeClr val="tx1"/>
                </a:solidFill>
              </a:rPr>
              <a:t/>
            </a:r>
            <a:br>
              <a:rPr lang="en-GB" dirty="0" smtClean="0">
                <a:solidFill>
                  <a:schemeClr val="tx1"/>
                </a:solidFill>
              </a:rPr>
            </a:br>
            <a:r>
              <a:rPr lang="en-GB" dirty="0" smtClean="0">
                <a:solidFill>
                  <a:schemeClr val="tx1"/>
                </a:solidFill>
              </a:rPr>
              <a:t>per </a:t>
            </a:r>
            <a:r>
              <a:rPr lang="en-GB" dirty="0">
                <a:solidFill>
                  <a:schemeClr val="tx1"/>
                </a:solidFill>
              </a:rPr>
              <a:t>100 000 population by </a:t>
            </a:r>
            <a:r>
              <a:rPr lang="en-GB" dirty="0" smtClean="0">
                <a:solidFill>
                  <a:schemeClr val="tx1"/>
                </a:solidFill>
              </a:rPr>
              <a:t>country, 2016*</a:t>
            </a:r>
            <a:r>
              <a:rPr lang="en-GB" dirty="0"/>
              <a:t/>
            </a:r>
            <a:br>
              <a:rPr lang="en-GB" dirty="0"/>
            </a:br>
            <a:endParaRPr lang="en-GB" b="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81" y="1124744"/>
            <a:ext cx="7344816" cy="5186792"/>
          </a:xfrm>
          <a:prstGeom prst="rect">
            <a:avLst/>
          </a:prstGeom>
        </p:spPr>
      </p:pic>
      <p:sp>
        <p:nvSpPr>
          <p:cNvPr id="8" name="Content Placeholder 2"/>
          <p:cNvSpPr txBox="1"/>
          <p:nvPr/>
        </p:nvSpPr>
        <p:spPr>
          <a:xfrm>
            <a:off x="179512" y="6525344"/>
            <a:ext cx="8712970" cy="208163"/>
          </a:xfrm>
          <a:prstGeom prst="rect">
            <a:avLst/>
          </a:prstGeom>
          <a:noFill/>
          <a:ln>
            <a:noFill/>
          </a:ln>
        </p:spPr>
        <p:txBody>
          <a:bodyPr vert="horz" wrap="square" lIns="0" tIns="0" rIns="0" bIns="0" anchor="t" anchorCtr="0" compatLnSpc="1"/>
          <a:lstStyle/>
          <a:p>
            <a:pPr eaLnBrk="0"/>
            <a:r>
              <a:rPr lang="en-GB"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UK data exclude Scotland</a:t>
            </a:r>
            <a:endParaRPr lang="en-GB" sz="1100" b="0" i="0" u="none" strike="noStrike" kern="0" cap="none" spc="0" baseline="0" dirty="0">
              <a:solidFill>
                <a:schemeClr val="bg1"/>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3837284"/>
      </p:ext>
    </p:extLst>
  </p:cSld>
  <p:clrMapOvr>
    <a:masterClrMapping/>
  </p:clrMapOvr>
  <mc:AlternateContent xmlns:mc="http://schemas.openxmlformats.org/markup-compatibility/2006" xmlns:p14="http://schemas.microsoft.com/office/powerpoint/2010/main">
    <mc:Choice Requires="p14">
      <p:transition spd="slow" p14:dur="2000" advTm="834"/>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a:r>
              <a:rPr lang="en-GB" dirty="0" smtClean="0">
                <a:solidFill>
                  <a:schemeClr val="tx1"/>
                </a:solidFill>
              </a:rPr>
              <a:t>Rate of reported </a:t>
            </a:r>
            <a:r>
              <a:rPr lang="en-GB" dirty="0">
                <a:solidFill>
                  <a:schemeClr val="tx1"/>
                </a:solidFill>
              </a:rPr>
              <a:t>chronic hepatitis B cases </a:t>
            </a:r>
            <a:r>
              <a:rPr lang="en-GB" dirty="0" smtClean="0">
                <a:solidFill>
                  <a:schemeClr val="tx1"/>
                </a:solidFill>
              </a:rPr>
              <a:t/>
            </a:r>
            <a:br>
              <a:rPr lang="en-GB" dirty="0" smtClean="0">
                <a:solidFill>
                  <a:schemeClr val="tx1"/>
                </a:solidFill>
              </a:rPr>
            </a:br>
            <a:r>
              <a:rPr lang="en-GB" dirty="0" smtClean="0">
                <a:solidFill>
                  <a:schemeClr val="tx1"/>
                </a:solidFill>
              </a:rPr>
              <a:t>per </a:t>
            </a:r>
            <a:r>
              <a:rPr lang="en-GB" dirty="0">
                <a:solidFill>
                  <a:schemeClr val="tx1"/>
                </a:solidFill>
              </a:rPr>
              <a:t>100 000 population by </a:t>
            </a:r>
            <a:r>
              <a:rPr lang="en-GB" dirty="0" smtClean="0">
                <a:solidFill>
                  <a:schemeClr val="tx1"/>
                </a:solidFill>
              </a:rPr>
              <a:t>country, 2016* </a:t>
            </a:r>
            <a:r>
              <a:rPr lang="en-GB" dirty="0"/>
              <a:t/>
            </a:r>
            <a:br>
              <a:rPr lang="en-GB" dirty="0"/>
            </a:br>
            <a:endParaRPr lang="en-GB" b="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124744"/>
            <a:ext cx="7344816" cy="5186791"/>
          </a:xfrm>
          <a:prstGeom prst="rect">
            <a:avLst/>
          </a:prstGeom>
        </p:spPr>
      </p:pic>
      <p:sp>
        <p:nvSpPr>
          <p:cNvPr id="6" name="Content Placeholder 2"/>
          <p:cNvSpPr txBox="1"/>
          <p:nvPr/>
        </p:nvSpPr>
        <p:spPr>
          <a:xfrm>
            <a:off x="179512" y="6525344"/>
            <a:ext cx="8712970" cy="208163"/>
          </a:xfrm>
          <a:prstGeom prst="rect">
            <a:avLst/>
          </a:prstGeom>
          <a:noFill/>
          <a:ln>
            <a:noFill/>
          </a:ln>
        </p:spPr>
        <p:txBody>
          <a:bodyPr vert="horz" wrap="square" lIns="0" tIns="0" rIns="0" bIns="0" anchor="t" anchorCtr="0" compatLnSpc="1"/>
          <a:lstStyle/>
          <a:p>
            <a:pPr eaLnBrk="0"/>
            <a:r>
              <a:rPr lang="en-GB"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 UK data exclude Scotland</a:t>
            </a:r>
            <a:endParaRPr lang="en-GB" sz="1100" b="0" i="0" u="none" strike="noStrike" kern="0" cap="none" spc="0" baseline="0" dirty="0">
              <a:solidFill>
                <a:schemeClr val="bg1"/>
              </a:solidFill>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9980934"/>
      </p:ext>
    </p:extLst>
  </p:cSld>
  <p:clrMapOvr>
    <a:masterClrMapping/>
  </p:clrMapOvr>
  <mc:AlternateContent xmlns:mc="http://schemas.openxmlformats.org/markup-compatibility/2006" xmlns:p14="http://schemas.microsoft.com/office/powerpoint/2010/main">
    <mc:Choice Requires="p14">
      <p:transition spd="slow" p14:dur="2000" advTm="942"/>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sz="2600" dirty="0" smtClean="0"/>
              <a:t>Rates of acute </a:t>
            </a:r>
            <a:r>
              <a:rPr lang="en-GB" sz="2600" dirty="0"/>
              <a:t>and chronic hepatitis B cases in </a:t>
            </a:r>
            <a:r>
              <a:rPr lang="en-GB" sz="2600" dirty="0" smtClean="0"/>
              <a:t>EU/EEA </a:t>
            </a:r>
            <a:r>
              <a:rPr lang="en-GB" sz="2600" dirty="0"/>
              <a:t>countries, 2007–2016</a:t>
            </a:r>
            <a:r>
              <a:rPr lang="en-GB" dirty="0"/>
              <a:t/>
            </a:r>
            <a:br>
              <a:rPr lang="en-GB" dirty="0"/>
            </a:br>
            <a:r>
              <a:rPr lang="en-GB" dirty="0"/>
              <a:t/>
            </a:r>
            <a:br>
              <a:rPr lang="en-GB" dirty="0"/>
            </a:br>
            <a:r>
              <a:rPr lang="en-GB" dirty="0" smtClean="0"/>
              <a:t>	</a:t>
            </a:r>
            <a:endParaRPr lang="en-GB" sz="2000" b="0" dirty="0"/>
          </a:p>
        </p:txBody>
      </p:sp>
      <p:sp>
        <p:nvSpPr>
          <p:cNvPr id="3" name="Content Placeholder 2"/>
          <p:cNvSpPr txBox="1">
            <a:spLocks noGrp="1"/>
          </p:cNvSpPr>
          <p:nvPr>
            <p:ph idx="1"/>
          </p:nvPr>
        </p:nvSpPr>
        <p:spPr/>
        <p:txBody>
          <a:bodyPr lIns="91440" tIns="45720" rIns="91440" bIns="45720"/>
          <a:lstStyle/>
          <a:p>
            <a:pPr marL="457200" lvl="0" indent="-457200"/>
            <a:endParaRPr lang="en-GB" dirty="0"/>
          </a:p>
          <a:p>
            <a:pPr marL="457200" lvl="0" indent="-457200"/>
            <a:endParaRPr lang="en-GB" dirty="0"/>
          </a:p>
          <a:p>
            <a:pPr marL="457200" lvl="0" indent="-457200"/>
            <a:endParaRPr lang="en-GB" dirty="0"/>
          </a:p>
          <a:p>
            <a:pPr marL="457200" lvl="0" indent="-457200"/>
            <a:endParaRPr lang="en-GB" dirty="0"/>
          </a:p>
          <a:p>
            <a:pPr marL="457200" lvl="0" indent="-457200"/>
            <a:endParaRPr lang="en-GB" dirty="0"/>
          </a:p>
        </p:txBody>
      </p:sp>
      <p:sp>
        <p:nvSpPr>
          <p:cNvPr id="4" name="Rectangle 6"/>
          <p:cNvSpPr/>
          <p:nvPr/>
        </p:nvSpPr>
        <p:spPr>
          <a:xfrm>
            <a:off x="324000" y="4951287"/>
            <a:ext cx="8326524" cy="1015663"/>
          </a:xfrm>
          <a:prstGeom prst="rect">
            <a:avLst/>
          </a:prstGeom>
          <a:noFill/>
          <a:ln>
            <a:noFill/>
            <a:prstDash val="solid"/>
          </a:ln>
        </p:spPr>
        <p:txBody>
          <a:bodyPr vert="horz" wrap="square" lIns="0" tIns="0" rIns="0" bIns="0" anchor="t" anchorCtr="0" compatLnSpc="1">
            <a:spAutoFit/>
          </a:bodyPr>
          <a:lstStyle/>
          <a:p>
            <a:pPr eaLnBrk="0"/>
            <a:r>
              <a:rPr lang="en-GB" sz="1100" i="1" dirty="0">
                <a:latin typeface="Tahoma" panose="020B0604030504040204" pitchFamily="34" charset="0"/>
                <a:ea typeface="Tahoma" panose="020B0604030504040204" pitchFamily="34" charset="0"/>
                <a:cs typeface="Tahoma" panose="020B0604030504040204" pitchFamily="34" charset="0"/>
              </a:rPr>
              <a:t>Acute cases: Country reports from: Denmark, Estonia, Finland, France*, Germany, Greece, Hungary, Ireland, Latvia, the Netherlands, Norway, Romania, Slovakia, Slovenia, Sweden, and the United Kingdom**.</a:t>
            </a:r>
          </a:p>
          <a:p>
            <a:pPr eaLnBrk="0"/>
            <a:r>
              <a:rPr lang="en-GB" sz="1100" i="1" dirty="0">
                <a:latin typeface="Tahoma" panose="020B0604030504040204" pitchFamily="34" charset="0"/>
                <a:ea typeface="Tahoma" panose="020B0604030504040204" pitchFamily="34" charset="0"/>
                <a:cs typeface="Tahoma" panose="020B0604030504040204" pitchFamily="34" charset="0"/>
              </a:rPr>
              <a:t>Chronic cases: Country reports from:  Denmark, Estonia, Finland, Ireland, Latvia, </a:t>
            </a:r>
            <a:r>
              <a:rPr lang="en-GB" sz="1100" i="1" dirty="0" smtClean="0">
                <a:latin typeface="Tahoma" panose="020B0604030504040204" pitchFamily="34" charset="0"/>
                <a:ea typeface="Tahoma" panose="020B0604030504040204" pitchFamily="34" charset="0"/>
                <a:cs typeface="Tahoma" panose="020B0604030504040204" pitchFamily="34" charset="0"/>
              </a:rPr>
              <a:t>the </a:t>
            </a:r>
            <a:r>
              <a:rPr lang="en-GB" sz="1100" i="1" dirty="0">
                <a:latin typeface="Tahoma" panose="020B0604030504040204" pitchFamily="34" charset="0"/>
                <a:ea typeface="Tahoma" panose="020B0604030504040204" pitchFamily="34" charset="0"/>
                <a:cs typeface="Tahoma" panose="020B0604030504040204" pitchFamily="34" charset="0"/>
              </a:rPr>
              <a:t>Netherlands, Norway, Slovakia, Slovenia, Sweden, and the United Kingdom**.</a:t>
            </a:r>
          </a:p>
          <a:p>
            <a:r>
              <a:rPr lang="en-GB" sz="1100" i="1" dirty="0">
                <a:latin typeface="Tahoma" panose="020B0604030504040204" pitchFamily="34" charset="0"/>
                <a:ea typeface="Tahoma" panose="020B0604030504040204" pitchFamily="34" charset="0"/>
                <a:cs typeface="Tahoma" panose="020B0604030504040204" pitchFamily="34" charset="0"/>
              </a:rPr>
              <a:t>* Underreporting of acute hepatitis B in France was estimated at 76.5% in 2013</a:t>
            </a:r>
            <a:r>
              <a:rPr lang="en-GB" sz="1100" i="1" dirty="0" smtClean="0">
                <a:latin typeface="Tahoma" panose="020B0604030504040204" pitchFamily="34" charset="0"/>
                <a:ea typeface="Tahoma" panose="020B0604030504040204" pitchFamily="34" charset="0"/>
                <a:cs typeface="Tahoma" panose="020B0604030504040204" pitchFamily="34" charset="0"/>
              </a:rPr>
              <a:t>. </a:t>
            </a:r>
            <a:endParaRPr lang="en-GB" sz="1100" i="1" dirty="0">
              <a:latin typeface="Tahoma" panose="020B0604030504040204" pitchFamily="34" charset="0"/>
              <a:ea typeface="Tahoma" panose="020B0604030504040204" pitchFamily="34" charset="0"/>
              <a:cs typeface="Tahoma" panose="020B0604030504040204" pitchFamily="34" charset="0"/>
            </a:endParaRPr>
          </a:p>
          <a:p>
            <a:r>
              <a:rPr lang="en-GB" sz="1100" i="1" dirty="0">
                <a:latin typeface="Tahoma" panose="020B0604030504040204" pitchFamily="34" charset="0"/>
                <a:ea typeface="Tahoma" panose="020B0604030504040204" pitchFamily="34" charset="0"/>
                <a:cs typeface="Tahoma" panose="020B0604030504040204" pitchFamily="34" charset="0"/>
              </a:rPr>
              <a:t>** UK data exclude Scotland. </a:t>
            </a:r>
            <a:endParaRPr lang="en-GB" sz="1100" b="0" i="1" u="none" strike="noStrike" kern="1200" cap="none" spc="0" baseline="0" dirty="0">
              <a:solidFill>
                <a:srgbClr val="000000"/>
              </a:solidFill>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192267311"/>
              </p:ext>
            </p:extLst>
          </p:nvPr>
        </p:nvGraphicFramePr>
        <p:xfrm>
          <a:off x="539552" y="908720"/>
          <a:ext cx="7632848" cy="392632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56167"/>
    </mc:Choice>
    <mc:Fallback xmlns="">
      <p:transition spd="slow" advTm="5616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Title 1"/>
          <p:cNvSpPr txBox="1">
            <a:spLocks noGrp="1"/>
          </p:cNvSpPr>
          <p:nvPr>
            <p:ph type="title"/>
          </p:nvPr>
        </p:nvSpPr>
        <p:spPr/>
        <p:txBody>
          <a:bodyPr lIns="0" tIns="0" rIns="0" bIns="0"/>
          <a:lstStyle/>
          <a:p>
            <a:pPr lvl="0"/>
            <a:r>
              <a:rPr lang="en-GB" dirty="0" smtClean="0"/>
              <a:t>Hepatitis B data: distribution by age, transmission and importation status, 2016</a:t>
            </a:r>
            <a:endParaRPr lang="en-GB" dirty="0"/>
          </a:p>
        </p:txBody>
      </p:sp>
      <p:sp>
        <p:nvSpPr>
          <p:cNvPr id="3" name="Content Placeholder 2"/>
          <p:cNvSpPr txBox="1">
            <a:spLocks noGrp="1"/>
          </p:cNvSpPr>
          <p:nvPr>
            <p:ph idx="1"/>
          </p:nvPr>
        </p:nvSpPr>
        <p:spPr>
          <a:xfrm>
            <a:off x="323853" y="1440000"/>
            <a:ext cx="8526459" cy="5162546"/>
          </a:xfrm>
        </p:spPr>
        <p:txBody>
          <a:bodyPr lIns="0" tIns="0" rIns="0" bIns="0"/>
          <a:lstStyle/>
          <a:p>
            <a:pPr marL="342900" lvl="0" indent="-342900">
              <a:buSzPct val="100000"/>
              <a:buFont typeface="Arial" pitchFamily="34"/>
              <a:buChar char="•"/>
            </a:pPr>
            <a:r>
              <a:rPr lang="en-GB" sz="2000" dirty="0" smtClean="0">
                <a:solidFill>
                  <a:schemeClr val="tx1"/>
                </a:solidFill>
              </a:rPr>
              <a:t>29.5% of cases were aged between 25 and 34; 11.9% of acute cases and 12.3% </a:t>
            </a:r>
            <a:r>
              <a:rPr lang="en-GB" sz="2000" dirty="0">
                <a:solidFill>
                  <a:schemeClr val="tx1"/>
                </a:solidFill>
              </a:rPr>
              <a:t>of </a:t>
            </a:r>
            <a:r>
              <a:rPr lang="en-GB" sz="2000" dirty="0" smtClean="0">
                <a:solidFill>
                  <a:schemeClr val="tx1"/>
                </a:solidFill>
              </a:rPr>
              <a:t>chronic cases aged </a:t>
            </a:r>
            <a:r>
              <a:rPr lang="en-GB" sz="2000" dirty="0">
                <a:solidFill>
                  <a:schemeClr val="tx1"/>
                </a:solidFill>
              </a:rPr>
              <a:t>under </a:t>
            </a:r>
            <a:r>
              <a:rPr lang="en-GB" sz="2000" dirty="0" smtClean="0">
                <a:solidFill>
                  <a:schemeClr val="tx1"/>
                </a:solidFill>
              </a:rPr>
              <a:t>25</a:t>
            </a:r>
          </a:p>
          <a:p>
            <a:pPr marL="355600" lvl="0" indent="-355600">
              <a:buSzPct val="100000"/>
              <a:buFont typeface="Arial" pitchFamily="34"/>
              <a:buChar char="•"/>
            </a:pPr>
            <a:r>
              <a:rPr lang="en-GB" sz="2000" dirty="0">
                <a:solidFill>
                  <a:schemeClr val="tx1"/>
                </a:solidFill>
              </a:rPr>
              <a:t>M</a:t>
            </a:r>
            <a:r>
              <a:rPr lang="en-GB" sz="2000" dirty="0" smtClean="0">
                <a:solidFill>
                  <a:schemeClr val="tx1"/>
                </a:solidFill>
              </a:rPr>
              <a:t>ale-to-female rate ratio: 1.7 to 1</a:t>
            </a:r>
            <a:endParaRPr lang="en-GB" sz="2000" dirty="0">
              <a:solidFill>
                <a:schemeClr val="tx1"/>
              </a:solidFill>
            </a:endParaRPr>
          </a:p>
          <a:p>
            <a:pPr marL="355600" lvl="0" indent="-355600">
              <a:buSzPct val="100000"/>
              <a:buFont typeface="Arial" pitchFamily="34"/>
              <a:buChar char="•"/>
            </a:pPr>
            <a:r>
              <a:rPr lang="en-GB" sz="2000" dirty="0">
                <a:solidFill>
                  <a:schemeClr val="tx1"/>
                </a:solidFill>
              </a:rPr>
              <a:t>Transmission mode </a:t>
            </a:r>
            <a:r>
              <a:rPr lang="en-GB" sz="2000" dirty="0" smtClean="0">
                <a:solidFill>
                  <a:schemeClr val="tx1"/>
                </a:solidFill>
              </a:rPr>
              <a:t>(18% </a:t>
            </a:r>
            <a:r>
              <a:rPr lang="en-GB" sz="2000" dirty="0">
                <a:solidFill>
                  <a:schemeClr val="tx1"/>
                </a:solidFill>
              </a:rPr>
              <a:t>complete</a:t>
            </a:r>
            <a:r>
              <a:rPr lang="en-GB" sz="2000" dirty="0" smtClean="0">
                <a:solidFill>
                  <a:schemeClr val="tx1"/>
                </a:solidFill>
              </a:rPr>
              <a:t>):</a:t>
            </a:r>
          </a:p>
          <a:p>
            <a:pPr marL="882650" lvl="2" indent="-509588">
              <a:buFontTx/>
              <a:buChar char="-"/>
            </a:pPr>
            <a:r>
              <a:rPr lang="en-GB" sz="2000" dirty="0" smtClean="0">
                <a:solidFill>
                  <a:schemeClr val="tx1"/>
                </a:solidFill>
              </a:rPr>
              <a:t>Most common acute</a:t>
            </a:r>
            <a:r>
              <a:rPr lang="en-GB" sz="2000" dirty="0">
                <a:solidFill>
                  <a:schemeClr val="tx1"/>
                </a:solidFill>
              </a:rPr>
              <a:t>: Heterosexual transmission (30%); nosocomial (17%); transmission among men who have sex with men (12%); injecting drug use (10%)</a:t>
            </a:r>
          </a:p>
          <a:p>
            <a:pPr marL="882650" lvl="2" indent="-509588">
              <a:buFontTx/>
              <a:buChar char="-"/>
            </a:pPr>
            <a:r>
              <a:rPr lang="en-GB" sz="2000" dirty="0" smtClean="0">
                <a:solidFill>
                  <a:schemeClr val="tx1"/>
                </a:solidFill>
              </a:rPr>
              <a:t>Most common chronic</a:t>
            </a:r>
            <a:r>
              <a:rPr lang="en-GB" sz="2000" dirty="0">
                <a:solidFill>
                  <a:schemeClr val="tx1"/>
                </a:solidFill>
              </a:rPr>
              <a:t>: nosocomial transmission (33%); mother-to-child transmission (32</a:t>
            </a:r>
            <a:r>
              <a:rPr lang="en-GB" sz="2000" dirty="0" smtClean="0">
                <a:solidFill>
                  <a:schemeClr val="tx1"/>
                </a:solidFill>
              </a:rPr>
              <a:t>%)</a:t>
            </a:r>
          </a:p>
          <a:p>
            <a:pPr marL="457200" lvl="0" indent="-457200">
              <a:buSzPct val="100000"/>
              <a:buFont typeface="Arial" pitchFamily="34"/>
              <a:buChar char="•"/>
            </a:pPr>
            <a:r>
              <a:rPr lang="en-GB" sz="2000" dirty="0" smtClean="0">
                <a:solidFill>
                  <a:schemeClr val="tx1"/>
                </a:solidFill>
              </a:rPr>
              <a:t>Migration variables poorly reported but 47% of cases with complete information were classified as ‘imported’; 87% of </a:t>
            </a:r>
            <a:r>
              <a:rPr lang="en-GB" sz="2000" dirty="0">
                <a:solidFill>
                  <a:schemeClr val="tx1"/>
                </a:solidFill>
              </a:rPr>
              <a:t>‘imported’ infections </a:t>
            </a:r>
            <a:r>
              <a:rPr lang="en-GB" sz="2000" dirty="0" smtClean="0">
                <a:solidFill>
                  <a:schemeClr val="tx1"/>
                </a:solidFill>
              </a:rPr>
              <a:t>were chronic</a:t>
            </a:r>
          </a:p>
          <a:p>
            <a:pPr marL="342900" lvl="0" indent="-342900">
              <a:buSzPct val="100000"/>
              <a:buFontTx/>
              <a:buChar char="-"/>
            </a:pPr>
            <a:endParaRPr lang="en-GB" dirty="0"/>
          </a:p>
          <a:p>
            <a:pPr marL="457200" lvl="0" indent="-457200"/>
            <a:endParaRPr lang="en-GB" dirty="0"/>
          </a:p>
          <a:p>
            <a:pPr marL="457200" lvl="0" indent="-457200"/>
            <a:endParaRPr lang="en-GB" dirty="0"/>
          </a:p>
          <a:p>
            <a:pPr marL="457200" lvl="0" indent="-457200"/>
            <a:endParaRPr lang="en-GB" dirty="0"/>
          </a:p>
          <a:p>
            <a:pPr marL="457200" lvl="0" indent="-457200"/>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47286"/>
    </mc:Choice>
    <mc:Fallback xmlns="">
      <p:transition spd="slow" advTm="47286"/>
    </mc:Fallback>
  </mc:AlternateContent>
  <p:timing>
    <p:tnLst>
      <p:par>
        <p:cTn id="1" dur="indefinite" restart="never" nodeType="tmRoot"/>
      </p:par>
    </p:tnLst>
  </p:timing>
</p:sld>
</file>

<file path=ppt/theme/theme1.xml><?xml version="1.0" encoding="utf-8"?>
<a:theme xmlns:a="http://schemas.openxmlformats.org/drawingml/2006/main" name="1_ECDC_PowerPoint_Template_2009_rev_1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Communication" ma:contentTypeID="0x010100F92FB91056B24E40ACCE93A804002EFF001822ADB6403249B6AC60D10F8970E85E0002324C79913E41DFAC45BE82D1D0F324002665D754CEA35D49A205CF49138C8367" ma:contentTypeVersion="212" ma:contentTypeDescription="The main level of classification for the document" ma:contentTypeScope="" ma:versionID="4e69245bf4bcf58a20ac5b314828aae6">
  <xsd:schema xmlns:xsd="http://www.w3.org/2001/XMLSchema" xmlns:xs="http://www.w3.org/2001/XMLSchema" xmlns:p="http://schemas.microsoft.com/office/2006/metadata/properties" xmlns:ns1="http://schemas.microsoft.com/sharepoint/v3" xmlns:ns2="5853e249-3efc-412b-93d1-e2f4d7003703" xmlns:ns3="d23a570b-d7a9-49ca-a34c-8afb8206b4bf" targetNamespace="http://schemas.microsoft.com/office/2006/metadata/properties" ma:root="true" ma:fieldsID="8486fb627453461f73c3b84e3edf2656" ns1:_="" ns2:_="" ns3:_="">
    <xsd:import namespace="http://schemas.microsoft.com/sharepoint/v3"/>
    <xsd:import namespace="5853e249-3efc-412b-93d1-e2f4d7003703"/>
    <xsd:import namespace="d23a570b-d7a9-49ca-a34c-8afb8206b4bf"/>
    <xsd:element name="properties">
      <xsd:complexType>
        <xsd:sequence>
          <xsd:element name="documentManagement">
            <xsd:complexType>
              <xsd:all>
                <xsd:element ref="ns1:ECDC_Description" minOccurs="0"/>
                <xsd:element ref="ns2:ECDC_DMS_Author" minOccurs="0"/>
                <xsd:element ref="ns3:m4f2abd528a9430bb1514981700fe204" minOccurs="0"/>
                <xsd:element ref="ns3:TaxCatchAll" minOccurs="0"/>
                <xsd:element ref="ns3:TaxCatchAllLabel" minOccurs="0"/>
                <xsd:element ref="ns2:ECDC_DMS_Communication_Document_Type0" minOccurs="0"/>
                <xsd:element ref="ns2:ECDC_Subject_whatTaxHTField0" minOccurs="0"/>
                <xsd:element ref="ns2:ECDC_Subject_doesTaxHTField0" minOccurs="0"/>
                <xsd:element ref="ns2:ECDC_Subject_whoTaxHTField0" minOccurs="0"/>
                <xsd:element ref="ns3:ff0459edc9514eb0baaeb2ab50aaa8de" minOccurs="0"/>
                <xsd:element ref="ns3:ECDC_DMS_Meeting_Date" minOccurs="0"/>
                <xsd:element ref="ns3:TaxKeywordTaxHTField" minOccurs="0"/>
                <xsd:element ref="ns2:ECDC_DMS_Project0" minOccurs="0"/>
                <xsd:element ref="ns3:bf6f88d3567d49708e6ddfea625f3427" minOccurs="0"/>
                <xsd:element ref="ns2:ECDC_DMS_MIS_Activity_code0" minOccurs="0"/>
                <xsd:element ref="ns2:ECDC_DMS_Country0" minOccurs="0"/>
                <xsd:element ref="ns2:ECDC_DMS_Section" minOccurs="0"/>
                <xsd:element ref="ns2:ECDC_DMS_Group" minOccurs="0"/>
                <xsd:element ref="ns2:ECDC_DMS_Is_Public" minOccurs="0"/>
                <xsd:element ref="ns2:ECDC_DMS_Previous_Location" minOccurs="0"/>
                <xsd:element ref="ns2:ECDC_DMS_Previous_Creation_Date" minOccurs="0"/>
                <xsd:element ref="ns2:ECDC_Target_audienc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53e249-3efc-412b-93d1-e2f4d7003703"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Communication_Document_Type0" ma:index="8" ma:taxonomy="true" ma:internalName="ECDC_DMS_Communication_Document_Type0" ma:taxonomyFieldName="ECDC_DMS_Communication_Document_Type" ma:displayName="Document Type" ma:readOnly="false" ma:default="" ma:fieldId="{8ddf4bec-7711-41e1-8e54-79ea39be2c7b}" ma:taxonomyMulti="true" ma:sspId="de887f88-4a24-49db-a549-4c3cbb517053" ma:termSetId="05694767-788d-4e99-ad07-3dd6ddb61ccc" ma:anchorId="adf095c3-d0d5-4cca-afca-cf1c4c9d62a9"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Subject_doesTaxHTField0" ma:index="12" nillable="true" ma:taxonomy="true" ma:internalName="ECDC_Subject_doesTaxHTField0" ma:taxonomyFieldName="ECDC_Subject_does" ma:displayName="Activity" ma:default="" ma:fieldId="{f4f89794-25e3-44dd-a94e-7e4212ed52cb}" ma:taxonomyMulti="true" ma:sspId="de887f88-4a24-49db-a549-4c3cbb517053" ma:termSetId="380f87da-0f7e-4cf1-ad09-525006c4d164" ma:anchorId="00000000-0000-0000-0000-000000000000" ma:open="false" ma:isKeyword="false">
      <xsd:complexType>
        <xsd:sequence>
          <xsd:element ref="pc:Terms" minOccurs="0" maxOccurs="1"/>
        </xsd:sequence>
      </xsd:complexType>
    </xsd:element>
    <xsd:element name="ECDC_Subject_whoTaxHTField0" ma:index="14" nillable="true" ma:taxonomy="true" ma:internalName="ECDC_Subject_whoTaxHTField0" ma:taxonomyFieldName="ECDC_Subject_who" ma:displayName="Actor" ma:default="" ma:fieldId="{abe70a07-b4c4-4a08-b47f-19f4275c5dd3}" ma:taxonomyMulti="true" ma:sspId="de887f88-4a24-49db-a549-4c3cbb517053" ma:termSetId="725f5f6f-0471-44ec-8ccb-6de6d3e4909b" ma:anchorId="00000000-0000-0000-0000-000000000000" ma:open="false" ma:isKeyword="false">
      <xsd:complexType>
        <xsd:sequence>
          <xsd:element ref="pc:Terms" minOccurs="0" maxOccurs="1"/>
        </xsd:sequence>
      </xsd:complexType>
    </xsd:element>
    <xsd:element name="ECDC_DMS_Project0" ma:index="24"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28"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ountry0" ma:index="30" nillable="true" ma:taxonomy="true" ma:internalName="ECDC_DMS_Country0" ma:taxonomyFieldName="ECDC_DMS_Country" ma:displayName="Country" ma:readOnly="false" ma:default="" ma:fieldId="{55706165-e828-40c8-8ef4-7f53aaba5845}" ma:taxonomyMulti="true" ma:sspId="de887f88-4a24-49db-a549-4c3cbb517053" ma:termSetId="1ff710a1-673a-41e0-bfbc-1a0da05ecc90" ma:anchorId="00000000-0000-0000-0000-000000000000" ma:open="true" ma:isKeyword="false">
      <xsd:complexType>
        <xsd:sequence>
          <xsd:element ref="pc:Terms" minOccurs="0" maxOccurs="1"/>
        </xsd:sequence>
      </xsd:complexType>
    </xsd:element>
    <xsd:element name="ECDC_DMS_Section" ma:index="32" nillable="true" ma:displayName="Section" ma:description="Indicates the creator users ECDC Unit" ma:hidden="true" ma:internalName="ECDC_DMS_Section" ma:readOnly="false">
      <xsd:simpleType>
        <xsd:restriction base="dms:Text"/>
      </xsd:simpleType>
    </xsd:element>
    <xsd:element name="ECDC_DMS_Group" ma:index="33" nillable="true" ma:displayName="Group" ma:description="Indicates the creator users ECDC Group" ma:hidden="true" ma:internalName="ECDC_DMS_Group" ma:readOnly="false">
      <xsd:simpleType>
        <xsd:restriction base="dms:Text"/>
      </xsd:simpleType>
    </xsd:element>
    <xsd:element name="ECDC_DMS_Is_Public" ma:index="34" nillable="true" ma:displayName="Is Public" ma:default="0" ma:description="The document could be made available in external systems (Eg: Portal)" ma:internalName="ECDC_DMS_Is_Public" ma:readOnly="false">
      <xsd:simpleType>
        <xsd:restriction base="dms:Boolean"/>
      </xsd:simpleType>
    </xsd:element>
    <xsd:element name="ECDC_DMS_Previous_Location" ma:index="35" nillable="true" ma:displayName="Previous Location" ma:description="Some useful information about where the document was stored before (Eg: Shared Drives, Unit Drives, etc.)" ma:hidden="true" ma:internalName="ECDC_DMS_Previous_Location" ma:readOnly="false">
      <xsd:simpleType>
        <xsd:restriction base="dms:Text"/>
      </xsd:simpleType>
    </xsd:element>
    <xsd:element name="ECDC_DMS_Previous_Creation_Date" ma:index="36" nillable="true" ma:displayName="Previous Creation Date" ma:default="[today]" ma:description="An earlier publication date or a previous relevant date of the document" ma:hidden="true" ma:internalName="ECDC_DMS_Previous_Creation_Date" ma:readOnly="false">
      <xsd:simpleType>
        <xsd:restriction base="dms:DateTime"/>
      </xsd:simpleType>
    </xsd:element>
    <xsd:element name="ECDC_Target_audienceTaxHTField0" ma:index="37" nillable="true" ma:taxonomy="true" ma:internalName="ECDC_Target_audienceTaxHTField0" ma:taxonomyFieldName="ECDC_Target_audience" ma:displayName="Target audience" ma:default="" ma:fieldId="{234ea4f9-252c-4d49-a519-4a376f3ed4d7}" ma:taxonomyMulti="true" ma:sspId="de887f88-4a24-49db-a549-4c3cbb517053" ma:termSetId="de5002ed-06b4-47ae-8592-fd6a24aa93a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m4f2abd528a9430bb1514981700fe204" ma:index="4" ma:taxonomy="true" ma:internalName="m4f2abd528a9430bb1514981700fe204" ma:taxonomyFieldName="ECDC_DMS_Organigramme" ma:displayName="ECDC Organigramme" ma:readOnly="false" ma:fieldId="{64f2abd5-28a9-430b-b151-4981700fe204}"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TaxCatchAll" ma:index="5" nillable="true" ma:displayName="Taxonomy Catch All Column" ma:description="" ma:hidden="true" ma:list="{3e5925a3-a52f-4d08-a0f0-da9b33f289cc}" ma:internalName="TaxCatchAll" ma:showField="CatchAllData" ma:web="5853e249-3efc-412b-93d1-e2f4d7003703">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3e5925a3-a52f-4d08-a0f0-da9b33f289cc}" ma:internalName="TaxCatchAllLabel" ma:readOnly="true" ma:showField="CatchAllDataLabel" ma:web="5853e249-3efc-412b-93d1-e2f4d7003703">
      <xsd:complexType>
        <xsd:complexContent>
          <xsd:extension base="dms:MultiChoiceLookup">
            <xsd:sequence>
              <xsd:element name="Value" type="dms:Lookup" maxOccurs="unbounded" minOccurs="0" nillable="true"/>
            </xsd:sequence>
          </xsd:extension>
        </xsd:complexContent>
      </xsd:complexType>
    </xsd:element>
    <xsd:element name="ff0459edc9514eb0baaeb2ab50aaa8de" ma:index="16" nillable="true" ma:taxonomy="true" ma:internalName="ff0459edc9514eb0baaeb2ab50aaa8de" ma:taxonomyFieldName="Meeting_x0020_Code" ma:displayName="Meeting Code" ma:readOnly="false" ma:default="" ma:fieldId="{ff0459ed-c951-4eb0-baae-b2ab50aaa8de}" ma:sspId="de887f88-4a24-49db-a549-4c3cbb517053" ma:termSetId="edec69b4-0510-43be-8a98-012c8d4b4d60" ma:anchorId="00000000-0000-0000-0000-000000000000" ma:open="true" ma:isKeyword="false">
      <xsd:complexType>
        <xsd:sequence>
          <xsd:element ref="pc:Terms" minOccurs="0" maxOccurs="1"/>
        </xsd:sequence>
      </xsd:complexType>
    </xsd:element>
    <xsd:element name="ECDC_DMS_Meeting_Date" ma:index="18" nillable="true" ma:displayName="Meeting date" ma:description="The date of meeting (1) the document belongs to or (2) was discussed, reviewed or approved." ma:format="DateOnly" ma:internalName="ECDC_DMS_Meeting_Date" ma:readOnly="false">
      <xsd:simpleType>
        <xsd:restriction base="dms:DateTime"/>
      </xsd:simpleType>
    </xsd:element>
    <xsd:element name="TaxKeywordTaxHTField" ma:index="22"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element name="bf6f88d3567d49708e6ddfea625f3427" ma:index="26" nillable="true" ma:taxonomy="true" ma:internalName="bf6f88d3567d49708e6ddfea625f3427" ma:taxonomyFieldName="DMS_x0020_Product" ma:displayName="Product" ma:readOnly="false" ma:default="" ma:fieldId="{bf6f88d3-567d-4970-8e6d-dfea625f3427}" ma:taxonomyMulti="true" ma:sspId="de887f88-4a24-49db-a549-4c3cbb517053" ma:termSetId="765c2105-95ad-4131-ade8-84f64ee0a1c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CDC_Subject_whatTaxHTField0 xmlns="5853e249-3efc-412b-93d1-e2f4d7003703">
      <Terms xmlns="http://schemas.microsoft.com/office/infopath/2007/PartnerControls">
        <TermInfo xmlns="http://schemas.microsoft.com/office/infopath/2007/PartnerControls">
          <TermName xmlns="http://schemas.microsoft.com/office/infopath/2007/PartnerControls">hepatitis</TermName>
          <TermId xmlns="http://schemas.microsoft.com/office/infopath/2007/PartnerControls">c1482fc2-52da-452c-a2ad-b47a2d42530f</TermId>
        </TermInfo>
      </Terms>
    </ECDC_Subject_whatTaxHTField0>
    <ECDC_Description xmlns="http://schemas.microsoft.com/sharepoint/v3" xsi:nil="true"/>
    <TaxKeywordTaxHTField xmlns="d23a570b-d7a9-49ca-a34c-8afb8206b4bf">
      <Terms xmlns="http://schemas.microsoft.com/office/infopath/2007/PartnerControls">
        <TermInfo xmlns="http://schemas.microsoft.com/office/infopath/2007/PartnerControls">
          <TermName xmlns="http://schemas.microsoft.com/office/infopath/2007/PartnerControls">Editors' choice</TermName>
          <TermId xmlns="http://schemas.microsoft.com/office/infopath/2007/PartnerControls">5d37e1bb-5a41-45ea-aaff-e1fe241a9057</TermId>
        </TermInfo>
      </Terms>
    </TaxKeywordTaxHTField>
    <ECDC_DMS_Previous_Location xmlns="5853e249-3efc-412b-93d1-e2f4d7003703" xsi:nil="true"/>
    <TaxCatchAll xmlns="d23a570b-d7a9-49ca-a34c-8afb8206b4bf">
      <Value>1241</Value>
      <Value>1732</Value>
      <Value>345</Value>
      <Value>98</Value>
    </TaxCatchAll>
    <ECDC_DMS_Group xmlns="5853e249-3efc-412b-93d1-e2f4d7003703">Publications</ECDC_DMS_Group>
    <ff0459edc9514eb0baaeb2ab50aaa8de xmlns="d23a570b-d7a9-49ca-a34c-8afb8206b4bf">
      <Terms xmlns="http://schemas.microsoft.com/office/infopath/2007/PartnerControls"/>
    </ff0459edc9514eb0baaeb2ab50aaa8de>
    <ECDC_DMS_Previous_Creation_Date xmlns="5853e249-3efc-412b-93d1-e2f4d7003703">2018-07-02T13:29:00+00:00</ECDC_DMS_Previous_Creation_Date>
    <ECDC_Target_audienceTaxHTField0 xmlns="5853e249-3efc-412b-93d1-e2f4d7003703">
      <Terms xmlns="http://schemas.microsoft.com/office/infopath/2007/PartnerControls"/>
    </ECDC_Target_audienceTaxHTField0>
    <ECDC_DMS_Communication_Document_Type0 xmlns="5853e249-3efc-412b-93d1-e2f4d7003703">
      <Terms xmlns="http://schemas.microsoft.com/office/infopath/2007/PartnerControls">
        <TermInfo xmlns="http://schemas.microsoft.com/office/infopath/2007/PartnerControls">
          <TermName xmlns="http://schemas.microsoft.com/office/infopath/2007/PartnerControls">first edit</TermName>
          <TermId xmlns="http://schemas.microsoft.com/office/infopath/2007/PartnerControls">80850886-251b-4f02-9aa9-b2af2dccb954</TermId>
        </TermInfo>
      </Terms>
    </ECDC_DMS_Communication_Document_Type0>
    <m4f2abd528a9430bb1514981700fe204 xmlns="d23a570b-d7a9-49ca-a34c-8afb8206b4bf">
      <Terms xmlns="http://schemas.microsoft.com/office/infopath/2007/PartnerControls">
        <TermInfo xmlns="http://schemas.microsoft.com/office/infopath/2007/PartnerControls">
          <TermName xmlns="http://schemas.microsoft.com/office/infopath/2007/PartnerControls">Publications</TermName>
          <TermId xmlns="http://schemas.microsoft.com/office/infopath/2007/PartnerControls">5ba51513-6ee6-4aab-abac-3d87b7b8a9c3</TermId>
        </TermInfo>
      </Terms>
    </m4f2abd528a9430bb1514981700fe204>
    <ECDC_DMS_Section xmlns="5853e249-3efc-412b-93d1-e2f4d7003703">Communication Support</ECDC_DMS_Section>
    <ECDC_DMS_Project0 xmlns="5853e249-3efc-412b-93d1-e2f4d7003703">
      <Terms xmlns="http://schemas.microsoft.com/office/infopath/2007/PartnerControls"/>
    </ECDC_DMS_Project0>
    <ECDC_DMS_Country0 xmlns="5853e249-3efc-412b-93d1-e2f4d7003703">
      <Terms xmlns="http://schemas.microsoft.com/office/infopath/2007/PartnerControls"/>
    </ECDC_DMS_Country0>
    <ECDC_DMS_Meeting_Date xmlns="d23a570b-d7a9-49ca-a34c-8afb8206b4bf" xsi:nil="true"/>
    <ECDC_DMS_Author xmlns="5853e249-3efc-412b-93d1-e2f4d7003703">
      <UserInfo>
        <DisplayName>Uwe Kreisel</DisplayName>
        <AccountId>197</AccountId>
        <AccountType/>
      </UserInfo>
    </ECDC_DMS_Author>
    <ECDC_Subject_doesTaxHTField0 xmlns="5853e249-3efc-412b-93d1-e2f4d7003703">
      <Terms xmlns="http://schemas.microsoft.com/office/infopath/2007/PartnerControls"/>
    </ECDC_Subject_doesTaxHTField0>
    <ECDC_DMS_MIS_Activity_code0 xmlns="5853e249-3efc-412b-93d1-e2f4d7003703">
      <Terms xmlns="http://schemas.microsoft.com/office/infopath/2007/PartnerControls"/>
    </ECDC_DMS_MIS_Activity_code0>
    <ECDC_Subject_whoTaxHTField0 xmlns="5853e249-3efc-412b-93d1-e2f4d7003703">
      <Terms xmlns="http://schemas.microsoft.com/office/infopath/2007/PartnerControls"/>
    </ECDC_Subject_whoTaxHTField0>
    <ECDC_DMS_Is_Public xmlns="5853e249-3efc-412b-93d1-e2f4d7003703">false</ECDC_DMS_Is_Public>
    <bf6f88d3567d49708e6ddfea625f3427 xmlns="d23a570b-d7a9-49ca-a34c-8afb8206b4bf">
      <Terms xmlns="http://schemas.microsoft.com/office/infopath/2007/PartnerControls"/>
    </bf6f88d3567d49708e6ddfea625f3427>
  </documentManagement>
</p:properties>
</file>

<file path=customXml/item3.xml><?xml version="1.0" encoding="utf-8"?>
<?mso-contentType ?>
<SharedContentType xmlns="Microsoft.SharePoint.Taxonomy.ContentTypeSync" SourceId="de887f88-4a24-49db-a549-4c3cbb517053" ContentTypeId="0x010100F92FB91056B24E40ACCE93A804002EFF001822ADB6403249B6AC60D10F8970E85E0002324C79913E41DFAC45BE82D1D0F324" PreviousValue="true"/>
</file>

<file path=customXml/item4.xml><?xml version="1.0" encoding="utf-8"?>
<?mso-contentType ?>
<customXsn xmlns="http://schemas.microsoft.com/office/2006/metadata/customXsn">
  <xsnLocation/>
  <cached>True</cached>
  <openByDefault>False</openByDefault>
  <xsnScope/>
</customXsn>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CDF897-FE55-4887-A1EA-B327949944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53e249-3efc-412b-93d1-e2f4d7003703"/>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EABC0A-74A0-47B4-A6FF-949EBB275AB2}">
  <ds:schemaRefs>
    <ds:schemaRef ds:uri="http://schemas.microsoft.com/office/2006/metadata/properties"/>
    <ds:schemaRef ds:uri="http://purl.org/dc/terms/"/>
    <ds:schemaRef ds:uri="http://schemas.microsoft.com/sharepoint/v3"/>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5853e249-3efc-412b-93d1-e2f4d7003703"/>
    <ds:schemaRef ds:uri="d23a570b-d7a9-49ca-a34c-8afb8206b4bf"/>
    <ds:schemaRef ds:uri="http://www.w3.org/XML/1998/namespace"/>
    <ds:schemaRef ds:uri="http://purl.org/dc/dcmitype/"/>
  </ds:schemaRefs>
</ds:datastoreItem>
</file>

<file path=customXml/itemProps3.xml><?xml version="1.0" encoding="utf-8"?>
<ds:datastoreItem xmlns:ds="http://schemas.openxmlformats.org/officeDocument/2006/customXml" ds:itemID="{530C6178-658C-402B-8047-EB1BD0303849}">
  <ds:schemaRefs>
    <ds:schemaRef ds:uri="Microsoft.SharePoint.Taxonomy.ContentTypeSync"/>
  </ds:schemaRefs>
</ds:datastoreItem>
</file>

<file path=customXml/itemProps4.xml><?xml version="1.0" encoding="utf-8"?>
<ds:datastoreItem xmlns:ds="http://schemas.openxmlformats.org/officeDocument/2006/customXml" ds:itemID="{78472206-0CD7-4BBA-87B3-2DA112C713DA}">
  <ds:schemaRefs>
    <ds:schemaRef ds:uri="http://schemas.microsoft.com/office/2006/metadata/customXsn"/>
  </ds:schemaRefs>
</ds:datastoreItem>
</file>

<file path=customXml/itemProps5.xml><?xml version="1.0" encoding="utf-8"?>
<ds:datastoreItem xmlns:ds="http://schemas.openxmlformats.org/officeDocument/2006/customXml" ds:itemID="{880F4FCC-7D47-41FE-A6D3-B637AEC3EF71}">
  <ds:schemaRefs>
    <ds:schemaRef ds:uri="http://schemas.microsoft.com/sharepoint/events"/>
  </ds:schemaRefs>
</ds:datastoreItem>
</file>

<file path=customXml/itemProps6.xml><?xml version="1.0" encoding="utf-8"?>
<ds:datastoreItem xmlns:ds="http://schemas.openxmlformats.org/officeDocument/2006/customXml" ds:itemID="{E733E030-273C-4430-9356-6288D8FFF3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37601</TotalTime>
  <Words>2216</Words>
  <Application>Microsoft Office PowerPoint</Application>
  <PresentationFormat>On-screen Show (4:3)</PresentationFormat>
  <Paragraphs>243</Paragraphs>
  <Slides>30</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Arial Unicode MS</vt:lpstr>
      <vt:lpstr>Calibri</vt:lpstr>
      <vt:lpstr>Tahoma</vt:lpstr>
      <vt:lpstr>Times</vt:lpstr>
      <vt:lpstr>Times New Roman</vt:lpstr>
      <vt:lpstr>1_ECDC_PowerPoint_Template_2009_rev_1_2</vt:lpstr>
      <vt:lpstr>Custom Design</vt:lpstr>
      <vt:lpstr>Surveillance of hepatitis B and C  in the EU/EEA – 2016 data</vt:lpstr>
      <vt:lpstr>Surveillance of hepatitis B and C – principles</vt:lpstr>
      <vt:lpstr>Hepatitis B data and trends </vt:lpstr>
      <vt:lpstr>Hepatitis B data: reporting countries and  case definitions used</vt:lpstr>
      <vt:lpstr>Hepatitis B data: distribution by disease status, EU/EEA, 2016</vt:lpstr>
      <vt:lpstr>Rate of reported acute hepatitis B cases  per 100 000 population by country, 2016* </vt:lpstr>
      <vt:lpstr>Rate of reported chronic hepatitis B cases  per 100 000 population by country, 2016*  </vt:lpstr>
      <vt:lpstr>Rates of acute and chronic hepatitis B cases in EU/EEA countries, 2007–2016   </vt:lpstr>
      <vt:lpstr>Hepatitis B data: distribution by age, transmission and importation status, 2016</vt:lpstr>
      <vt:lpstr>Rate of reported hepatitis B cases per  100 000 by age and disease status, 2016 </vt:lpstr>
      <vt:lpstr>Reported transmission category for acute and chronic hepatitis B cases, 2016</vt:lpstr>
      <vt:lpstr>Hepatitis C data and trends </vt:lpstr>
      <vt:lpstr>Hepatitis C data: reporting countries and  case definitions used</vt:lpstr>
      <vt:lpstr>Hepatitis C data: distribution by disease status, EU/EEA, 2016</vt:lpstr>
      <vt:lpstr>Rate of all reported hepatitis C cases across EU/EEA countries, 2007-2016   </vt:lpstr>
      <vt:lpstr>Rate of reported hepatitis C cases  per 100 000 population by country, 2016*</vt:lpstr>
      <vt:lpstr>Hepatitis C: distribution by age, transmission and importation status, 2016</vt:lpstr>
      <vt:lpstr>Rate of reported hepatitis C cases per  100 000 by age and gender, 2016 </vt:lpstr>
      <vt:lpstr>Reported transmission category for acute and chronic hepatitis C cases, 2016</vt:lpstr>
      <vt:lpstr>Conclusions </vt:lpstr>
      <vt:lpstr>Summary of key findings</vt:lpstr>
      <vt:lpstr>Key limitations of the data</vt:lpstr>
      <vt:lpstr>Other information </vt:lpstr>
      <vt:lpstr>Surveillance of hepatitis B and C – epidemiological objectives</vt:lpstr>
      <vt:lpstr>Hepatitis B case definition</vt:lpstr>
      <vt:lpstr>Differentiation of hepatitis B by stage of infection</vt:lpstr>
      <vt:lpstr>Hepatitis C case definition</vt:lpstr>
      <vt:lpstr>Differentiation of hepatitis C by stage of infection</vt:lpstr>
      <vt:lpstr>Surveillance of hepatitis B and C:  data completeness in 2016</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 for 2016</dc:title>
  <dc:creator>ECDC</dc:creator>
  <cp:keywords>Editors' choice</cp:keywords>
  <cp:lastModifiedBy>Signe Gilbro</cp:lastModifiedBy>
  <cp:revision>560</cp:revision>
  <cp:lastPrinted>2015-05-26T10:28:55Z</cp:lastPrinted>
  <dcterms:created xsi:type="dcterms:W3CDTF">2010-03-03T08:12:21Z</dcterms:created>
  <dcterms:modified xsi:type="dcterms:W3CDTF">2018-11-09T10:06:49Z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0x010100F92FB91056B24E40ACCE93A804002EFF001822ADB6403249B6AC60D10F8970E85E0002324C79913E41DFAC45BE82D1D0F324002665D754CEA35D49A205CF49138C8367</vt:lpwstr>
  </property>
  <property fmtid="{D5CDD505-2E9C-101B-9397-08002B2CF9AE}" pid="3" name="ECDC_DMS_Organigramme">
    <vt:lpwstr>345;#Publications|5ba51513-6ee6-4aab-abac-3d87b7b8a9c3</vt:lpwstr>
  </property>
  <property fmtid="{D5CDD505-2E9C-101B-9397-08002B2CF9AE}" pid="4" name="_dlc_DocId">
    <vt:lpwstr>DMSPHC-1414929164-510</vt:lpwstr>
  </property>
  <property fmtid="{D5CDD505-2E9C-101B-9397-08002B2CF9AE}" pid="5" name="_dlc_DocIdUrl">
    <vt:lpwstr>http://dms.ecdcnet.europa.eu/sites/phc/externalcomms/publications/_layouts/15/DocIdRedir.aspx?ID=DMSPHC-1414929164-510, DMSPHC-1414929164-510</vt:lpwstr>
  </property>
  <property fmtid="{D5CDD505-2E9C-101B-9397-08002B2CF9AE}" pid="6" name="_dlc_DocIdItemGuid">
    <vt:lpwstr>0bd4b3e9-b470-48de-8152-bc1210635aca</vt:lpwstr>
  </property>
  <property fmtid="{D5CDD505-2E9C-101B-9397-08002B2CF9AE}" pid="7" name="ECDC_Subject_does">
    <vt:lpwstr/>
  </property>
  <property fmtid="{D5CDD505-2E9C-101B-9397-08002B2CF9AE}" pid="8" name="TaxKeyword">
    <vt:lpwstr>1732;#Editors' choice|5d37e1bb-5a41-45ea-aaff-e1fe241a9057</vt:lpwstr>
  </property>
  <property fmtid="{D5CDD505-2E9C-101B-9397-08002B2CF9AE}" pid="9" name="DMS Product">
    <vt:lpwstr/>
  </property>
  <property fmtid="{D5CDD505-2E9C-101B-9397-08002B2CF9AE}" pid="10" name="ECDC_Target_audience">
    <vt:lpwstr/>
  </property>
  <property fmtid="{D5CDD505-2E9C-101B-9397-08002B2CF9AE}" pid="11" name="ECDC_DMS_Country">
    <vt:lpwstr/>
  </property>
  <property fmtid="{D5CDD505-2E9C-101B-9397-08002B2CF9AE}" pid="12" name="ECDC_DMS_MIS_Activity_code">
    <vt:lpwstr/>
  </property>
  <property fmtid="{D5CDD505-2E9C-101B-9397-08002B2CF9AE}" pid="13" name="Meeting Code">
    <vt:lpwstr/>
  </property>
  <property fmtid="{D5CDD505-2E9C-101B-9397-08002B2CF9AE}" pid="14" name="ECDC_Subject_who">
    <vt:lpwstr/>
  </property>
  <property fmtid="{D5CDD505-2E9C-101B-9397-08002B2CF9AE}" pid="15" name="ECDC_DMS_Project">
    <vt:lpwstr/>
  </property>
  <property fmtid="{D5CDD505-2E9C-101B-9397-08002B2CF9AE}" pid="16" name="ECDC_Subject_what">
    <vt:lpwstr>98;#hepatitis|c1482fc2-52da-452c-a2ad-b47a2d42530f</vt:lpwstr>
  </property>
  <property fmtid="{D5CDD505-2E9C-101B-9397-08002B2CF9AE}" pid="17" name="ECDC_DMS_Communication_Document_Type">
    <vt:lpwstr>1241;#first edit|80850886-251b-4f02-9aa9-b2af2dccb954</vt:lpwstr>
  </property>
</Properties>
</file>