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6"/>
  </p:notesMasterIdLst>
  <p:handoutMasterIdLst>
    <p:handoutMasterId r:id="rId17"/>
  </p:handoutMasterIdLst>
  <p:sldIdLst>
    <p:sldId id="256" r:id="rId7"/>
    <p:sldId id="257" r:id="rId8"/>
    <p:sldId id="258" r:id="rId9"/>
    <p:sldId id="269" r:id="rId10"/>
    <p:sldId id="270" r:id="rId11"/>
    <p:sldId id="271" r:id="rId12"/>
    <p:sldId id="272" r:id="rId13"/>
    <p:sldId id="268" r:id="rId14"/>
    <p:sldId id="267" r:id="rId15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1" autoAdjust="0"/>
    <p:restoredTop sz="96395" autoAdjust="0"/>
  </p:normalViewPr>
  <p:slideViewPr>
    <p:cSldViewPr snapToGrid="0">
      <p:cViewPr varScale="1">
        <p:scale>
          <a:sx n="69" d="100"/>
          <a:sy n="69" d="100"/>
        </p:scale>
        <p:origin x="19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themeOverride" Target="../theme/themeOverride1.xml"/><Relationship Id="rId5" Type="http://schemas.openxmlformats.org/officeDocument/2006/relationships/chartUserShapes" Target="../drawings/drawing1.xml"/><Relationship Id="rId4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[NEW_EVD_DRC_2018.xlsm]Epicurve Week!PivotTable1</c:name>
    <c:fmtId val="154"/>
  </c:pivotSource>
  <c:chart>
    <c:autoTitleDeleted val="1"/>
    <c:pivotFmts>
      <c:pivotFmt>
        <c:idx val="0"/>
        <c:marker>
          <c:symbol val="none"/>
        </c:marker>
      </c:pivotFmt>
      <c:pivotFmt>
        <c:idx val="1"/>
        <c:spPr>
          <a:solidFill>
            <a:schemeClr val="accent3">
              <a:lumMod val="75000"/>
            </a:schemeClr>
          </a:solidFill>
        </c:spPr>
        <c:marker>
          <c:symbol val="none"/>
        </c:marker>
      </c:pivotFmt>
      <c:pivotFmt>
        <c:idx val="2"/>
        <c:spPr>
          <a:solidFill>
            <a:schemeClr val="accent3">
              <a:lumMod val="50000"/>
            </a:schemeClr>
          </a:solidFill>
        </c:spPr>
        <c:marker>
          <c:symbol val="none"/>
        </c:marker>
      </c:pivotFmt>
      <c:pivotFmt>
        <c:idx val="3"/>
        <c:spPr>
          <a:solidFill>
            <a:schemeClr val="accent3">
              <a:lumMod val="50000"/>
            </a:schemeClr>
          </a:solidFill>
        </c:spPr>
        <c:marker>
          <c:symbol val="none"/>
        </c:marker>
      </c:pivotFmt>
      <c:pivotFmt>
        <c:idx val="4"/>
        <c:spPr>
          <a:solidFill>
            <a:schemeClr val="accent3">
              <a:lumMod val="75000"/>
            </a:schemeClr>
          </a:solidFill>
        </c:spPr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spPr>
          <a:solidFill>
            <a:schemeClr val="accent3">
              <a:lumMod val="50000"/>
            </a:schemeClr>
          </a:solidFill>
        </c:spPr>
        <c:marker>
          <c:symbol val="none"/>
        </c:marker>
      </c:pivotFmt>
      <c:pivotFmt>
        <c:idx val="7"/>
        <c:spPr>
          <a:solidFill>
            <a:schemeClr val="accent3">
              <a:lumMod val="75000"/>
            </a:schemeClr>
          </a:solidFill>
        </c:spPr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spPr>
          <a:solidFill>
            <a:srgbClr val="9BBB59">
              <a:lumMod val="50000"/>
            </a:srgbClr>
          </a:solidFill>
        </c:spPr>
      </c:pivotFmt>
      <c:pivotFmt>
        <c:idx val="10"/>
        <c:spPr>
          <a:solidFill>
            <a:srgbClr val="9BBB59">
              <a:lumMod val="75000"/>
            </a:srgbClr>
          </a:solidFill>
        </c:spPr>
      </c:pivotFmt>
      <c:pivotFmt>
        <c:idx val="11"/>
        <c:spPr>
          <a:solidFill>
            <a:srgbClr val="9BBB59">
              <a:lumMod val="60000"/>
              <a:lumOff val="40000"/>
            </a:srgbClr>
          </a:solidFill>
        </c:spPr>
      </c:pivotFmt>
      <c:pivotFmt>
        <c:idx val="12"/>
        <c:spPr>
          <a:solidFill>
            <a:srgbClr val="9BBB59">
              <a:lumMod val="50000"/>
            </a:srgbClr>
          </a:solidFill>
        </c:spPr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spPr>
          <a:solidFill>
            <a:srgbClr val="9BBB59">
              <a:lumMod val="75000"/>
            </a:srgbClr>
          </a:solidFill>
        </c:spPr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spPr>
          <a:solidFill>
            <a:srgbClr val="9BBB59">
              <a:lumMod val="75000"/>
            </a:srgbClr>
          </a:solidFill>
        </c:spPr>
        <c:marker>
          <c:symbol val="none"/>
        </c:marker>
      </c:pivotFmt>
      <c:pivotFmt>
        <c:idx val="18"/>
        <c:spPr>
          <a:solidFill>
            <a:srgbClr val="9BBB59">
              <a:lumMod val="75000"/>
            </a:srgbClr>
          </a:solidFill>
        </c:spPr>
        <c:marker>
          <c:symbol val="none"/>
        </c:marker>
      </c:pivotFmt>
      <c:pivotFmt>
        <c:idx val="19"/>
      </c:pivotFmt>
      <c:pivotFmt>
        <c:idx val="20"/>
        <c:spPr>
          <a:solidFill>
            <a:srgbClr val="9BBB59">
              <a:lumMod val="75000"/>
            </a:srgbClr>
          </a:solidFill>
        </c:spPr>
        <c:marker>
          <c:symbol val="none"/>
        </c:marker>
      </c:pivotFmt>
      <c:pivotFmt>
        <c:idx val="21"/>
      </c:pivotFmt>
      <c:pivotFmt>
        <c:idx val="22"/>
        <c:spPr>
          <a:solidFill>
            <a:srgbClr val="9BBB59">
              <a:lumMod val="75000"/>
            </a:srgbClr>
          </a:solidFill>
        </c:spPr>
        <c:marker>
          <c:symbol val="none"/>
        </c:marker>
      </c:pivotFmt>
      <c:pivotFmt>
        <c:idx val="23"/>
      </c:pivotFmt>
      <c:pivotFmt>
        <c:idx val="24"/>
      </c:pivotFmt>
      <c:pivotFmt>
        <c:idx val="25"/>
        <c:spPr>
          <a:ln>
            <a:solidFill>
              <a:srgbClr val="C00000"/>
            </a:solidFill>
          </a:ln>
        </c:spPr>
      </c:pivotFmt>
      <c:pivotFmt>
        <c:idx val="26"/>
        <c:spPr>
          <a:blipFill>
            <a:blip xmlns:r="http://schemas.openxmlformats.org/officeDocument/2006/relationships" r:embed="rId2"/>
            <a:stretch>
              <a:fillRect/>
            </a:stretch>
          </a:blipFill>
        </c:spPr>
        <c:marker>
          <c:symbol val="none"/>
        </c:marker>
      </c:pivotFmt>
      <c:pivotFmt>
        <c:idx val="27"/>
        <c:marker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</c:marker>
      </c:pivotFmt>
      <c:pivotFmt>
        <c:idx val="28"/>
        <c:spPr>
          <a:blipFill>
            <a:blip xmlns:r="http://schemas.openxmlformats.org/officeDocument/2006/relationships" r:embed="rId3"/>
            <a:stretch>
              <a:fillRect/>
            </a:stretch>
          </a:blipFill>
        </c:spPr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spPr>
          <a:blipFill>
            <a:blip xmlns:r="http://schemas.openxmlformats.org/officeDocument/2006/relationships" r:embed="rId3"/>
            <a:stretch>
              <a:fillRect/>
            </a:stretch>
          </a:blipFill>
        </c:spPr>
        <c:marker>
          <c:symbol val="none"/>
        </c:marker>
      </c:pivotFmt>
      <c:pivotFmt>
        <c:idx val="31"/>
        <c:spPr>
          <a:blipFill>
            <a:blip xmlns:r="http://schemas.openxmlformats.org/officeDocument/2006/relationships" r:embed="rId2"/>
            <a:stretch>
              <a:fillRect/>
            </a:stretch>
          </a:blipFill>
        </c:spPr>
        <c:marker>
          <c:symbol val="none"/>
        </c:marker>
      </c:pivotFmt>
      <c:pivotFmt>
        <c:idx val="32"/>
        <c:spPr>
          <a:blipFill>
            <a:blip xmlns:r="http://schemas.openxmlformats.org/officeDocument/2006/relationships" r:embed="rId3"/>
            <a:stretch>
              <a:fillRect/>
            </a:stretch>
          </a:blipFill>
        </c:spPr>
        <c:marker>
          <c:symbol val="none"/>
        </c:marker>
      </c:pivotFmt>
      <c:pivotFmt>
        <c:idx val="33"/>
        <c:spPr>
          <a:blipFill>
            <a:blip xmlns:r="http://schemas.openxmlformats.org/officeDocument/2006/relationships" r:embed="rId2"/>
            <a:stretch>
              <a:fillRect/>
            </a:stretch>
          </a:blipFill>
        </c:spPr>
        <c:marker>
          <c:symbol val="none"/>
        </c:marker>
      </c:pivotFmt>
      <c:pivotFmt>
        <c:idx val="34"/>
        <c:spPr>
          <a:blipFill>
            <a:blip xmlns:r="http://schemas.openxmlformats.org/officeDocument/2006/relationships" r:embed="rId3"/>
            <a:stretch>
              <a:fillRect/>
            </a:stretch>
          </a:blipFill>
        </c:spPr>
        <c:marker>
          <c:symbol val="none"/>
        </c:marker>
      </c:pivotFmt>
      <c:pivotFmt>
        <c:idx val="35"/>
        <c:spPr>
          <a:blipFill>
            <a:blip xmlns:r="http://schemas.openxmlformats.org/officeDocument/2006/relationships" r:embed="rId2"/>
            <a:stretch>
              <a:fillRect/>
            </a:stretch>
          </a:blipFill>
        </c:spPr>
        <c:marker>
          <c:symbol val="none"/>
        </c:marker>
      </c:pivotFmt>
      <c:pivotFmt>
        <c:idx val="36"/>
        <c:spPr>
          <a:blipFill>
            <a:blip xmlns:r="http://schemas.openxmlformats.org/officeDocument/2006/relationships" r:embed="rId3"/>
            <a:stretch>
              <a:fillRect/>
            </a:stretch>
          </a:blipFill>
        </c:spPr>
        <c:marker>
          <c:symbol val="none"/>
        </c:marker>
      </c:pivotFmt>
      <c:pivotFmt>
        <c:idx val="37"/>
        <c:spPr>
          <a:blipFill>
            <a:blip xmlns:r="http://schemas.openxmlformats.org/officeDocument/2006/relationships" r:embed="rId2"/>
            <a:stretch>
              <a:fillRect/>
            </a:stretch>
          </a:blipFill>
        </c:spPr>
        <c:marker>
          <c:symbol val="none"/>
        </c:marker>
      </c:pivotFmt>
      <c:pivotFmt>
        <c:idx val="38"/>
        <c:spPr>
          <a:blipFill>
            <a:blip xmlns:r="http://schemas.openxmlformats.org/officeDocument/2006/relationships" r:embed="rId3"/>
            <a:stretch>
              <a:fillRect/>
            </a:stretch>
          </a:blipFill>
        </c:spPr>
        <c:marker>
          <c:symbol val="none"/>
        </c:marker>
      </c:pivotFmt>
      <c:pivotFmt>
        <c:idx val="39"/>
        <c:spPr>
          <a:blipFill>
            <a:blip xmlns:r="http://schemas.openxmlformats.org/officeDocument/2006/relationships" r:embed="rId2"/>
            <a:stretch>
              <a:fillRect/>
            </a:stretch>
          </a:blipFill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25118369248277977"/>
          <c:y val="0.15390810783476841"/>
          <c:w val="0.44132257260357616"/>
          <c:h val="0.73745138704933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'Epicurve Week'!$B$3</c:f>
              <c:strCache>
                <c:ptCount val="1"/>
                <c:pt idx="0">
                  <c:v>Confirmed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</c:spPr>
          <c:invertIfNegative val="0"/>
          <c:pictureOptions>
            <c:pictureFormat val="stackScale"/>
          </c:pictureOptions>
          <c:cat>
            <c:strRef>
              <c:f>'Epicurve Week'!$A$4:$A$17</c:f>
              <c:strCache>
                <c:ptCount val="13"/>
                <c:pt idx="0">
                  <c:v>2018-31</c:v>
                </c:pt>
                <c:pt idx="1">
                  <c:v>2018-32</c:v>
                </c:pt>
                <c:pt idx="2">
                  <c:v>2018-33</c:v>
                </c:pt>
                <c:pt idx="3">
                  <c:v>2018-34</c:v>
                </c:pt>
                <c:pt idx="4">
                  <c:v>2018-35</c:v>
                </c:pt>
                <c:pt idx="5">
                  <c:v>2018-36</c:v>
                </c:pt>
                <c:pt idx="6">
                  <c:v>2018-37</c:v>
                </c:pt>
                <c:pt idx="7">
                  <c:v>2018-38</c:v>
                </c:pt>
                <c:pt idx="8">
                  <c:v>2018-39</c:v>
                </c:pt>
                <c:pt idx="9">
                  <c:v>2018-40</c:v>
                </c:pt>
                <c:pt idx="10">
                  <c:v>2018-41</c:v>
                </c:pt>
                <c:pt idx="11">
                  <c:v>2018-42</c:v>
                </c:pt>
                <c:pt idx="12">
                  <c:v>2018-43</c:v>
                </c:pt>
              </c:strCache>
            </c:strRef>
          </c:cat>
          <c:val>
            <c:numRef>
              <c:f>'Epicurve Week'!$B$4:$B$17</c:f>
              <c:numCache>
                <c:formatCode>General</c:formatCode>
                <c:ptCount val="13"/>
                <c:pt idx="0">
                  <c:v>17</c:v>
                </c:pt>
                <c:pt idx="1">
                  <c:v>13</c:v>
                </c:pt>
                <c:pt idx="2">
                  <c:v>39</c:v>
                </c:pt>
                <c:pt idx="3">
                  <c:v>14</c:v>
                </c:pt>
                <c:pt idx="4">
                  <c:v>8</c:v>
                </c:pt>
                <c:pt idx="5">
                  <c:v>10</c:v>
                </c:pt>
                <c:pt idx="6">
                  <c:v>10</c:v>
                </c:pt>
                <c:pt idx="7">
                  <c:v>8</c:v>
                </c:pt>
                <c:pt idx="8">
                  <c:v>10</c:v>
                </c:pt>
                <c:pt idx="9">
                  <c:v>17</c:v>
                </c:pt>
                <c:pt idx="10">
                  <c:v>33</c:v>
                </c:pt>
                <c:pt idx="11">
                  <c:v>24</c:v>
                </c:pt>
                <c:pt idx="1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9C-4C5B-9EC8-C765F39A2C3A}"/>
            </c:ext>
          </c:extLst>
        </c:ser>
        <c:ser>
          <c:idx val="1"/>
          <c:order val="1"/>
          <c:tx>
            <c:strRef>
              <c:f>'Epicurve Week'!$C$3</c:f>
              <c:strCache>
                <c:ptCount val="1"/>
                <c:pt idx="0">
                  <c:v>Probable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invertIfNegative val="0"/>
          <c:pictureOptions>
            <c:pictureFormat val="stackScale"/>
          </c:pictureOptions>
          <c:cat>
            <c:strRef>
              <c:f>'Epicurve Week'!$A$4:$A$17</c:f>
              <c:strCache>
                <c:ptCount val="13"/>
                <c:pt idx="0">
                  <c:v>2018-31</c:v>
                </c:pt>
                <c:pt idx="1">
                  <c:v>2018-32</c:v>
                </c:pt>
                <c:pt idx="2">
                  <c:v>2018-33</c:v>
                </c:pt>
                <c:pt idx="3">
                  <c:v>2018-34</c:v>
                </c:pt>
                <c:pt idx="4">
                  <c:v>2018-35</c:v>
                </c:pt>
                <c:pt idx="5">
                  <c:v>2018-36</c:v>
                </c:pt>
                <c:pt idx="6">
                  <c:v>2018-37</c:v>
                </c:pt>
                <c:pt idx="7">
                  <c:v>2018-38</c:v>
                </c:pt>
                <c:pt idx="8">
                  <c:v>2018-39</c:v>
                </c:pt>
                <c:pt idx="9">
                  <c:v>2018-40</c:v>
                </c:pt>
                <c:pt idx="10">
                  <c:v>2018-41</c:v>
                </c:pt>
                <c:pt idx="11">
                  <c:v>2018-42</c:v>
                </c:pt>
                <c:pt idx="12">
                  <c:v>2018-43</c:v>
                </c:pt>
              </c:strCache>
            </c:strRef>
          </c:cat>
          <c:val>
            <c:numRef>
              <c:f>'Epicurve Week'!$C$4:$C$17</c:f>
              <c:numCache>
                <c:formatCode>General</c:formatCode>
                <c:ptCount val="13"/>
                <c:pt idx="0">
                  <c:v>27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3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9C-4C5B-9EC8-C765F39A2C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100"/>
        <c:axId val="608953200"/>
        <c:axId val="608951632"/>
      </c:barChart>
      <c:catAx>
        <c:axId val="608953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 baseline="0" dirty="0"/>
                  <a:t>Week of reporting by the Ministry of Health of </a:t>
                </a:r>
                <a:r>
                  <a:rPr lang="en-GB" baseline="0" dirty="0" smtClean="0"/>
                  <a:t>the DRC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0.28900163039836491"/>
              <c:y val="0.96132781797717215"/>
            </c:manualLayout>
          </c:layout>
          <c:overlay val="0"/>
        </c:title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/>
            </a:pPr>
            <a:endParaRPr lang="en-US"/>
          </a:p>
        </c:txPr>
        <c:crossAx val="608951632"/>
        <c:crosses val="autoZero"/>
        <c:auto val="1"/>
        <c:lblAlgn val="ctr"/>
        <c:lblOffset val="100"/>
        <c:noMultiLvlLbl val="0"/>
      </c:catAx>
      <c:valAx>
        <c:axId val="608951632"/>
        <c:scaling>
          <c:orientation val="minMax"/>
          <c:max val="45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en-GB" sz="1200"/>
                  <a:t>Number of cases</a:t>
                </a:r>
              </a:p>
            </c:rich>
          </c:tx>
          <c:layout>
            <c:manualLayout>
              <c:xMode val="edge"/>
              <c:yMode val="edge"/>
              <c:x val="7.3830996350681397E-2"/>
              <c:y val="0.5035075841081816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608953200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en-US"/>
          </a:p>
        </c:txPr>
      </c:legendEntry>
      <c:layout>
        <c:manualLayout>
          <c:xMode val="edge"/>
          <c:yMode val="edge"/>
          <c:x val="0.69087544658924327"/>
          <c:y val="0.28177795891412405"/>
          <c:w val="0.1399321740300857"/>
          <c:h val="0.14125760568931847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4">
    <c:autoUpdate val="0"/>
  </c:externalData>
  <c:userShapes r:id="rId5"/>
  <c:extLst>
    <c:ext xmlns:c14="http://schemas.microsoft.com/office/drawing/2007/8/2/chart" uri="{781A3756-C4B2-4CAC-9D66-4F8BD8637D16}">
      <c14:pivotOptions>
        <c14:dropZoneSeries val="1"/>
      </c14:pivotOptions>
    </c:ext>
  </c:extLst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0.70178</cdr:x>
      <cdr:y>0.41529</cdr:y>
    </cdr:from>
    <cdr:to>
      <cdr:x>0.95503</cdr:x>
      <cdr:y>0.46867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95946" y="2480179"/>
          <a:ext cx="2163749" cy="3187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aseline="0"/>
            <a:t>* First report of cases</a:t>
          </a:r>
          <a:endParaRPr lang="en-GB" sz="1100"/>
        </a:p>
      </cdr:txBody>
    </cdr:sp>
  </cdr:relSizeAnchor>
  <cdr:relSizeAnchor xmlns:cdr="http://schemas.openxmlformats.org/drawingml/2006/chartDrawing">
    <cdr:from>
      <cdr:x>0.25377</cdr:x>
      <cdr:y>0.13547</cdr:y>
    </cdr:from>
    <cdr:to>
      <cdr:x>0.33661</cdr:x>
      <cdr:y>0.18325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55610" y="809047"/>
          <a:ext cx="768953" cy="285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400" dirty="0"/>
            <a:t>*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2018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ACE9-5ECC-4B28-85E6-69F9AA30E5D8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FA2C7-D98E-481D-B68C-FABDEB551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197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26/10/2018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 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43, </a:t>
            </a:r>
            <a:r>
              <a:rPr lang="en-GB" sz="1800" kern="0" dirty="0">
                <a:solidFill>
                  <a:prstClr val="white"/>
                </a:solidFill>
                <a:ea typeface="+mn-ea"/>
              </a:rPr>
              <a:t>2018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96226"/>
            <a:ext cx="10354188" cy="951722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en-GB" sz="2000" dirty="0">
                <a:solidFill>
                  <a:prstClr val="black"/>
                </a:solidFill>
                <a:ea typeface="+mn-ea"/>
                <a:cs typeface="+mn-cs"/>
              </a:rPr>
              <a:t>Geographical distribution of confirmed and probable cases of Ebola virus disease, North Kivu and </a:t>
            </a:r>
            <a:r>
              <a:rPr lang="en-GB" sz="2000" dirty="0" err="1">
                <a:solidFill>
                  <a:prstClr val="black"/>
                </a:solidFill>
                <a:ea typeface="+mn-ea"/>
                <a:cs typeface="+mn-cs"/>
              </a:rPr>
              <a:t>Ituri</a:t>
            </a:r>
            <a:r>
              <a:rPr lang="en-GB" sz="2000" dirty="0">
                <a:solidFill>
                  <a:prstClr val="black"/>
                </a:solidFill>
                <a:ea typeface="+mn-ea"/>
                <a:cs typeface="+mn-cs"/>
              </a:rPr>
              <a:t> Provinces, Democratic Republic of the Congo, as of </a:t>
            </a:r>
            <a:r>
              <a:rPr lang="en-GB" sz="2000" dirty="0" smtClean="0">
                <a:solidFill>
                  <a:prstClr val="black"/>
                </a:solidFill>
                <a:ea typeface="+mn-ea"/>
                <a:cs typeface="+mn-cs"/>
              </a:rPr>
              <a:t>24 </a:t>
            </a:r>
            <a:r>
              <a:rPr lang="en-GB" sz="2000" dirty="0">
                <a:solidFill>
                  <a:prstClr val="black"/>
                </a:solidFill>
                <a:ea typeface="+mn-ea"/>
                <a:cs typeface="+mn-cs"/>
              </a:rPr>
              <a:t>October 2018 </a:t>
            </a:r>
            <a:r>
              <a:rPr lang="en-GB" sz="20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GB" sz="2000" dirty="0" smtClean="0">
                <a:solidFill>
                  <a:prstClr val="black"/>
                </a:solidFill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6" b="5111"/>
          <a:stretch/>
        </p:blipFill>
        <p:spPr>
          <a:xfrm>
            <a:off x="1658470" y="731520"/>
            <a:ext cx="8875059" cy="577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17906"/>
            <a:ext cx="10354188" cy="951722"/>
          </a:xfrm>
        </p:spPr>
        <p:txBody>
          <a:bodyPr>
            <a:normAutofit fontScale="90000"/>
          </a:bodyPr>
          <a:lstStyle/>
          <a:p>
            <a:pPr lvl="0"/>
            <a:r>
              <a:rPr lang="en-GB" dirty="0" smtClean="0"/>
              <a:t>Distribution of confirmed and probable cases of Ebola virus disease, North Kivu and </a:t>
            </a:r>
            <a:r>
              <a:rPr lang="en-GB" dirty="0" err="1" smtClean="0"/>
              <a:t>Ituri</a:t>
            </a:r>
            <a:r>
              <a:rPr lang="en-GB" dirty="0" smtClean="0"/>
              <a:t> Provinces, Democratic Republic of the Congo, as of </a:t>
            </a:r>
            <a:r>
              <a:rPr lang="en-GB" smtClean="0"/>
              <a:t>week </a:t>
            </a:r>
            <a:r>
              <a:rPr lang="en-GB" smtClean="0"/>
              <a:t>43, </a:t>
            </a:r>
            <a:r>
              <a:rPr lang="en-GB" dirty="0" smtClean="0"/>
              <a:t>2018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E29A8E-A0F1-419A-8E8B-A78BF9C70DE8}" type="slidenum">
              <a:rPr lang="en-GB" noProof="0" smtClean="0"/>
              <a:pPr lvl="0"/>
              <a:t>3</a:t>
            </a:fld>
            <a:endParaRPr lang="en-GB" noProof="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6920167"/>
              </p:ext>
            </p:extLst>
          </p:nvPr>
        </p:nvGraphicFramePr>
        <p:xfrm>
          <a:off x="1393794" y="568171"/>
          <a:ext cx="9343403" cy="5846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260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25" y="0"/>
            <a:ext cx="97113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83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25" y="0"/>
            <a:ext cx="97113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95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25" y="0"/>
            <a:ext cx="97113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17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25" y="0"/>
            <a:ext cx="97113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79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Geographical distribution of cholera cases worldwide between January to October 2018 </a:t>
            </a:r>
            <a:endParaRPr lang="en-GB" b="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4"/>
          <a:stretch/>
        </p:blipFill>
        <p:spPr>
          <a:xfrm>
            <a:off x="2017758" y="1282190"/>
            <a:ext cx="8271461" cy="52587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32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Geographical distribution of new cholera cases reported worldwide between September to October 2018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3"/>
          <a:stretch/>
        </p:blipFill>
        <p:spPr>
          <a:xfrm>
            <a:off x="1707040" y="1100897"/>
            <a:ext cx="8591058" cy="544940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52941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7" ma:contentTypeDescription="Epidemic Intelligence and Emergency Operations Content Type" ma:contentTypeScope="" ma:versionID="3dc2b5d0c55ace9b741afc5f04f1f732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F4709519-16CC-4CD4-ACD8-4A8978341D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8013DF-7568-4DE1-A15A-B72D0DA1D637}">
  <ds:schemaRefs>
    <ds:schemaRef ds:uri="http://schemas.microsoft.com/office/infopath/2007/PartnerControls"/>
    <ds:schemaRef ds:uri="376727eb-354b-45e4-998d-f84ea079474e"/>
    <ds:schemaRef ds:uri="http://schemas.microsoft.com/office/2006/metadata/properties"/>
    <ds:schemaRef ds:uri="http://purl.org/dc/elements/1.1/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d23a570b-d7a9-49ca-a34c-8afb8206b4bf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7393890C-3900-4FE7-8C50-E665C95DD889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17993</TotalTime>
  <Words>116</Words>
  <Application>Microsoft Office PowerPoint</Application>
  <PresentationFormat>Widescreen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Tahoma</vt:lpstr>
      <vt:lpstr>Theme_ECDC</vt:lpstr>
      <vt:lpstr>Reusable maps and graphs from ECDC Communicable Disease Threats Report    Week 43, 2018 </vt:lpstr>
      <vt:lpstr>Geographical distribution of confirmed and probable cases of Ebola virus disease, North Kivu and Ituri Provinces, Democratic Republic of the Congo, as of 24 October 2018  </vt:lpstr>
      <vt:lpstr>Distribution of confirmed and probable cases of Ebola virus disease, North Kivu and Ituri Provinces, Democratic Republic of the Congo, as of week 43, 2018  </vt:lpstr>
      <vt:lpstr>PowerPoint Presentation</vt:lpstr>
      <vt:lpstr>PowerPoint Presentation</vt:lpstr>
      <vt:lpstr>PowerPoint Presentation</vt:lpstr>
      <vt:lpstr>PowerPoint Presentation</vt:lpstr>
      <vt:lpstr>Geographical distribution of cholera cases worldwide between January to October 2018 </vt:lpstr>
      <vt:lpstr>Geographical distribution of new cholera cases reported worldwide between September to October 2018 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RUNNING CDTR-maps-graphs-week.pptx</dc:title>
  <dc:creator>Kim Hutchings</dc:creator>
  <cp:keywords/>
  <cp:lastModifiedBy>Vivian Tse</cp:lastModifiedBy>
  <cp:revision>1355</cp:revision>
  <cp:lastPrinted>2017-03-24T07:50:18Z</cp:lastPrinted>
  <dcterms:created xsi:type="dcterms:W3CDTF">2015-11-05T13:02:54Z</dcterms:created>
  <dcterms:modified xsi:type="dcterms:W3CDTF">2018-10-26T09:10:17Z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DMSSRS-78-5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http://dms.ecdcnet.europa.eu/sites/srs/eir/eieo/_layouts/15/DocIdRedir.aspx?ID=DMSSRS-78-5, DMSSRS-78-5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