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6"/>
  </p:notesMasterIdLst>
  <p:handoutMasterIdLst>
    <p:handoutMasterId r:id="rId17"/>
  </p:handoutMasterIdLst>
  <p:sldIdLst>
    <p:sldId id="256" r:id="rId7"/>
    <p:sldId id="257" r:id="rId8"/>
    <p:sldId id="258" r:id="rId9"/>
    <p:sldId id="263" r:id="rId10"/>
    <p:sldId id="264" r:id="rId11"/>
    <p:sldId id="265" r:id="rId12"/>
    <p:sldId id="269" r:id="rId13"/>
    <p:sldId id="268" r:id="rId14"/>
    <p:sldId id="266" r:id="rId15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6395" autoAdjust="0"/>
  </p:normalViewPr>
  <p:slideViewPr>
    <p:cSldViewPr snapToGrid="0">
      <p:cViewPr varScale="1">
        <p:scale>
          <a:sx n="93" d="100"/>
          <a:sy n="93" d="100"/>
        </p:scale>
        <p:origin x="48" y="21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2018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CE9-5ECC-4B28-85E6-69F9AA30E5D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2C7-D98E-481D-B68C-FABDEB55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4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06/12/2018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 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45,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2018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7 November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2018 </a:t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751" y="778203"/>
            <a:ext cx="8338383" cy="536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17906"/>
            <a:ext cx="10354188" cy="951722"/>
          </a:xfrm>
        </p:spPr>
        <p:txBody>
          <a:bodyPr>
            <a:normAutofit fontScale="90000"/>
          </a:bodyPr>
          <a:lstStyle/>
          <a:p>
            <a:pPr lvl="0"/>
            <a:r>
              <a:rPr lang="en-GB" b="0" dirty="0" smtClean="0"/>
              <a:t>Distribution of confirmed and probable cases of Ebola virus disease, North Kivu and </a:t>
            </a:r>
            <a:r>
              <a:rPr lang="en-GB" b="0" dirty="0" err="1" smtClean="0"/>
              <a:t>Ituri</a:t>
            </a:r>
            <a:r>
              <a:rPr lang="en-GB" b="0" dirty="0" smtClean="0"/>
              <a:t> Provinces, Democratic Republic of the Congo, as of week 45, 2018 </a:t>
            </a:r>
            <a:br>
              <a:rPr lang="en-GB" b="0" dirty="0" smtClean="0"/>
            </a:b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64" y="1173005"/>
            <a:ext cx="7116560" cy="54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9" y="223936"/>
            <a:ext cx="11210103" cy="951722"/>
          </a:xfrm>
        </p:spPr>
        <p:txBody>
          <a:bodyPr>
            <a:normAutofit/>
          </a:bodyPr>
          <a:lstStyle/>
          <a:p>
            <a:r>
              <a:rPr lang="en-GB" sz="2000" b="0" dirty="0">
                <a:solidFill>
                  <a:prstClr val="black"/>
                </a:solidFill>
                <a:ea typeface="+mj-ea"/>
              </a:rPr>
              <a:t>Distribution of confirmed cases of A(H5N6) by year of </a:t>
            </a:r>
            <a:r>
              <a:rPr lang="en-GB" sz="2000" b="0" dirty="0" smtClean="0">
                <a:solidFill>
                  <a:prstClr val="black"/>
                </a:solidFill>
                <a:ea typeface="+mj-ea"/>
              </a:rPr>
              <a:t>onset, 2014–2018 </a:t>
            </a:r>
            <a:r>
              <a:rPr lang="en-GB" sz="2000" b="0" dirty="0">
                <a:solidFill>
                  <a:prstClr val="black"/>
                </a:solidFill>
                <a:ea typeface="+mj-ea"/>
              </a:rPr>
              <a:t>(</a:t>
            </a:r>
            <a:r>
              <a:rPr lang="en-GB" sz="2000" b="0" dirty="0" smtClean="0">
                <a:solidFill>
                  <a:prstClr val="black"/>
                </a:solidFill>
                <a:ea typeface="+mj-ea"/>
              </a:rPr>
              <a:t>n=23)</a:t>
            </a:r>
            <a:r>
              <a:rPr lang="en-GB" sz="2000" b="0" dirty="0">
                <a:solidFill>
                  <a:prstClr val="black"/>
                </a:solidFill>
                <a:ea typeface="+mj-ea"/>
              </a:rPr>
              <a:t/>
            </a:r>
            <a:br>
              <a:rPr lang="en-GB" sz="2000" b="0" dirty="0">
                <a:solidFill>
                  <a:prstClr val="black"/>
                </a:solidFill>
                <a:ea typeface="+mj-ea"/>
              </a:rPr>
            </a:b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29" y="1106016"/>
            <a:ext cx="8173830" cy="49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0" dirty="0">
                <a:solidFill>
                  <a:prstClr val="black"/>
                </a:solidFill>
                <a:ea typeface="+mj-ea"/>
              </a:rPr>
              <a:t>Distribution of confirmed cases of A(H5N6) by age and </a:t>
            </a:r>
            <a:r>
              <a:rPr lang="en-GB" sz="2000" b="0" dirty="0" smtClean="0">
                <a:solidFill>
                  <a:prstClr val="black"/>
                </a:solidFill>
                <a:ea typeface="+mj-ea"/>
              </a:rPr>
              <a:t>gender, 2014</a:t>
            </a:r>
            <a:r>
              <a:rPr lang="en-GB" sz="2000" b="0" dirty="0">
                <a:solidFill>
                  <a:prstClr val="black"/>
                </a:solidFill>
              </a:rPr>
              <a:t>–</a:t>
            </a:r>
            <a:r>
              <a:rPr lang="en-GB" sz="2000" b="0" dirty="0" smtClean="0">
                <a:solidFill>
                  <a:prstClr val="black"/>
                </a:solidFill>
                <a:ea typeface="+mj-ea"/>
              </a:rPr>
              <a:t>2018 </a:t>
            </a:r>
            <a:r>
              <a:rPr lang="en-GB" sz="2000" b="0" dirty="0">
                <a:solidFill>
                  <a:prstClr val="black"/>
                </a:solidFill>
                <a:ea typeface="+mj-ea"/>
              </a:rPr>
              <a:t>(</a:t>
            </a:r>
            <a:r>
              <a:rPr lang="en-GB" sz="2000" b="0" dirty="0" smtClean="0">
                <a:solidFill>
                  <a:prstClr val="black"/>
                </a:solidFill>
                <a:ea typeface="+mj-ea"/>
              </a:rPr>
              <a:t>n=23)</a:t>
            </a:r>
            <a:r>
              <a:rPr lang="en-GB" sz="2000" b="0" dirty="0">
                <a:solidFill>
                  <a:prstClr val="black"/>
                </a:solidFill>
                <a:ea typeface="+mj-ea"/>
              </a:rPr>
              <a:t/>
            </a:r>
            <a:br>
              <a:rPr lang="en-GB" sz="2000" b="0" dirty="0">
                <a:solidFill>
                  <a:prstClr val="black"/>
                </a:solidFill>
                <a:ea typeface="+mj-ea"/>
              </a:rPr>
            </a:b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69" y="1175658"/>
            <a:ext cx="7860453" cy="471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0" dirty="0">
                <a:solidFill>
                  <a:prstClr val="black"/>
                </a:solidFill>
                <a:ea typeface="+mj-ea"/>
              </a:rPr>
              <a:t>Geographical distribution of confirmed cases of A(H5N6), </a:t>
            </a:r>
            <a:r>
              <a:rPr lang="en-GB" sz="2000" b="0" dirty="0" smtClean="0">
                <a:solidFill>
                  <a:prstClr val="black"/>
                </a:solidFill>
                <a:ea typeface="+mj-ea"/>
              </a:rPr>
              <a:t>China, 2014</a:t>
            </a:r>
            <a:r>
              <a:rPr lang="en-GB" sz="2000" b="0" dirty="0">
                <a:solidFill>
                  <a:prstClr val="black"/>
                </a:solidFill>
              </a:rPr>
              <a:t>–</a:t>
            </a:r>
            <a:r>
              <a:rPr lang="en-GB" sz="2000" b="0" dirty="0" smtClean="0">
                <a:solidFill>
                  <a:prstClr val="black"/>
                </a:solidFill>
                <a:ea typeface="+mj-ea"/>
              </a:rPr>
              <a:t>2018 </a:t>
            </a:r>
            <a:r>
              <a:rPr lang="en-GB" sz="2000" b="0" dirty="0">
                <a:solidFill>
                  <a:prstClr val="black"/>
                </a:solidFill>
                <a:ea typeface="+mj-ea"/>
              </a:rPr>
              <a:t>(</a:t>
            </a:r>
            <a:r>
              <a:rPr lang="en-GB" sz="2000" b="0" dirty="0" smtClean="0">
                <a:solidFill>
                  <a:prstClr val="black"/>
                </a:solidFill>
                <a:ea typeface="+mj-ea"/>
              </a:rPr>
              <a:t>n=23)</a:t>
            </a:r>
            <a:r>
              <a:rPr lang="en-GB" sz="2000" b="0" dirty="0">
                <a:solidFill>
                  <a:prstClr val="black"/>
                </a:solidFill>
                <a:ea typeface="+mj-ea"/>
              </a:rPr>
              <a:t/>
            </a:r>
            <a:br>
              <a:rPr lang="en-GB" sz="2000" b="0" dirty="0">
                <a:solidFill>
                  <a:prstClr val="black"/>
                </a:solidFill>
                <a:ea typeface="+mj-ea"/>
              </a:rPr>
            </a:b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54" y="830942"/>
            <a:ext cx="7205449" cy="5569857"/>
          </a:xfrm>
        </p:spPr>
      </p:pic>
    </p:spTree>
    <p:extLst>
      <p:ext uri="{BB962C8B-B14F-4D97-AF65-F5344CB8AC3E}">
        <p14:creationId xmlns:p14="http://schemas.microsoft.com/office/powerpoint/2010/main" val="378122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4" y="293298"/>
            <a:ext cx="10337614" cy="882360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Distribution of confirmed cases of MERS-</a:t>
            </a:r>
            <a:r>
              <a:rPr lang="en-GB" b="0" dirty="0" err="1"/>
              <a:t>CoV</a:t>
            </a:r>
            <a:r>
              <a:rPr lang="en-GB" b="0" dirty="0"/>
              <a:t> by place of infection and month of onset, March 2012 </a:t>
            </a:r>
            <a:r>
              <a:rPr lang="en-GB" b="0" dirty="0" smtClean="0"/>
              <a:t>to </a:t>
            </a:r>
            <a:r>
              <a:rPr lang="en-GB" b="0" dirty="0"/>
              <a:t>31 </a:t>
            </a:r>
            <a:r>
              <a:rPr lang="en-GB" b="0" dirty="0" smtClean="0"/>
              <a:t>October </a:t>
            </a:r>
            <a:r>
              <a:rPr lang="en-GB" b="0" dirty="0"/>
              <a:t>2018</a:t>
            </a:r>
            <a:br>
              <a:rPr lang="en-GB" b="0" dirty="0"/>
            </a:br>
            <a:endParaRPr lang="en-GB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882" y="1451889"/>
            <a:ext cx="9561784" cy="50236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02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500" b="0" dirty="0"/>
              <a:t>Geographical distribution of confirmed MERS-</a:t>
            </a:r>
            <a:r>
              <a:rPr lang="en-GB" sz="2500" b="0" dirty="0" err="1"/>
              <a:t>CoV</a:t>
            </a:r>
            <a:r>
              <a:rPr lang="en-GB" sz="2500" b="0" dirty="0"/>
              <a:t> cases by probable region of infection and exposure type, </a:t>
            </a:r>
            <a:r>
              <a:rPr lang="en-GB" sz="2500" b="0" dirty="0" smtClean="0"/>
              <a:t>October </a:t>
            </a:r>
            <a:r>
              <a:rPr lang="en-GB" sz="2500" b="0" dirty="0"/>
              <a:t>2018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301" y="1164136"/>
            <a:ext cx="6951216" cy="53713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95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/>
              <a:t>Geographical distribution of confirmed MERS-</a:t>
            </a:r>
            <a:r>
              <a:rPr lang="en-GB" b="0" dirty="0" err="1"/>
              <a:t>CoV</a:t>
            </a:r>
            <a:r>
              <a:rPr lang="en-GB" b="0" dirty="0"/>
              <a:t> cases by country of infection and year of onset, </a:t>
            </a:r>
            <a:r>
              <a:rPr lang="en-GB" b="0" dirty="0" smtClean="0"/>
              <a:t>April </a:t>
            </a:r>
            <a:r>
              <a:rPr lang="en-GB" b="0" dirty="0"/>
              <a:t>2012 to 31 October 2018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056" y="1177854"/>
            <a:ext cx="7004481" cy="54125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48803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3a570b-d7a9-49ca-a34c-8afb8206b4bf"/>
    <ds:schemaRef ds:uri="http://schemas.microsoft.com/sharepoint/v3"/>
    <ds:schemaRef ds:uri="http://purl.org/dc/terms/"/>
    <ds:schemaRef ds:uri="http://schemas.openxmlformats.org/package/2006/metadata/core-properties"/>
    <ds:schemaRef ds:uri="376727eb-354b-45e4-998d-f84ea079474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18032</TotalTime>
  <Words>181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Tahoma</vt:lpstr>
      <vt:lpstr>Theme_ECDC</vt:lpstr>
      <vt:lpstr>Reusable maps and graphs from ECDC Communicable Disease Threats Report    Week 45, 2018 </vt:lpstr>
      <vt:lpstr>Geographical distribution of confirmed and probable cases of Ebola virus disease, North Kivu and Ituri Provinces, Democratic Republic of the Congo, as of 7 November 2018  </vt:lpstr>
      <vt:lpstr>Distribution of confirmed and probable cases of Ebola virus disease, North Kivu and Ituri Provinces, Democratic Republic of the Congo, as of week 45, 2018  </vt:lpstr>
      <vt:lpstr>Distribution of confirmed cases of A(H5N6) by year of onset, 2014–2018 (n=23) </vt:lpstr>
      <vt:lpstr>Distribution of confirmed cases of A(H5N6) by age and gender, 2014–2018 (n=23) </vt:lpstr>
      <vt:lpstr>Geographical distribution of confirmed cases of A(H5N6), China, 2014–2018 (n=23) </vt:lpstr>
      <vt:lpstr>Distribution of confirmed cases of MERS-CoV by place of infection and month of onset, March 2012 to 31 October 2018 </vt:lpstr>
      <vt:lpstr>Geographical distribution of confirmed MERS-CoV cases by probable region of infection and exposure type, October 2018</vt:lpstr>
      <vt:lpstr>Geographical distribution of confirmed MERS-CoV cases by country of infection and year of onset, April 2012 to 31 October 2018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45, 2018</dc:title>
  <dc:creator>ECDC</dc:creator>
  <cp:keywords/>
  <cp:lastModifiedBy>Marybelle Stryk</cp:lastModifiedBy>
  <cp:revision>1375</cp:revision>
  <cp:lastPrinted>2017-03-24T07:50:18Z</cp:lastPrinted>
  <dcterms:created xsi:type="dcterms:W3CDTF">2015-11-05T13:02:54Z</dcterms:created>
  <dcterms:modified xsi:type="dcterms:W3CDTF">2018-12-06T14:56:58Z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