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5"/>
  </p:notesMasterIdLst>
  <p:handoutMasterIdLst>
    <p:handoutMasterId r:id="rId16"/>
  </p:handoutMasterIdLst>
  <p:sldIdLst>
    <p:sldId id="256" r:id="rId8"/>
    <p:sldId id="266" r:id="rId9"/>
    <p:sldId id="267" r:id="rId10"/>
    <p:sldId id="268" r:id="rId11"/>
    <p:sldId id="269" r:id="rId12"/>
    <p:sldId id="270" r:id="rId13"/>
    <p:sldId id="271" r:id="rId14"/>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28" d="100"/>
          <a:sy n="128" d="100"/>
        </p:scale>
        <p:origin x="1092" y="12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7.png"/><Relationship Id="rId1" Type="http://schemas.openxmlformats.org/officeDocument/2006/relationships/themeOverride" Target="../theme/themeOverrid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[YFEV_BRA_201701_DataSet Updated 23 01 2018.xlsm]EpiCurveAllStates!PivotEpiCurve</c:name>
    <c:fmtId val="152"/>
  </c:pivotSource>
  <c:chart>
    <c:autoTitleDeleted val="0"/>
    <c:pivotFmts>
      <c:pivotFmt>
        <c:idx val="0"/>
        <c:spPr>
          <a:solidFill>
            <a:schemeClr val="accent6"/>
          </a:solidFill>
          <a:ln>
            <a:noFill/>
          </a:ln>
          <a:effectLst/>
        </c:spPr>
      </c:pivotFmt>
      <c:pivotFmt>
        <c:idx val="1"/>
        <c:spPr>
          <a:solidFill>
            <a:schemeClr val="accent6"/>
          </a:solidFill>
          <a:ln>
            <a:noFill/>
          </a:ln>
          <a:effectLst/>
        </c:spPr>
      </c:pivotFmt>
      <c:pivotFmt>
        <c:idx val="2"/>
        <c:spPr>
          <a:solidFill>
            <a:schemeClr val="accent6"/>
          </a:solidFill>
          <a:ln>
            <a:noFill/>
          </a:ln>
          <a:effectLst/>
        </c:spPr>
      </c:pivotFmt>
      <c:pivotFmt>
        <c:idx val="3"/>
        <c:spPr>
          <a:solidFill>
            <a:schemeClr val="accent6"/>
          </a:solidFill>
          <a:ln>
            <a:noFill/>
          </a:ln>
          <a:effectLst/>
        </c:spPr>
      </c:pivotFmt>
      <c:pivotFmt>
        <c:idx val="4"/>
        <c:spPr>
          <a:solidFill>
            <a:schemeClr val="accent6"/>
          </a:solidFill>
          <a:ln>
            <a:noFill/>
          </a:ln>
          <a:effectLst/>
        </c:spPr>
      </c:pivotFmt>
      <c:pivotFmt>
        <c:idx val="5"/>
        <c:spPr>
          <a:solidFill>
            <a:schemeClr val="accent6"/>
          </a:solidFill>
          <a:ln>
            <a:noFill/>
          </a:ln>
          <a:effectLst/>
        </c:spPr>
      </c:pivotFmt>
      <c:pivotFmt>
        <c:idx val="6"/>
        <c:spPr>
          <a:solidFill>
            <a:schemeClr val="accent6"/>
          </a:solidFill>
          <a:ln>
            <a:noFill/>
          </a:ln>
          <a:effectLst/>
        </c:spPr>
      </c:pivotFmt>
      <c:pivotFmt>
        <c:idx val="7"/>
        <c:spPr>
          <a:solidFill>
            <a:schemeClr val="accent6"/>
          </a:solidFill>
          <a:ln>
            <a:noFill/>
          </a:ln>
          <a:effectLst/>
        </c:spPr>
      </c:pivotFmt>
      <c:pivotFmt>
        <c:idx val="8"/>
        <c:spPr>
          <a:solidFill>
            <a:schemeClr val="accent6"/>
          </a:solidFill>
          <a:ln>
            <a:noFill/>
          </a:ln>
          <a:effectLst/>
        </c:spPr>
      </c:pivotFmt>
      <c:pivotFmt>
        <c:idx val="9"/>
        <c:spPr>
          <a:solidFill>
            <a:schemeClr val="accent6"/>
          </a:solidFill>
          <a:ln>
            <a:noFill/>
          </a:ln>
          <a:effectLst/>
        </c:spPr>
      </c:pivotFmt>
      <c:pivotFmt>
        <c:idx val="10"/>
        <c:spPr>
          <a:solidFill>
            <a:schemeClr val="accent6"/>
          </a:solidFill>
          <a:ln>
            <a:noFill/>
          </a:ln>
          <a:effectLst/>
        </c:spPr>
      </c:pivotFmt>
      <c:pivotFmt>
        <c:idx val="11"/>
        <c:spPr>
          <a:solidFill>
            <a:schemeClr val="accent6"/>
          </a:solidFill>
          <a:ln>
            <a:noFill/>
          </a:ln>
          <a:effectLst/>
        </c:spPr>
      </c:pivotFmt>
      <c:pivotFmt>
        <c:idx val="12"/>
        <c:spPr>
          <a:solidFill>
            <a:schemeClr val="accent6"/>
          </a:solidFill>
          <a:ln>
            <a:noFill/>
          </a:ln>
          <a:effectLst/>
        </c:spPr>
      </c:pivotFmt>
      <c:pivotFmt>
        <c:idx val="13"/>
        <c:spPr>
          <a:solidFill>
            <a:schemeClr val="accent6"/>
          </a:solidFill>
          <a:ln>
            <a:noFill/>
          </a:ln>
          <a:effectLst/>
        </c:spPr>
      </c:pivotFmt>
      <c:pivotFmt>
        <c:idx val="14"/>
        <c:spPr>
          <a:solidFill>
            <a:schemeClr val="accent6"/>
          </a:solidFill>
          <a:ln>
            <a:noFill/>
          </a:ln>
          <a:effectLst/>
        </c:spPr>
      </c:pivotFmt>
      <c:pivotFmt>
        <c:idx val="15"/>
        <c:spPr>
          <a:solidFill>
            <a:schemeClr val="accent6"/>
          </a:solidFill>
          <a:ln>
            <a:noFill/>
          </a:ln>
          <a:effectLst/>
        </c:spPr>
      </c:pivotFmt>
      <c:pivotFmt>
        <c:idx val="16"/>
        <c:spPr>
          <a:solidFill>
            <a:schemeClr val="accent6"/>
          </a:solidFill>
          <a:ln>
            <a:noFill/>
          </a:ln>
          <a:effectLst/>
        </c:spPr>
        <c:marker>
          <c:symbol val="none"/>
        </c:marker>
      </c:pivotFmt>
      <c:pivotFmt>
        <c:idx val="17"/>
        <c:spPr>
          <a:solidFill>
            <a:schemeClr val="accent6"/>
          </a:solidFill>
          <a:ln>
            <a:noFill/>
          </a:ln>
          <a:effectLst/>
        </c:spPr>
        <c:marker>
          <c:symbol val="none"/>
        </c:marker>
      </c:pivotFmt>
      <c:pivotFmt>
        <c:idx val="18"/>
        <c:spPr>
          <a:solidFill>
            <a:schemeClr val="accent6"/>
          </a:solidFill>
          <a:ln>
            <a:noFill/>
          </a:ln>
          <a:effectLst/>
        </c:spPr>
        <c:marker>
          <c:symbol val="none"/>
        </c:marker>
      </c:pivotFmt>
      <c:pivotFmt>
        <c:idx val="19"/>
        <c:spPr>
          <a:solidFill>
            <a:schemeClr val="accent6"/>
          </a:solidFill>
          <a:ln>
            <a:noFill/>
          </a:ln>
          <a:effectLst/>
        </c:spPr>
        <c:marker>
          <c:symbol val="none"/>
        </c:marker>
      </c:pivotFmt>
      <c:pivotFmt>
        <c:idx val="20"/>
        <c:spPr>
          <a:solidFill>
            <a:schemeClr val="accent6"/>
          </a:solidFill>
          <a:ln>
            <a:noFill/>
          </a:ln>
          <a:effectLst/>
        </c:spPr>
        <c:marker>
          <c:symbol val="none"/>
        </c:marker>
      </c:pivotFmt>
      <c:pivotFmt>
        <c:idx val="21"/>
        <c:spPr>
          <a:solidFill>
            <a:schemeClr val="accent6"/>
          </a:solidFill>
          <a:ln>
            <a:noFill/>
          </a:ln>
          <a:effectLst/>
        </c:spPr>
        <c:marker>
          <c:symbol val="none"/>
        </c:marker>
      </c:pivotFmt>
      <c:pivotFmt>
        <c:idx val="22"/>
        <c:spPr>
          <a:solidFill>
            <a:schemeClr val="accent6"/>
          </a:solidFill>
          <a:ln>
            <a:noFill/>
          </a:ln>
          <a:effectLst/>
        </c:spPr>
      </c:pivotFmt>
      <c:pivotFmt>
        <c:idx val="23"/>
        <c:spPr>
          <a:solidFill>
            <a:schemeClr val="accent6"/>
          </a:solidFill>
          <a:ln>
            <a:noFill/>
          </a:ln>
          <a:effectLst/>
        </c:spPr>
      </c:pivotFmt>
      <c:pivotFmt>
        <c:idx val="24"/>
        <c:spPr>
          <a:solidFill>
            <a:schemeClr val="accent6"/>
          </a:solidFill>
          <a:ln>
            <a:noFill/>
          </a:ln>
          <a:effectLst/>
        </c:spPr>
      </c:pivotFmt>
      <c:pivotFmt>
        <c:idx val="25"/>
        <c:spPr>
          <a:solidFill>
            <a:schemeClr val="accent6"/>
          </a:solidFill>
          <a:ln>
            <a:noFill/>
          </a:ln>
          <a:effectLst/>
        </c:spPr>
      </c:pivotFmt>
      <c:pivotFmt>
        <c:idx val="26"/>
        <c:spPr>
          <a:solidFill>
            <a:schemeClr val="accent6"/>
          </a:solidFill>
          <a:ln>
            <a:noFill/>
          </a:ln>
          <a:effectLst/>
        </c:spPr>
      </c:pivotFmt>
      <c:pivotFmt>
        <c:idx val="27"/>
        <c:spPr>
          <a:solidFill>
            <a:schemeClr val="accent6"/>
          </a:solidFill>
          <a:ln>
            <a:noFill/>
          </a:ln>
          <a:effectLst/>
        </c:spPr>
      </c:pivotFmt>
      <c:pivotFmt>
        <c:idx val="28"/>
        <c:spPr>
          <a:solidFill>
            <a:schemeClr val="accent6"/>
          </a:solidFill>
          <a:ln>
            <a:noFill/>
          </a:ln>
          <a:effectLst/>
        </c:spPr>
      </c:pivotFmt>
      <c:pivotFmt>
        <c:idx val="29"/>
        <c:spPr>
          <a:solidFill>
            <a:schemeClr val="accent6"/>
          </a:solidFill>
          <a:ln>
            <a:noFill/>
          </a:ln>
          <a:effectLst/>
        </c:spPr>
      </c:pivotFmt>
      <c:pivotFmt>
        <c:idx val="30"/>
        <c:spPr>
          <a:solidFill>
            <a:schemeClr val="accent6"/>
          </a:solidFill>
          <a:ln>
            <a:noFill/>
          </a:ln>
          <a:effectLst/>
        </c:spPr>
      </c:pivotFmt>
      <c:pivotFmt>
        <c:idx val="31"/>
        <c:spPr>
          <a:solidFill>
            <a:schemeClr val="accent6"/>
          </a:solidFill>
          <a:ln>
            <a:noFill/>
          </a:ln>
          <a:effectLst/>
        </c:spPr>
      </c:pivotFmt>
      <c:pivotFmt>
        <c:idx val="32"/>
        <c:spPr>
          <a:solidFill>
            <a:schemeClr val="accent6"/>
          </a:solidFill>
          <a:ln>
            <a:noFill/>
          </a:ln>
          <a:effectLst/>
        </c:spPr>
      </c:pivotFmt>
      <c:pivotFmt>
        <c:idx val="33"/>
        <c:spPr>
          <a:solidFill>
            <a:schemeClr val="accent6"/>
          </a:solidFill>
          <a:ln>
            <a:noFill/>
          </a:ln>
          <a:effectLst/>
        </c:spPr>
      </c:pivotFmt>
      <c:pivotFmt>
        <c:idx val="34"/>
        <c:spPr>
          <a:solidFill>
            <a:schemeClr val="accent6"/>
          </a:solidFill>
          <a:ln>
            <a:noFill/>
          </a:ln>
          <a:effectLst/>
        </c:spPr>
      </c:pivotFmt>
      <c:pivotFmt>
        <c:idx val="35"/>
        <c:spPr>
          <a:solidFill>
            <a:schemeClr val="accent6"/>
          </a:solidFill>
          <a:ln>
            <a:noFill/>
          </a:ln>
          <a:effectLst/>
        </c:spPr>
      </c:pivotFmt>
      <c:pivotFmt>
        <c:idx val="36"/>
        <c:spPr>
          <a:solidFill>
            <a:schemeClr val="accent6"/>
          </a:solidFill>
          <a:ln>
            <a:noFill/>
          </a:ln>
          <a:effectLst/>
        </c:spPr>
      </c:pivotFmt>
      <c:pivotFmt>
        <c:idx val="37"/>
        <c:spPr>
          <a:solidFill>
            <a:schemeClr val="accent6"/>
          </a:solidFill>
          <a:ln>
            <a:noFill/>
          </a:ln>
          <a:effectLst/>
        </c:spPr>
      </c:pivotFmt>
      <c:pivotFmt>
        <c:idx val="38"/>
        <c:spPr>
          <a:solidFill>
            <a:schemeClr val="accent6"/>
          </a:solidFill>
          <a:ln>
            <a:noFill/>
          </a:ln>
          <a:effectLst/>
        </c:spPr>
      </c:pivotFmt>
      <c:pivotFmt>
        <c:idx val="39"/>
        <c:spPr>
          <a:solidFill>
            <a:schemeClr val="accent6"/>
          </a:solidFill>
          <a:ln>
            <a:noFill/>
          </a:ln>
          <a:effectLst/>
        </c:spPr>
      </c:pivotFmt>
      <c:pivotFmt>
        <c:idx val="40"/>
        <c:spPr>
          <a:solidFill>
            <a:schemeClr val="accent6"/>
          </a:solidFill>
          <a:ln>
            <a:noFill/>
          </a:ln>
          <a:effectLst/>
        </c:spPr>
      </c:pivotFmt>
      <c:pivotFmt>
        <c:idx val="41"/>
        <c:spPr>
          <a:solidFill>
            <a:schemeClr val="accent6"/>
          </a:solidFill>
          <a:ln>
            <a:noFill/>
          </a:ln>
          <a:effectLst/>
        </c:spPr>
      </c:pivotFmt>
      <c:pivotFmt>
        <c:idx val="42"/>
        <c:spPr>
          <a:solidFill>
            <a:schemeClr val="accent6"/>
          </a:solidFill>
          <a:ln>
            <a:noFill/>
          </a:ln>
          <a:effectLst/>
        </c:spPr>
      </c:pivotFmt>
      <c:pivotFmt>
        <c:idx val="43"/>
        <c:spPr>
          <a:solidFill>
            <a:schemeClr val="accent6"/>
          </a:solidFill>
          <a:ln>
            <a:noFill/>
          </a:ln>
          <a:effectLst/>
        </c:spPr>
      </c:pivotFmt>
      <c:pivotFmt>
        <c:idx val="44"/>
        <c:spPr>
          <a:solidFill>
            <a:schemeClr val="accent6"/>
          </a:solidFill>
          <a:ln>
            <a:noFill/>
          </a:ln>
          <a:effectLst/>
        </c:spPr>
        <c:marker>
          <c:symbol val="none"/>
        </c:marker>
      </c:pivotFmt>
      <c:pivotFmt>
        <c:idx val="45"/>
        <c:spPr>
          <a:solidFill>
            <a:schemeClr val="accent6"/>
          </a:solidFill>
          <a:ln>
            <a:noFill/>
          </a:ln>
          <a:effectLst/>
        </c:spPr>
        <c:marker>
          <c:symbol val="none"/>
        </c:marker>
      </c:pivotFmt>
      <c:pivotFmt>
        <c:idx val="46"/>
        <c:spPr>
          <a:solidFill>
            <a:schemeClr val="accent6"/>
          </a:solidFill>
          <a:ln>
            <a:noFill/>
          </a:ln>
          <a:effectLst/>
        </c:spPr>
      </c:pivotFmt>
      <c:pivotFmt>
        <c:idx val="47"/>
        <c:spPr>
          <a:solidFill>
            <a:schemeClr val="accent6"/>
          </a:solidFill>
          <a:ln>
            <a:noFill/>
          </a:ln>
          <a:effectLst/>
        </c:spPr>
      </c:pivotFmt>
      <c:pivotFmt>
        <c:idx val="48"/>
        <c:spPr>
          <a:solidFill>
            <a:schemeClr val="accent6"/>
          </a:solidFill>
          <a:ln>
            <a:noFill/>
          </a:ln>
          <a:effectLst/>
        </c:spPr>
        <c:marker>
          <c:symbol val="none"/>
        </c:marker>
      </c:pivotFmt>
      <c:pivotFmt>
        <c:idx val="49"/>
        <c:spPr>
          <a:solidFill>
            <a:schemeClr val="accent6"/>
          </a:solidFill>
          <a:ln>
            <a:noFill/>
          </a:ln>
          <a:effectLst/>
        </c:spPr>
      </c:pivotFmt>
      <c:pivotFmt>
        <c:idx val="50"/>
        <c:spPr>
          <a:solidFill>
            <a:schemeClr val="accent6"/>
          </a:solidFill>
          <a:ln>
            <a:noFill/>
          </a:ln>
          <a:effectLst/>
        </c:spPr>
        <c:marker>
          <c:symbol val="none"/>
        </c:marker>
      </c:pivotFmt>
      <c:pivotFmt>
        <c:idx val="51"/>
        <c:spPr>
          <a:solidFill>
            <a:schemeClr val="accent6"/>
          </a:solidFill>
          <a:ln>
            <a:noFill/>
          </a:ln>
          <a:effectLst/>
        </c:spPr>
      </c:pivotFmt>
      <c:pivotFmt>
        <c:idx val="52"/>
        <c:spPr>
          <a:solidFill>
            <a:schemeClr val="accent6"/>
          </a:solidFill>
          <a:ln>
            <a:noFill/>
          </a:ln>
          <a:effectLst/>
        </c:spPr>
      </c:pivotFmt>
      <c:pivotFmt>
        <c:idx val="53"/>
        <c:spPr>
          <a:solidFill>
            <a:schemeClr val="accent6"/>
          </a:solidFill>
          <a:ln>
            <a:noFill/>
          </a:ln>
          <a:effectLst/>
        </c:spPr>
      </c:pivotFmt>
      <c:pivotFmt>
        <c:idx val="54"/>
        <c:spPr>
          <a:solidFill>
            <a:schemeClr val="accent6"/>
          </a:solidFill>
          <a:ln>
            <a:noFill/>
          </a:ln>
          <a:effectLst/>
        </c:spPr>
      </c:pivotFmt>
      <c:pivotFmt>
        <c:idx val="55"/>
        <c:spPr>
          <a:solidFill>
            <a:schemeClr val="accent6"/>
          </a:solidFill>
          <a:ln>
            <a:noFill/>
          </a:ln>
          <a:effectLst/>
        </c:spPr>
      </c:pivotFmt>
      <c:pivotFmt>
        <c:idx val="56"/>
        <c:spPr>
          <a:solidFill>
            <a:schemeClr val="accent6"/>
          </a:solidFill>
          <a:ln>
            <a:noFill/>
          </a:ln>
          <a:effectLst/>
        </c:spPr>
      </c:pivotFmt>
      <c:pivotFmt>
        <c:idx val="57"/>
        <c:spPr>
          <a:solidFill>
            <a:schemeClr val="accent6"/>
          </a:solidFill>
          <a:ln>
            <a:noFill/>
          </a:ln>
          <a:effectLst/>
        </c:spPr>
      </c:pivotFmt>
      <c:pivotFmt>
        <c:idx val="58"/>
        <c:spPr>
          <a:solidFill>
            <a:srgbClr val="C3D69B"/>
          </a:solidFill>
          <a:ln>
            <a:solidFill>
              <a:srgbClr val="595959"/>
            </a:solidFill>
          </a:ln>
          <a:effectLst/>
        </c:spPr>
        <c:marker>
          <c:symbol val="none"/>
        </c:marker>
      </c:pivotFmt>
      <c:pivotFmt>
        <c:idx val="59"/>
        <c:spPr>
          <a:solidFill>
            <a:srgbClr val="FF9999"/>
          </a:solidFill>
          <a:ln>
            <a:solidFill>
              <a:srgbClr val="595959"/>
            </a:solidFill>
          </a:ln>
          <a:effectLst/>
        </c:spPr>
        <c:marker>
          <c:symbol val="none"/>
        </c:marker>
      </c:pivotFmt>
      <c:pivotFmt>
        <c:idx val="60"/>
        <c:spPr>
          <a:solidFill>
            <a:srgbClr val="C6A4C4"/>
          </a:solidFill>
          <a:ln>
            <a:solidFill>
              <a:srgbClr val="595959"/>
            </a:solidFill>
          </a:ln>
          <a:effectLst/>
        </c:spPr>
        <c:marker>
          <c:symbol val="none"/>
        </c:marker>
      </c:pivotFmt>
      <c:pivotFmt>
        <c:idx val="61"/>
        <c:spPr>
          <a:solidFill>
            <a:schemeClr val="accent4">
              <a:lumMod val="20000"/>
              <a:lumOff val="80000"/>
            </a:schemeClr>
          </a:solidFill>
          <a:ln>
            <a:solidFill>
              <a:srgbClr val="595959"/>
            </a:solidFill>
          </a:ln>
          <a:effectLst/>
        </c:spPr>
        <c:marker>
          <c:symbol val="none"/>
        </c:marker>
      </c:pivotFmt>
      <c:pivotFmt>
        <c:idx val="62"/>
        <c:spPr>
          <a:solidFill>
            <a:srgbClr val="FAC890"/>
          </a:solidFill>
          <a:ln>
            <a:solidFill>
              <a:srgbClr val="595959"/>
            </a:solidFill>
          </a:ln>
          <a:effectLst/>
        </c:spPr>
        <c:marker>
          <c:symbol val="none"/>
        </c:marker>
      </c:pivotFmt>
      <c:pivotFmt>
        <c:idx val="63"/>
        <c:spPr>
          <a:solidFill>
            <a:srgbClr val="8FD4DD"/>
          </a:solidFill>
          <a:ln>
            <a:solidFill>
              <a:srgbClr val="595959"/>
            </a:solidFill>
          </a:ln>
          <a:effectLst/>
        </c:spPr>
        <c:marker>
          <c:symbol val="none"/>
        </c:marker>
      </c:pivotFmt>
      <c:pivotFmt>
        <c:idx val="64"/>
        <c:spPr>
          <a:solidFill>
            <a:srgbClr val="C0C0C0"/>
          </a:solidFill>
          <a:ln>
            <a:solidFill>
              <a:srgbClr val="595959"/>
            </a:solidFill>
          </a:ln>
          <a:effectLst/>
        </c:spPr>
        <c:marker>
          <c:symbol val="none"/>
        </c:marker>
      </c:pivotFmt>
      <c:pivotFmt>
        <c:idx val="65"/>
        <c:spPr>
          <a:solidFill>
            <a:srgbClr val="C0C0C0"/>
          </a:solidFill>
          <a:ln>
            <a:solidFill>
              <a:srgbClr val="595959"/>
            </a:solidFill>
          </a:ln>
          <a:effectLst/>
        </c:spPr>
      </c:pivotFmt>
      <c:pivotFmt>
        <c:idx val="66"/>
        <c:spPr>
          <a:solidFill>
            <a:srgbClr val="8E97DA"/>
          </a:solidFill>
          <a:ln>
            <a:solidFill>
              <a:srgbClr val="595959"/>
            </a:solidFill>
          </a:ln>
          <a:effectLst/>
        </c:spPr>
        <c:marker>
          <c:symbol val="none"/>
        </c:marker>
      </c:pivotFmt>
      <c:pivotFmt>
        <c:idx val="67"/>
        <c:spPr>
          <a:solidFill>
            <a:srgbClr val="FF75AD"/>
          </a:solidFill>
          <a:ln>
            <a:solidFill>
              <a:srgbClr val="595959"/>
            </a:solidFill>
          </a:ln>
          <a:effectLst/>
        </c:spPr>
        <c:marker>
          <c:symbol val="none"/>
        </c:marker>
      </c:pivotFmt>
      <c:pivotFmt>
        <c:idx val="68"/>
        <c:spPr>
          <a:solidFill>
            <a:schemeClr val="accent6"/>
          </a:solidFill>
          <a:ln>
            <a:noFill/>
          </a:ln>
          <a:effectLst/>
        </c:spPr>
        <c:marker>
          <c:symbol val="none"/>
        </c:marker>
      </c:pivotFmt>
      <c:pivotFmt>
        <c:idx val="69"/>
        <c:spPr>
          <a:solidFill>
            <a:srgbClr val="C3D69B"/>
          </a:solidFill>
          <a:ln>
            <a:solidFill>
              <a:srgbClr val="595959"/>
            </a:solidFill>
          </a:ln>
          <a:effectLst/>
        </c:spPr>
        <c:marker>
          <c:symbol val="none"/>
        </c:marker>
      </c:pivotFmt>
      <c:pivotFmt>
        <c:idx val="70"/>
        <c:spPr>
          <a:solidFill>
            <a:srgbClr val="FF9999"/>
          </a:solidFill>
          <a:ln>
            <a:solidFill>
              <a:srgbClr val="595959"/>
            </a:solidFill>
          </a:ln>
          <a:effectLst/>
        </c:spPr>
        <c:marker>
          <c:symbol val="none"/>
        </c:marker>
      </c:pivotFmt>
      <c:pivotFmt>
        <c:idx val="71"/>
        <c:spPr>
          <a:solidFill>
            <a:srgbClr val="C0C0C0"/>
          </a:solidFill>
          <a:ln>
            <a:solidFill>
              <a:srgbClr val="595959"/>
            </a:solidFill>
          </a:ln>
          <a:effectLst/>
        </c:spPr>
        <c:marker>
          <c:symbol val="none"/>
        </c:marker>
      </c:pivotFmt>
      <c:pivotFmt>
        <c:idx val="72"/>
        <c:spPr>
          <a:solidFill>
            <a:srgbClr val="FAC890"/>
          </a:solidFill>
          <a:ln>
            <a:solidFill>
              <a:srgbClr val="595959"/>
            </a:solidFill>
          </a:ln>
          <a:effectLst/>
        </c:spPr>
        <c:marker>
          <c:symbol val="none"/>
        </c:marker>
      </c:pivotFmt>
      <c:pivotFmt>
        <c:idx val="73"/>
        <c:spPr>
          <a:solidFill>
            <a:srgbClr val="8FD4DD"/>
          </a:solidFill>
          <a:ln>
            <a:solidFill>
              <a:srgbClr val="595959"/>
            </a:solidFill>
          </a:ln>
          <a:effectLst/>
        </c:spPr>
        <c:marker>
          <c:symbol val="none"/>
        </c:marker>
      </c:pivotFmt>
      <c:pivotFmt>
        <c:idx val="74"/>
        <c:spPr>
          <a:solidFill>
            <a:schemeClr val="accent4">
              <a:lumMod val="20000"/>
              <a:lumOff val="80000"/>
            </a:schemeClr>
          </a:solidFill>
          <a:ln>
            <a:solidFill>
              <a:srgbClr val="595959"/>
            </a:solidFill>
          </a:ln>
          <a:effectLst/>
        </c:spPr>
        <c:marker>
          <c:symbol val="none"/>
        </c:marker>
      </c:pivotFmt>
      <c:pivotFmt>
        <c:idx val="75"/>
        <c:spPr>
          <a:solidFill>
            <a:srgbClr val="C6A4C4"/>
          </a:solidFill>
          <a:ln>
            <a:solidFill>
              <a:srgbClr val="595959"/>
            </a:solidFill>
          </a:ln>
          <a:effectLst/>
        </c:spPr>
        <c:marker>
          <c:symbol val="none"/>
        </c:marker>
      </c:pivotFmt>
      <c:pivotFmt>
        <c:idx val="76"/>
        <c:spPr>
          <a:solidFill>
            <a:srgbClr val="8E97DA"/>
          </a:solidFill>
          <a:ln>
            <a:solidFill>
              <a:srgbClr val="595959"/>
            </a:solidFill>
          </a:ln>
          <a:effectLst/>
        </c:spPr>
        <c:marker>
          <c:symbol val="none"/>
        </c:marker>
      </c:pivotFmt>
      <c:pivotFmt>
        <c:idx val="77"/>
        <c:spPr>
          <a:solidFill>
            <a:srgbClr val="FF75AD"/>
          </a:solidFill>
          <a:ln>
            <a:solidFill>
              <a:srgbClr val="595959"/>
            </a:solidFill>
          </a:ln>
          <a:effectLst/>
        </c:spPr>
        <c:marker>
          <c:symbol val="none"/>
        </c:marker>
      </c:pivotFmt>
      <c:pivotFmt>
        <c:idx val="78"/>
        <c:spPr>
          <a:solidFill>
            <a:schemeClr val="accent6"/>
          </a:solidFill>
          <a:ln>
            <a:noFill/>
          </a:ln>
          <a:effectLst/>
        </c:spPr>
        <c:marker>
          <c:symbol val="none"/>
        </c:marker>
      </c:pivotFmt>
      <c:pivotFmt>
        <c:idx val="79"/>
        <c:spPr>
          <a:solidFill>
            <a:srgbClr val="C3D69B"/>
          </a:solidFill>
          <a:ln>
            <a:solidFill>
              <a:srgbClr val="595959"/>
            </a:solidFill>
          </a:ln>
          <a:effectLst/>
        </c:spPr>
        <c:marker>
          <c:symbol val="none"/>
        </c:marker>
      </c:pivotFmt>
      <c:pivotFmt>
        <c:idx val="80"/>
        <c:spPr>
          <a:solidFill>
            <a:srgbClr val="FF9999"/>
          </a:solidFill>
          <a:ln>
            <a:solidFill>
              <a:srgbClr val="595959"/>
            </a:solidFill>
          </a:ln>
          <a:effectLst/>
        </c:spPr>
        <c:marker>
          <c:symbol val="none"/>
        </c:marker>
      </c:pivotFmt>
      <c:pivotFmt>
        <c:idx val="81"/>
        <c:spPr>
          <a:solidFill>
            <a:srgbClr val="C0C0C0"/>
          </a:solidFill>
          <a:ln>
            <a:solidFill>
              <a:srgbClr val="595959"/>
            </a:solidFill>
          </a:ln>
          <a:effectLst/>
        </c:spPr>
        <c:marker>
          <c:symbol val="none"/>
        </c:marker>
      </c:pivotFmt>
      <c:pivotFmt>
        <c:idx val="82"/>
        <c:spPr>
          <a:solidFill>
            <a:srgbClr val="FAC890"/>
          </a:solidFill>
          <a:ln>
            <a:solidFill>
              <a:srgbClr val="595959"/>
            </a:solidFill>
          </a:ln>
          <a:effectLst/>
        </c:spPr>
        <c:marker>
          <c:symbol val="none"/>
        </c:marker>
      </c:pivotFmt>
      <c:pivotFmt>
        <c:idx val="83"/>
        <c:spPr>
          <a:solidFill>
            <a:srgbClr val="8FD4DD"/>
          </a:solidFill>
          <a:ln>
            <a:solidFill>
              <a:srgbClr val="595959"/>
            </a:solidFill>
          </a:ln>
          <a:effectLst/>
        </c:spPr>
        <c:marker>
          <c:symbol val="none"/>
        </c:marker>
      </c:pivotFmt>
      <c:pivotFmt>
        <c:idx val="84"/>
        <c:spPr>
          <a:solidFill>
            <a:schemeClr val="accent4">
              <a:lumMod val="20000"/>
              <a:lumOff val="80000"/>
            </a:schemeClr>
          </a:solidFill>
          <a:ln>
            <a:solidFill>
              <a:srgbClr val="595959"/>
            </a:solidFill>
          </a:ln>
          <a:effectLst/>
        </c:spPr>
        <c:marker>
          <c:symbol val="none"/>
        </c:marker>
      </c:pivotFmt>
      <c:pivotFmt>
        <c:idx val="85"/>
        <c:spPr>
          <a:solidFill>
            <a:srgbClr val="C6A4C4"/>
          </a:solidFill>
          <a:ln>
            <a:solidFill>
              <a:srgbClr val="595959"/>
            </a:solidFill>
          </a:ln>
          <a:effectLst/>
        </c:spPr>
        <c:marker>
          <c:symbol val="none"/>
        </c:marker>
      </c:pivotFmt>
      <c:pivotFmt>
        <c:idx val="86"/>
        <c:spPr>
          <a:solidFill>
            <a:srgbClr val="8E97DA"/>
          </a:solidFill>
          <a:ln>
            <a:solidFill>
              <a:srgbClr val="595959"/>
            </a:solidFill>
          </a:ln>
          <a:effectLst/>
        </c:spPr>
        <c:marker>
          <c:symbol val="none"/>
        </c:marker>
      </c:pivotFmt>
      <c:pivotFmt>
        <c:idx val="87"/>
        <c:spPr>
          <a:solidFill>
            <a:srgbClr val="FF75AD"/>
          </a:solidFill>
          <a:ln>
            <a:solidFill>
              <a:srgbClr val="595959"/>
            </a:solidFill>
          </a:ln>
          <a:effectLst/>
        </c:spPr>
        <c:marker>
          <c:symbol val="none"/>
        </c:marker>
      </c:pivotFmt>
    </c:pivotFmts>
    <c:plotArea>
      <c:layout>
        <c:manualLayout>
          <c:layoutTarget val="inner"/>
          <c:xMode val="edge"/>
          <c:yMode val="edge"/>
          <c:x val="5.1664610630777617E-2"/>
          <c:y val="6.2052219775845567E-2"/>
          <c:w val="0.91818444552301981"/>
          <c:h val="0.68795296322556843"/>
        </c:manualLayout>
      </c:layout>
      <c:barChart>
        <c:barDir val="col"/>
        <c:grouping val="stacked"/>
        <c:varyColors val="0"/>
        <c:ser>
          <c:idx val="0"/>
          <c:order val="0"/>
          <c:tx>
            <c:strRef>
              <c:f>EpiCurveAllStates!$B$3:$B$4</c:f>
              <c:strCache>
                <c:ptCount val="1"/>
                <c:pt idx="0">
                  <c:v>Bahia</c:v>
                </c:pt>
              </c:strCache>
            </c:strRef>
          </c:tx>
          <c:spPr>
            <a:solidFill>
              <a:schemeClr val="accent6"/>
            </a:solidFill>
            <a:ln>
              <a:no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EpiCurveAllStates!$B$5:$B$18</c:f>
              <c:numCache>
                <c:formatCode>General</c:formatCode>
                <c:ptCount val="13"/>
                <c:pt idx="0">
                  <c:v>0</c:v>
                </c:pt>
                <c:pt idx="1">
                  <c:v>0</c:v>
                </c:pt>
                <c:pt idx="2">
                  <c:v>0</c:v>
                </c:pt>
                <c:pt idx="3">
                  <c:v>0</c:v>
                </c:pt>
                <c:pt idx="4">
                  <c:v>0</c:v>
                </c:pt>
                <c:pt idx="5">
                  <c:v>0</c:v>
                </c:pt>
                <c:pt idx="6">
                  <c:v>0</c:v>
                </c:pt>
                <c:pt idx="9">
                  <c:v>0</c:v>
                </c:pt>
              </c:numCache>
            </c:numRef>
          </c:val>
          <c:extLst xmlns:c16r2="http://schemas.microsoft.com/office/drawing/2015/06/chart">
            <c:ext xmlns:c16="http://schemas.microsoft.com/office/drawing/2014/chart" uri="{C3380CC4-5D6E-409C-BE32-E72D297353CC}">
              <c16:uniqueId val="{00000000-406E-4774-A2DB-AF88CE71BD9B}"/>
            </c:ext>
          </c:extLst>
        </c:ser>
        <c:ser>
          <c:idx val="1"/>
          <c:order val="1"/>
          <c:tx>
            <c:strRef>
              <c:f>EpiCurveAllStates!$C$3:$C$4</c:f>
              <c:strCache>
                <c:ptCount val="1"/>
                <c:pt idx="0">
                  <c:v>Minas Gerais</c:v>
                </c:pt>
              </c:strCache>
            </c:strRef>
          </c:tx>
          <c:spPr>
            <a:solidFill>
              <a:srgbClr val="C3D69B"/>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EpiCurveAllStates!$C$5:$C$18</c:f>
              <c:numCache>
                <c:formatCode>General</c:formatCode>
                <c:ptCount val="13"/>
                <c:pt idx="0">
                  <c:v>126</c:v>
                </c:pt>
                <c:pt idx="1">
                  <c:v>143</c:v>
                </c:pt>
                <c:pt idx="2">
                  <c:v>153</c:v>
                </c:pt>
                <c:pt idx="3">
                  <c:v>65</c:v>
                </c:pt>
                <c:pt idx="5">
                  <c:v>0</c:v>
                </c:pt>
                <c:pt idx="6">
                  <c:v>0</c:v>
                </c:pt>
                <c:pt idx="9">
                  <c:v>0</c:v>
                </c:pt>
                <c:pt idx="11">
                  <c:v>1</c:v>
                </c:pt>
                <c:pt idx="12">
                  <c:v>76</c:v>
                </c:pt>
              </c:numCache>
            </c:numRef>
          </c:val>
          <c:extLst xmlns:c16r2="http://schemas.microsoft.com/office/drawing/2015/06/chart">
            <c:ext xmlns:c16="http://schemas.microsoft.com/office/drawing/2014/chart" uri="{C3380CC4-5D6E-409C-BE32-E72D297353CC}">
              <c16:uniqueId val="{00000001-406E-4774-A2DB-AF88CE71BD9B}"/>
            </c:ext>
          </c:extLst>
        </c:ser>
        <c:ser>
          <c:idx val="2"/>
          <c:order val="2"/>
          <c:tx>
            <c:strRef>
              <c:f>EpiCurveAllStates!$D$3:$D$4</c:f>
              <c:strCache>
                <c:ptCount val="1"/>
                <c:pt idx="0">
                  <c:v>Espírito Santo</c:v>
                </c:pt>
              </c:strCache>
            </c:strRef>
          </c:tx>
          <c:spPr>
            <a:solidFill>
              <a:srgbClr val="FF9999"/>
            </a:solidFill>
            <a:ln>
              <a:solidFill>
                <a:srgbClr val="595959"/>
              </a:solidFill>
            </a:ln>
            <a:effectLst/>
          </c:spPr>
          <c:invertIfNegative val="0"/>
          <c:dPt>
            <c:idx val="19"/>
            <c:invertIfNegative val="0"/>
            <c:bubble3D val="0"/>
            <c:extLst xmlns:c16r2="http://schemas.microsoft.com/office/drawing/2015/06/chart">
              <c:ext xmlns:c16="http://schemas.microsoft.com/office/drawing/2014/chart" uri="{C3380CC4-5D6E-409C-BE32-E72D297353CC}">
                <c16:uniqueId val="{00000002-406E-4774-A2DB-AF88CE71BD9B}"/>
              </c:ext>
            </c:extLst>
          </c:dPt>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EpiCurveAllStates!$D$5:$D$18</c:f>
              <c:numCache>
                <c:formatCode>General</c:formatCode>
                <c:ptCount val="13"/>
                <c:pt idx="0">
                  <c:v>11</c:v>
                </c:pt>
                <c:pt idx="1">
                  <c:v>42</c:v>
                </c:pt>
                <c:pt idx="2">
                  <c:v>86</c:v>
                </c:pt>
                <c:pt idx="3">
                  <c:v>120</c:v>
                </c:pt>
                <c:pt idx="7">
                  <c:v>1</c:v>
                </c:pt>
                <c:pt idx="9">
                  <c:v>1</c:v>
                </c:pt>
              </c:numCache>
            </c:numRef>
          </c:val>
          <c:extLst xmlns:c16r2="http://schemas.microsoft.com/office/drawing/2015/06/chart">
            <c:ext xmlns:c16="http://schemas.microsoft.com/office/drawing/2014/chart" uri="{C3380CC4-5D6E-409C-BE32-E72D297353CC}">
              <c16:uniqueId val="{00000003-406E-4774-A2DB-AF88CE71BD9B}"/>
            </c:ext>
          </c:extLst>
        </c:ser>
        <c:ser>
          <c:idx val="3"/>
          <c:order val="3"/>
          <c:tx>
            <c:strRef>
              <c:f>EpiCurveAllStates!$E$3:$E$4</c:f>
              <c:strCache>
                <c:ptCount val="1"/>
                <c:pt idx="0">
                  <c:v>Goiás</c:v>
                </c:pt>
              </c:strCache>
            </c:strRef>
          </c:tx>
          <c:spPr>
            <a:solidFill>
              <a:srgbClr val="C0C0C0"/>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EpiCurveAllStates!$E$5:$E$18</c:f>
              <c:numCache>
                <c:formatCode>General</c:formatCode>
                <c:ptCount val="13"/>
                <c:pt idx="0">
                  <c:v>0</c:v>
                </c:pt>
                <c:pt idx="1">
                  <c:v>0</c:v>
                </c:pt>
                <c:pt idx="2">
                  <c:v>0</c:v>
                </c:pt>
                <c:pt idx="3">
                  <c:v>0</c:v>
                </c:pt>
                <c:pt idx="4">
                  <c:v>1</c:v>
                </c:pt>
                <c:pt idx="5">
                  <c:v>0</c:v>
                </c:pt>
                <c:pt idx="6">
                  <c:v>0</c:v>
                </c:pt>
                <c:pt idx="9">
                  <c:v>0</c:v>
                </c:pt>
              </c:numCache>
            </c:numRef>
          </c:val>
          <c:extLst xmlns:c16r2="http://schemas.microsoft.com/office/drawing/2015/06/chart">
            <c:ext xmlns:c16="http://schemas.microsoft.com/office/drawing/2014/chart" uri="{C3380CC4-5D6E-409C-BE32-E72D297353CC}">
              <c16:uniqueId val="{00000004-406E-4774-A2DB-AF88CE71BD9B}"/>
            </c:ext>
          </c:extLst>
        </c:ser>
        <c:ser>
          <c:idx val="4"/>
          <c:order val="4"/>
          <c:tx>
            <c:strRef>
              <c:f>EpiCurveAllStates!$F$3:$F$4</c:f>
              <c:strCache>
                <c:ptCount val="1"/>
                <c:pt idx="0">
                  <c:v>São Paulo</c:v>
                </c:pt>
              </c:strCache>
            </c:strRef>
          </c:tx>
          <c:spPr>
            <a:solidFill>
              <a:srgbClr val="FAC890"/>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EpiCurveAllStates!$F$5:$F$18</c:f>
              <c:numCache>
                <c:formatCode>General</c:formatCode>
                <c:ptCount val="13"/>
                <c:pt idx="0">
                  <c:v>3</c:v>
                </c:pt>
                <c:pt idx="1">
                  <c:v>1</c:v>
                </c:pt>
                <c:pt idx="2">
                  <c:v>1</c:v>
                </c:pt>
                <c:pt idx="3">
                  <c:v>15</c:v>
                </c:pt>
                <c:pt idx="4">
                  <c:v>0</c:v>
                </c:pt>
                <c:pt idx="5">
                  <c:v>0</c:v>
                </c:pt>
                <c:pt idx="6">
                  <c:v>0</c:v>
                </c:pt>
                <c:pt idx="8">
                  <c:v>1</c:v>
                </c:pt>
                <c:pt idx="9">
                  <c:v>1</c:v>
                </c:pt>
                <c:pt idx="10">
                  <c:v>1</c:v>
                </c:pt>
                <c:pt idx="11">
                  <c:v>5</c:v>
                </c:pt>
                <c:pt idx="12">
                  <c:v>100</c:v>
                </c:pt>
              </c:numCache>
            </c:numRef>
          </c:val>
          <c:extLst xmlns:c16r2="http://schemas.microsoft.com/office/drawing/2015/06/chart">
            <c:ext xmlns:c16="http://schemas.microsoft.com/office/drawing/2014/chart" uri="{C3380CC4-5D6E-409C-BE32-E72D297353CC}">
              <c16:uniqueId val="{00000005-406E-4774-A2DB-AF88CE71BD9B}"/>
            </c:ext>
          </c:extLst>
        </c:ser>
        <c:ser>
          <c:idx val="5"/>
          <c:order val="5"/>
          <c:tx>
            <c:strRef>
              <c:f>EpiCurveAllStates!$G$3:$G$4</c:f>
              <c:strCache>
                <c:ptCount val="1"/>
                <c:pt idx="0">
                  <c:v>Tocantins</c:v>
                </c:pt>
              </c:strCache>
            </c:strRef>
          </c:tx>
          <c:spPr>
            <a:solidFill>
              <a:srgbClr val="8FD4DD"/>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EpiCurveAllStates!$G$5:$G$18</c:f>
              <c:numCache>
                <c:formatCode>General</c:formatCode>
                <c:ptCount val="13"/>
                <c:pt idx="0">
                  <c:v>0</c:v>
                </c:pt>
                <c:pt idx="1">
                  <c:v>0</c:v>
                </c:pt>
                <c:pt idx="2">
                  <c:v>0</c:v>
                </c:pt>
                <c:pt idx="3">
                  <c:v>1</c:v>
                </c:pt>
                <c:pt idx="4">
                  <c:v>0</c:v>
                </c:pt>
                <c:pt idx="5">
                  <c:v>0</c:v>
                </c:pt>
                <c:pt idx="6">
                  <c:v>0</c:v>
                </c:pt>
                <c:pt idx="9">
                  <c:v>0</c:v>
                </c:pt>
              </c:numCache>
            </c:numRef>
          </c:val>
          <c:extLst xmlns:c16r2="http://schemas.microsoft.com/office/drawing/2015/06/chart">
            <c:ext xmlns:c16="http://schemas.microsoft.com/office/drawing/2014/chart" uri="{C3380CC4-5D6E-409C-BE32-E72D297353CC}">
              <c16:uniqueId val="{00000006-406E-4774-A2DB-AF88CE71BD9B}"/>
            </c:ext>
          </c:extLst>
        </c:ser>
        <c:ser>
          <c:idx val="6"/>
          <c:order val="6"/>
          <c:tx>
            <c:strRef>
              <c:f>EpiCurveAllStates!$H$3:$H$4</c:f>
              <c:strCache>
                <c:ptCount val="1"/>
                <c:pt idx="0">
                  <c:v>Pará</c:v>
                </c:pt>
              </c:strCache>
            </c:strRef>
          </c:tx>
          <c:spPr>
            <a:solidFill>
              <a:schemeClr val="accent4">
                <a:lumMod val="20000"/>
                <a:lumOff val="80000"/>
              </a:schemeClr>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EpiCurveAllStates!$H$5:$H$18</c:f>
              <c:numCache>
                <c:formatCode>General</c:formatCode>
                <c:ptCount val="13"/>
                <c:pt idx="2">
                  <c:v>2</c:v>
                </c:pt>
                <c:pt idx="3">
                  <c:v>2</c:v>
                </c:pt>
                <c:pt idx="4">
                  <c:v>0</c:v>
                </c:pt>
                <c:pt idx="5">
                  <c:v>0</c:v>
                </c:pt>
                <c:pt idx="6">
                  <c:v>0</c:v>
                </c:pt>
                <c:pt idx="9">
                  <c:v>0</c:v>
                </c:pt>
              </c:numCache>
            </c:numRef>
          </c:val>
          <c:extLst xmlns:c16r2="http://schemas.microsoft.com/office/drawing/2015/06/chart">
            <c:ext xmlns:c16="http://schemas.microsoft.com/office/drawing/2014/chart" uri="{C3380CC4-5D6E-409C-BE32-E72D297353CC}">
              <c16:uniqueId val="{00000007-406E-4774-A2DB-AF88CE71BD9B}"/>
            </c:ext>
          </c:extLst>
        </c:ser>
        <c:ser>
          <c:idx val="7"/>
          <c:order val="7"/>
          <c:tx>
            <c:strRef>
              <c:f>EpiCurveAllStates!$I$3:$I$4</c:f>
              <c:strCache>
                <c:ptCount val="1"/>
                <c:pt idx="0">
                  <c:v>Rio de Janeiro</c:v>
                </c:pt>
              </c:strCache>
            </c:strRef>
          </c:tx>
          <c:spPr>
            <a:solidFill>
              <a:srgbClr val="C6A4C4"/>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EpiCurveAllStates!$I$5:$I$18</c:f>
              <c:numCache>
                <c:formatCode>General</c:formatCode>
                <c:ptCount val="13"/>
                <c:pt idx="2">
                  <c:v>9</c:v>
                </c:pt>
                <c:pt idx="3">
                  <c:v>5</c:v>
                </c:pt>
                <c:pt idx="4">
                  <c:v>3</c:v>
                </c:pt>
                <c:pt idx="5">
                  <c:v>0</c:v>
                </c:pt>
                <c:pt idx="6">
                  <c:v>1</c:v>
                </c:pt>
                <c:pt idx="9">
                  <c:v>0</c:v>
                </c:pt>
                <c:pt idx="12">
                  <c:v>26</c:v>
                </c:pt>
              </c:numCache>
            </c:numRef>
          </c:val>
          <c:extLst xmlns:c16r2="http://schemas.microsoft.com/office/drawing/2015/06/chart">
            <c:ext xmlns:c16="http://schemas.microsoft.com/office/drawing/2014/chart" uri="{C3380CC4-5D6E-409C-BE32-E72D297353CC}">
              <c16:uniqueId val="{00000008-406E-4774-A2DB-AF88CE71BD9B}"/>
            </c:ext>
          </c:extLst>
        </c:ser>
        <c:ser>
          <c:idx val="8"/>
          <c:order val="8"/>
          <c:tx>
            <c:strRef>
              <c:f>EpiCurveAllStates!$J$3:$J$4</c:f>
              <c:strCache>
                <c:ptCount val="1"/>
                <c:pt idx="0">
                  <c:v>Distrito Federal</c:v>
                </c:pt>
              </c:strCache>
            </c:strRef>
          </c:tx>
          <c:spPr>
            <a:solidFill>
              <a:srgbClr val="8E97DA"/>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EpiCurveAllStates!$J$5:$J$18</c:f>
              <c:numCache>
                <c:formatCode>General</c:formatCode>
                <c:ptCount val="13"/>
                <c:pt idx="2">
                  <c:v>0</c:v>
                </c:pt>
                <c:pt idx="3">
                  <c:v>0</c:v>
                </c:pt>
                <c:pt idx="4">
                  <c:v>1</c:v>
                </c:pt>
                <c:pt idx="5">
                  <c:v>0</c:v>
                </c:pt>
                <c:pt idx="6">
                  <c:v>0</c:v>
                </c:pt>
                <c:pt idx="9">
                  <c:v>0</c:v>
                </c:pt>
                <c:pt idx="11">
                  <c:v>1</c:v>
                </c:pt>
              </c:numCache>
            </c:numRef>
          </c:val>
          <c:extLst xmlns:c16r2="http://schemas.microsoft.com/office/drawing/2015/06/chart">
            <c:ext xmlns:c16="http://schemas.microsoft.com/office/drawing/2014/chart" uri="{C3380CC4-5D6E-409C-BE32-E72D297353CC}">
              <c16:uniqueId val="{00000009-406E-4774-A2DB-AF88CE71BD9B}"/>
            </c:ext>
          </c:extLst>
        </c:ser>
        <c:ser>
          <c:idx val="9"/>
          <c:order val="9"/>
          <c:tx>
            <c:strRef>
              <c:f>EpiCurveAllStates!$K$3:$K$4</c:f>
              <c:strCache>
                <c:ptCount val="1"/>
                <c:pt idx="0">
                  <c:v>Mato Grosso</c:v>
                </c:pt>
              </c:strCache>
            </c:strRef>
          </c:tx>
          <c:spPr>
            <a:solidFill>
              <a:srgbClr val="FF75AD"/>
            </a:solidFill>
            <a:ln>
              <a:solidFill>
                <a:srgbClr val="595959"/>
              </a:solidFill>
            </a:ln>
            <a:effectLst/>
          </c:spPr>
          <c:invertIfNegative val="0"/>
          <c:cat>
            <c:strRef>
              <c:f>EpiCurveAllStates!$A$5:$A$18</c:f>
              <c:strCache>
                <c:ptCount val="13"/>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2018-01</c:v>
                </c:pt>
              </c:strCache>
            </c:strRef>
          </c:cat>
          <c:val>
            <c:numRef>
              <c:f>EpiCurveAllStates!$K$5:$K$18</c:f>
              <c:numCache>
                <c:formatCode>General</c:formatCode>
                <c:ptCount val="13"/>
                <c:pt idx="4">
                  <c:v>1</c:v>
                </c:pt>
                <c:pt idx="5">
                  <c:v>0</c:v>
                </c:pt>
                <c:pt idx="6">
                  <c:v>0</c:v>
                </c:pt>
                <c:pt idx="9">
                  <c:v>0</c:v>
                </c:pt>
              </c:numCache>
            </c:numRef>
          </c:val>
          <c:extLst xmlns:c16r2="http://schemas.microsoft.com/office/drawing/2015/06/chart">
            <c:ext xmlns:c16="http://schemas.microsoft.com/office/drawing/2014/chart" uri="{C3380CC4-5D6E-409C-BE32-E72D297353CC}">
              <c16:uniqueId val="{0000000A-406E-4774-A2DB-AF88CE71BD9B}"/>
            </c:ext>
          </c:extLst>
        </c:ser>
        <c:dLbls>
          <c:showLegendKey val="0"/>
          <c:showVal val="0"/>
          <c:showCatName val="0"/>
          <c:showSerName val="0"/>
          <c:showPercent val="0"/>
          <c:showBubbleSize val="0"/>
        </c:dLbls>
        <c:gapWidth val="0"/>
        <c:overlap val="100"/>
        <c:axId val="482106760"/>
        <c:axId val="482107152"/>
      </c:barChart>
      <c:catAx>
        <c:axId val="482106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rgbClr val="595959"/>
                    </a:solidFill>
                    <a:latin typeface="Tahoma" panose="020B0604030504040204" pitchFamily="34" charset="0"/>
                    <a:ea typeface="Tahoma" panose="020B0604030504040204" pitchFamily="34" charset="0"/>
                    <a:cs typeface="Tahoma" panose="020B0604030504040204" pitchFamily="34" charset="0"/>
                  </a:rPr>
                  <a:t>Week of reporting</a:t>
                </a:r>
              </a:p>
            </c:rich>
          </c:tx>
          <c:layout>
            <c:manualLayout>
              <c:xMode val="edge"/>
              <c:yMode val="edge"/>
              <c:x val="0.43553336780157592"/>
              <c:y val="0.8313302069468804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595959"/>
            </a:solidFill>
            <a:round/>
          </a:ln>
          <a:effectLst/>
        </c:spPr>
        <c:txPr>
          <a:bodyPr rot="-60000000" spcFirstLastPara="1" vertOverflow="ellipsis" vert="horz" wrap="square" anchor="ctr" anchorCtr="1"/>
          <a:lstStyle/>
          <a:p>
            <a:pPr>
              <a:defRPr sz="1000" b="0" i="0" u="none" strike="noStrike" kern="1200" baseline="0">
                <a:ln>
                  <a:noFill/>
                </a:ln>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crossAx val="482107152"/>
        <c:crosses val="autoZero"/>
        <c:auto val="1"/>
        <c:lblAlgn val="ctr"/>
        <c:lblOffset val="100"/>
        <c:noMultiLvlLbl val="0"/>
      </c:catAx>
      <c:valAx>
        <c:axId val="482107152"/>
        <c:scaling>
          <c:orientation val="minMax"/>
        </c:scaling>
        <c:delete val="0"/>
        <c:axPos val="l"/>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en-GB" sz="1200">
                    <a:solidFill>
                      <a:srgbClr val="595959"/>
                    </a:solidFill>
                    <a:latin typeface="Tahoma" panose="020B0604030504040204" pitchFamily="34" charset="0"/>
                    <a:ea typeface="Tahoma" panose="020B0604030504040204" pitchFamily="34" charset="0"/>
                    <a:cs typeface="Tahoma" panose="020B0604030504040204" pitchFamily="34" charset="0"/>
                  </a:rPr>
                  <a:t>Number of new cases</a:t>
                </a:r>
              </a:p>
            </c:rich>
          </c:tx>
          <c:layout>
            <c:manualLayout>
              <c:xMode val="edge"/>
              <c:yMode val="edge"/>
              <c:x val="6.0805258833196388E-2"/>
              <c:y val="4.721623067258772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a:solidFill>
              <a:srgbClr val="595959"/>
            </a:solidFill>
          </a:ln>
          <a:effectLst/>
        </c:spPr>
        <c:txPr>
          <a:bodyPr rot="-60000000" spcFirstLastPara="1" vertOverflow="ellipsis" vert="horz" wrap="square" anchor="ctr" anchorCtr="1"/>
          <a:lstStyle/>
          <a:p>
            <a:pPr>
              <a:defRPr sz="1000" b="0" i="0" u="none" strike="noStrike" kern="1200" baseline="0">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crossAx val="4821067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595959"/>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ayout>
        <c:manualLayout>
          <c:xMode val="edge"/>
          <c:yMode val="edge"/>
          <c:x val="5.463645892487335E-2"/>
          <c:y val="0.91673429446911558"/>
          <c:w val="0.8150783703049983"/>
          <c:h val="3.68839093517101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1"/>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blipFill>
            <a:blip xmlns:r="http://schemas.openxmlformats.org/officeDocument/2006/relationships" r:embed="rId2"/>
            <a:stretch>
              <a:fillRect/>
            </a:stretch>
          </a:blipFill>
        </c:spPr>
        <c:marker>
          <c:symbol val="none"/>
        </c:marker>
      </c:pivotFmt>
      <c:pivotFmt>
        <c:idx val="13"/>
        <c:spPr>
          <a:blipFill>
            <a:blip xmlns:r="http://schemas.openxmlformats.org/officeDocument/2006/relationships" r:embed="rId2"/>
            <a:stretch>
              <a:fillRect/>
            </a:stretch>
          </a:blipFill>
        </c:spPr>
        <c:marker>
          <c:symbol val="none"/>
        </c:marker>
      </c:pivotFmt>
      <c:pivotFmt>
        <c:idx val="14"/>
        <c:spPr>
          <a:blipFill>
            <a:blip xmlns:r="http://schemas.openxmlformats.org/officeDocument/2006/relationships" r:embed="rId2"/>
            <a:stretch>
              <a:fillRect/>
            </a:stretch>
          </a:blipFill>
        </c:spPr>
        <c:marker>
          <c:symbol val="none"/>
        </c:marker>
      </c:pivotFmt>
    </c:pivotFmts>
    <c:plotArea>
      <c:layout>
        <c:manualLayout>
          <c:layoutTarget val="inner"/>
          <c:xMode val="edge"/>
          <c:yMode val="edge"/>
          <c:x val="4.0106489945110298E-2"/>
          <c:y val="8.3522615182249363E-2"/>
          <c:w val="0.90923807097809461"/>
          <c:h val="0.59871374763130414"/>
        </c:manualLayout>
      </c:layout>
      <c:barChart>
        <c:barDir val="col"/>
        <c:grouping val="stacked"/>
        <c:varyColors val="0"/>
        <c:ser>
          <c:idx val="0"/>
          <c:order val="0"/>
          <c:tx>
            <c:strRef>
              <c:f>EpicurveMonth!$B$1</c:f>
              <c:strCache>
                <c:ptCount val="1"/>
                <c:pt idx="0">
                  <c:v>Total</c:v>
                </c:pt>
              </c:strCache>
            </c:strRef>
          </c:tx>
          <c:spPr>
            <a:blipFill>
              <a:blip xmlns:r="http://schemas.openxmlformats.org/officeDocument/2006/relationships" r:embed="rId2"/>
              <a:stretch>
                <a:fillRect/>
              </a:stretch>
            </a:blipFill>
          </c:spPr>
          <c:invertIfNegative val="0"/>
          <c:pictureOptions>
            <c:pictureFormat val="stackScale"/>
          </c:pictureOptions>
          <c:cat>
            <c:strRef>
              <c:f>EpicurveMonth!$A$2:$A$63</c:f>
              <c:strCache>
                <c:ptCount val="61"/>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strCache>
            </c:strRef>
          </c:cat>
          <c:val>
            <c:numRef>
              <c:f>EpicurveMonth!$B$2:$B$63</c:f>
              <c:numCache>
                <c:formatCode>General</c:formatCode>
                <c:ptCount val="61"/>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97</c:v>
                </c:pt>
                <c:pt idx="52">
                  <c:v>56</c:v>
                </c:pt>
                <c:pt idx="53">
                  <c:v>23</c:v>
                </c:pt>
                <c:pt idx="54">
                  <c:v>2</c:v>
                </c:pt>
                <c:pt idx="55">
                  <c:v>5</c:v>
                </c:pt>
                <c:pt idx="56">
                  <c:v>1</c:v>
                </c:pt>
                <c:pt idx="57">
                  <c:v>0</c:v>
                </c:pt>
                <c:pt idx="58">
                  <c:v>1</c:v>
                </c:pt>
                <c:pt idx="59">
                  <c:v>0</c:v>
                </c:pt>
                <c:pt idx="60">
                  <c:v>1</c:v>
                </c:pt>
              </c:numCache>
            </c:numRef>
          </c:val>
          <c:extLst xmlns:c16r2="http://schemas.microsoft.com/office/drawing/2015/06/chart">
            <c:ext xmlns:c16="http://schemas.microsoft.com/office/drawing/2014/chart" uri="{C3380CC4-5D6E-409C-BE32-E72D297353CC}">
              <c16:uniqueId val="{00000000-DF84-45B6-ABF3-97263CC3DBED}"/>
            </c:ext>
          </c:extLst>
        </c:ser>
        <c:dLbls>
          <c:showLegendKey val="0"/>
          <c:showVal val="0"/>
          <c:showCatName val="0"/>
          <c:showSerName val="0"/>
          <c:showPercent val="0"/>
          <c:showBubbleSize val="0"/>
        </c:dLbls>
        <c:gapWidth val="0"/>
        <c:axId val="196795264"/>
        <c:axId val="196794872"/>
      </c:barChart>
      <c:catAx>
        <c:axId val="196795264"/>
        <c:scaling>
          <c:orientation val="minMax"/>
        </c:scaling>
        <c:delete val="0"/>
        <c:axPos val="b"/>
        <c:title>
          <c:tx>
            <c:rich>
              <a:bodyPr/>
              <a:lstStyle/>
              <a:p>
                <a:pPr>
                  <a:defRPr sz="1200"/>
                </a:pPr>
                <a:r>
                  <a:rPr lang="en-US" sz="1400"/>
                  <a:t>Month</a:t>
                </a:r>
                <a:r>
                  <a:rPr lang="en-US" sz="1400" baseline="0"/>
                  <a:t> of onset</a:t>
                </a:r>
                <a:endParaRPr lang="en-US" sz="1400"/>
              </a:p>
            </c:rich>
          </c:tx>
          <c:layout>
            <c:manualLayout>
              <c:xMode val="edge"/>
              <c:yMode val="edge"/>
              <c:x val="0.43102191217949148"/>
              <c:y val="0.91074467623536992"/>
            </c:manualLayout>
          </c:layout>
          <c:overlay val="0"/>
        </c:title>
        <c:numFmt formatCode="General" sourceLinked="0"/>
        <c:majorTickMark val="out"/>
        <c:minorTickMark val="none"/>
        <c:tickLblPos val="low"/>
        <c:txPr>
          <a:bodyPr/>
          <a:lstStyle/>
          <a:p>
            <a:pPr>
              <a:defRPr sz="1400"/>
            </a:pPr>
            <a:endParaRPr lang="en-US"/>
          </a:p>
        </c:txPr>
        <c:crossAx val="196794872"/>
        <c:crosses val="autoZero"/>
        <c:auto val="1"/>
        <c:lblAlgn val="ctr"/>
        <c:lblOffset val="100"/>
        <c:noMultiLvlLbl val="0"/>
      </c:catAx>
      <c:valAx>
        <c:axId val="196794872"/>
        <c:scaling>
          <c:orientation val="minMax"/>
          <c:min val="0"/>
        </c:scaling>
        <c:delete val="0"/>
        <c:axPos val="l"/>
        <c:numFmt formatCode="General" sourceLinked="1"/>
        <c:majorTickMark val="out"/>
        <c:minorTickMark val="none"/>
        <c:tickLblPos val="nextTo"/>
        <c:txPr>
          <a:bodyPr/>
          <a:lstStyle/>
          <a:p>
            <a:pPr>
              <a:defRPr sz="1100"/>
            </a:pPr>
            <a:endParaRPr lang="en-US"/>
          </a:p>
        </c:txPr>
        <c:crossAx val="196795264"/>
        <c:crosses val="autoZero"/>
        <c:crossBetween val="between"/>
      </c:valAx>
    </c:plotArea>
    <c:plotVisOnly val="1"/>
    <c:dispBlanksAs val="gap"/>
    <c:showDLblsOverMax val="0"/>
  </c:chart>
  <c:spPr>
    <a:ln>
      <a:noFill/>
    </a:ln>
  </c:spPr>
  <c:externalData r:id="rId3">
    <c:autoUpdate val="0"/>
  </c:externalData>
  <c:userShapes r:id="rId4"/>
  <c:extLst xmlns:c16r2="http://schemas.microsoft.com/office/drawing/2015/06/char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52"/>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EpiCurveMonth!$A$5:$A$76</c:f>
              <c:strCache>
                <c:ptCount val="71"/>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strCache>
            </c:strRef>
          </c:cat>
          <c:val>
            <c:numRef>
              <c:f>EpiCurveMonth!$B$5:$B$76</c:f>
              <c:numCache>
                <c:formatCode>General</c:formatCode>
                <c:ptCount val="71"/>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10</c:v>
                </c:pt>
                <c:pt idx="68">
                  <c:v>14</c:v>
                </c:pt>
                <c:pt idx="69">
                  <c:v>10</c:v>
                </c:pt>
                <c:pt idx="70">
                  <c:v>21</c:v>
                </c:pt>
              </c:numCache>
            </c:numRef>
          </c:val>
          <c:extLst xmlns:c16r2="http://schemas.microsoft.com/office/drawing/2015/06/chart">
            <c:ext xmlns:c16="http://schemas.microsoft.com/office/drawing/2014/chart" uri="{C3380CC4-5D6E-409C-BE32-E72D297353CC}">
              <c16:uniqueId val="{00000000-BC10-4F32-A3C2-6DE6BAE0472D}"/>
            </c:ext>
          </c:extLst>
        </c:ser>
        <c:ser>
          <c:idx val="1"/>
          <c:order val="1"/>
          <c:tx>
            <c:strRef>
              <c:f>EpiCurveMonth!$C$3:$C$4</c:f>
              <c:strCache>
                <c:ptCount val="1"/>
                <c:pt idx="0">
                  <c:v>Outside Middle East</c:v>
                </c:pt>
              </c:strCache>
            </c:strRef>
          </c:tx>
          <c:invertIfNegative val="0"/>
          <c:cat>
            <c:strRef>
              <c:f>EpiCurveMonth!$A$5:$A$76</c:f>
              <c:strCache>
                <c:ptCount val="71"/>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strCache>
            </c:strRef>
          </c:cat>
          <c:val>
            <c:numRef>
              <c:f>EpiCurveMonth!$C$5:$C$76</c:f>
              <c:numCache>
                <c:formatCode>General</c:formatCode>
                <c:ptCount val="71"/>
                <c:pt idx="11">
                  <c:v>2</c:v>
                </c:pt>
                <c:pt idx="14">
                  <c:v>3</c:v>
                </c:pt>
                <c:pt idx="26">
                  <c:v>0</c:v>
                </c:pt>
                <c:pt idx="38">
                  <c:v>49</c:v>
                </c:pt>
                <c:pt idx="39">
                  <c:v>134</c:v>
                </c:pt>
                <c:pt idx="40">
                  <c:v>2</c:v>
                </c:pt>
              </c:numCache>
            </c:numRef>
          </c:val>
          <c:extLst xmlns:c16r2="http://schemas.microsoft.com/office/drawing/2015/06/chart">
            <c:ext xmlns:c16="http://schemas.microsoft.com/office/drawing/2014/chart" uri="{C3380CC4-5D6E-409C-BE32-E72D297353CC}">
              <c16:uniqueId val="{00000001-BC10-4F32-A3C2-6DE6BAE0472D}"/>
            </c:ext>
          </c:extLst>
        </c:ser>
        <c:dLbls>
          <c:showLegendKey val="0"/>
          <c:showVal val="0"/>
          <c:showCatName val="0"/>
          <c:showSerName val="0"/>
          <c:showPercent val="0"/>
          <c:showBubbleSize val="0"/>
        </c:dLbls>
        <c:gapWidth val="0"/>
        <c:overlap val="100"/>
        <c:axId val="482108720"/>
        <c:axId val="482109112"/>
      </c:barChart>
      <c:catAx>
        <c:axId val="482108720"/>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482109112"/>
        <c:crosses val="autoZero"/>
        <c:auto val="1"/>
        <c:lblAlgn val="ctr"/>
        <c:lblOffset val="100"/>
        <c:noMultiLvlLbl val="0"/>
      </c:catAx>
      <c:valAx>
        <c:axId val="482109112"/>
        <c:scaling>
          <c:orientation val="minMax"/>
          <c:min val="0"/>
        </c:scaling>
        <c:delete val="0"/>
        <c:axPos val="l"/>
        <c:numFmt formatCode="General" sourceLinked="1"/>
        <c:majorTickMark val="out"/>
        <c:minorTickMark val="none"/>
        <c:tickLblPos val="nextTo"/>
        <c:crossAx val="482108720"/>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xmlns:c16r2="http://schemas.microsoft.com/office/drawing/2015/06/chart">
    <c:ext xmlns:c14="http://schemas.microsoft.com/office/drawing/2007/8/2/chart" uri="{781A3756-C4B2-4CAC-9D66-4F8BD8637D16}">
      <c14:pivotOptions>
        <c14:dropZoneSeries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0.70616</cdr:x>
      <cdr:y>0.86205</cdr:y>
    </cdr:from>
    <cdr:to>
      <cdr:x>0.96578</cdr:x>
      <cdr:y>0.91842</cdr:y>
    </cdr:to>
    <cdr:sp macro="" textlink="">
      <cdr:nvSpPr>
        <cdr:cNvPr id="4" name="TextBox 1"/>
        <cdr:cNvSpPr txBox="1"/>
      </cdr:nvSpPr>
      <cdr:spPr>
        <a:xfrm xmlns:a="http://schemas.openxmlformats.org/drawingml/2006/main">
          <a:off x="6248641" y="5197558"/>
          <a:ext cx="2297306" cy="3398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a:solidFill>
                <a:srgbClr val="595959"/>
              </a:solidFill>
              <a:latin typeface="Tahoma" panose="020B0604030504040204" pitchFamily="34" charset="0"/>
              <a:ea typeface="Tahoma" panose="020B0604030504040204" pitchFamily="34" charset="0"/>
              <a:cs typeface="Tahoma" panose="020B0604030504040204" pitchFamily="34" charset="0"/>
            </a:rPr>
            <a:t>* incomplete</a:t>
          </a:r>
          <a:r>
            <a:rPr lang="en-GB" sz="1200" baseline="0">
              <a:solidFill>
                <a:srgbClr val="595959"/>
              </a:solidFill>
              <a:latin typeface="Tahoma" panose="020B0604030504040204" pitchFamily="34" charset="0"/>
              <a:ea typeface="Tahoma" panose="020B0604030504040204" pitchFamily="34" charset="0"/>
              <a:cs typeface="Tahoma" panose="020B0604030504040204" pitchFamily="34" charset="0"/>
            </a:rPr>
            <a:t> data for this month</a:t>
          </a:r>
          <a:endParaRPr lang="en-GB" sz="1200">
            <a:solidFill>
              <a:srgbClr val="595959"/>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0.91752</cdr:x>
      <cdr:y>0.23037</cdr:y>
    </cdr:from>
    <cdr:to>
      <cdr:x>0.95032</cdr:x>
      <cdr:y>0.26876</cdr:y>
    </cdr:to>
    <cdr:sp macro="" textlink="">
      <cdr:nvSpPr>
        <cdr:cNvPr id="2" name="TextBox 1"/>
        <cdr:cNvSpPr txBox="1"/>
      </cdr:nvSpPr>
      <cdr:spPr>
        <a:xfrm xmlns:a="http://schemas.openxmlformats.org/drawingml/2006/main">
          <a:off x="7675665" y="1097280"/>
          <a:ext cx="274320" cy="18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solidFill>
                <a:schemeClr val="bg2">
                  <a:lumMod val="50000"/>
                </a:schemeClr>
              </a:solidFill>
            </a:rPr>
            <a:t>*</a:t>
          </a:r>
          <a:endParaRPr lang="en-GB" sz="1100" dirty="0">
            <a:solidFill>
              <a:schemeClr val="bg2">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0.60615</cdr:x>
      <cdr:y>0.88876</cdr:y>
    </cdr:from>
    <cdr:to>
      <cdr:x>0.99804</cdr:x>
      <cdr:y>0.98903</cdr:y>
    </cdr:to>
    <cdr:sp macro="" textlink="">
      <cdr:nvSpPr>
        <cdr:cNvPr id="2" name="TextBox 1"/>
        <cdr:cNvSpPr txBox="1"/>
      </cdr:nvSpPr>
      <cdr:spPr>
        <a:xfrm xmlns:a="http://schemas.openxmlformats.org/drawingml/2006/main">
          <a:off x="6143605" y="4824971"/>
          <a:ext cx="3971969" cy="54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a:t>*If month of</a:t>
          </a:r>
          <a:r>
            <a:rPr lang="en-GB" sz="1000" baseline="0"/>
            <a:t> </a:t>
          </a:r>
          <a:r>
            <a:rPr lang="en-GB" sz="1000"/>
            <a:t>onset is not available month of reporting has been used</a:t>
          </a:r>
        </a:p>
      </cdr:txBody>
    </cdr:sp>
  </cdr:relSizeAnchor>
  <cdr:relSizeAnchor xmlns:cdr="http://schemas.openxmlformats.org/drawingml/2006/chartDrawing">
    <cdr:from>
      <cdr:x>0.92979</cdr:x>
      <cdr:y>0.73126</cdr:y>
    </cdr:from>
    <cdr:to>
      <cdr:x>0.95413</cdr:x>
      <cdr:y>0.75244</cdr:y>
    </cdr:to>
    <cdr:sp macro="" textlink="">
      <cdr:nvSpPr>
        <cdr:cNvPr id="3" name="TextBox 2"/>
        <cdr:cNvSpPr txBox="1"/>
      </cdr:nvSpPr>
      <cdr:spPr>
        <a:xfrm xmlns:a="http://schemas.openxmlformats.org/drawingml/2006/main">
          <a:off x="12350961" y="5696743"/>
          <a:ext cx="323295" cy="1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3.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583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28710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5.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5</a:t>
            </a:r>
            <a:r>
              <a:rPr lang="en-GB" sz="1800" dirty="0" smtClean="0"/>
              <a:t>,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a:t>
            </a:r>
            <a:r>
              <a:rPr lang="en-US" sz="1200" b="1">
                <a:solidFill>
                  <a:sysClr val="windowText" lastClr="000000"/>
                </a:solidFill>
                <a:ea typeface="Tahoma" panose="020B0604030504040204" pitchFamily="34" charset="0"/>
                <a:cs typeface="Tahoma" panose="020B0604030504040204" pitchFamily="34" charset="0"/>
              </a:rPr>
              <a:t>, </a:t>
            </a:r>
            <a:endParaRPr lang="en-US" sz="1200" b="1" smtClean="0">
              <a:solidFill>
                <a:sysClr val="windowText" lastClr="000000"/>
              </a:solidFill>
              <a:ea typeface="Tahoma" panose="020B0604030504040204" pitchFamily="34" charset="0"/>
              <a:cs typeface="Tahoma" panose="020B0604030504040204" pitchFamily="34" charset="0"/>
            </a:endParaRPr>
          </a:p>
          <a:p>
            <a:r>
              <a:rPr lang="en-US" sz="1200" b="1" smtClean="0">
                <a:solidFill>
                  <a:sysClr val="windowText" lastClr="000000"/>
                </a:solidFill>
                <a:ea typeface="Tahoma" panose="020B0604030504040204" pitchFamily="34" charset="0"/>
                <a:cs typeface="Tahoma" panose="020B0604030504040204" pitchFamily="34" charset="0"/>
              </a:rPr>
              <a:t>January </a:t>
            </a:r>
            <a:r>
              <a:rPr lang="en-US" sz="1200" b="1" dirty="0" smtClean="0">
                <a:solidFill>
                  <a:sysClr val="windowText" lastClr="000000"/>
                </a:solidFill>
                <a:ea typeface="Tahoma" panose="020B0604030504040204" pitchFamily="34" charset="0"/>
                <a:cs typeface="Tahoma" panose="020B0604030504040204" pitchFamily="34" charset="0"/>
              </a:rPr>
              <a:t>2017– January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graphicFrame>
        <p:nvGraphicFramePr>
          <p:cNvPr id="4" name="Chart 3"/>
          <p:cNvGraphicFramePr>
            <a:graphicFrameLocks/>
          </p:cNvGraphicFramePr>
          <p:nvPr>
            <p:extLst>
              <p:ext uri="{D42A27DB-BD31-4B8C-83A1-F6EECF244321}">
                <p14:modId xmlns:p14="http://schemas.microsoft.com/office/powerpoint/2010/main" val="2730636752"/>
              </p:ext>
            </p:extLst>
          </p:nvPr>
        </p:nvGraphicFramePr>
        <p:xfrm>
          <a:off x="346117" y="1246909"/>
          <a:ext cx="8365621" cy="4763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55" y="809896"/>
            <a:ext cx="5630091" cy="5630091"/>
          </a:xfrm>
          <a:prstGeom prst="rect">
            <a:avLst/>
          </a:prstGeom>
        </p:spPr>
      </p:pic>
      <p:sp>
        <p:nvSpPr>
          <p:cNvPr id="3" name="TextBox 2"/>
          <p:cNvSpPr txBox="1"/>
          <p:nvPr/>
        </p:nvSpPr>
        <p:spPr>
          <a:xfrm>
            <a:off x="992554" y="306554"/>
            <a:ext cx="6713415" cy="4247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6 January 2017 - 16 January 2018</a:t>
            </a:r>
          </a:p>
        </p:txBody>
      </p:sp>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24"/>
            <a:ext cx="8653463" cy="424732"/>
          </a:xfrm>
          <a:prstGeom prst="rect">
            <a:avLst/>
          </a:prstGeom>
        </p:spPr>
        <p:txBody>
          <a:bodyPr>
            <a:spAutoFit/>
          </a:bodyPr>
          <a:lstStyle/>
          <a:p>
            <a:pPr>
              <a:defRPr/>
            </a:pPr>
            <a:r>
              <a:rPr lang="en-GB" sz="1200" b="1" dirty="0"/>
              <a:t>Distribution of confirmed cases of A(H7N9) by first available month* </a:t>
            </a:r>
          </a:p>
          <a:p>
            <a:pPr>
              <a:defRPr/>
            </a:pPr>
            <a:r>
              <a:rPr lang="en-GB" sz="1200" b="1" dirty="0"/>
              <a:t>February 2013 – 31 January 2018 (n= 1 566)</a:t>
            </a:r>
          </a:p>
        </p:txBody>
      </p:sp>
      <p:graphicFrame>
        <p:nvGraphicFramePr>
          <p:cNvPr id="5" name="Chart 4"/>
          <p:cNvGraphicFramePr>
            <a:graphicFrameLocks/>
          </p:cNvGraphicFramePr>
          <p:nvPr/>
        </p:nvGraphicFramePr>
        <p:xfrm>
          <a:off x="371540" y="1814285"/>
          <a:ext cx="8630266" cy="3985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9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424732"/>
          </a:xfrm>
          <a:prstGeom prst="rect">
            <a:avLst/>
          </a:prstGeom>
        </p:spPr>
        <p:txBody>
          <a:bodyPr>
            <a:spAutoFit/>
          </a:bodyPr>
          <a:lstStyle/>
          <a:p>
            <a:pPr>
              <a:defRPr/>
            </a:pPr>
            <a:r>
              <a:rPr lang="en-GB" sz="1200" b="1" dirty="0"/>
              <a:t>Distribution of confirmed cases of A(H7N9) by first available month, </a:t>
            </a:r>
          </a:p>
          <a:p>
            <a:pPr>
              <a:defRPr/>
            </a:pPr>
            <a:r>
              <a:rPr lang="en-GB" sz="1200" b="1" dirty="0"/>
              <a:t>February 2013 to 31 January 2018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2" y="1071780"/>
            <a:ext cx="7952975" cy="5786219"/>
          </a:xfrm>
          <a:prstGeom prst="rect">
            <a:avLst/>
          </a:prstGeom>
        </p:spPr>
      </p:pic>
    </p:spTree>
    <p:extLst>
      <p:ext uri="{BB962C8B-B14F-4D97-AF65-F5344CB8AC3E}">
        <p14:creationId xmlns:p14="http://schemas.microsoft.com/office/powerpoint/2010/main" val="373237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3253929"/>
              </p:ext>
            </p:extLst>
          </p:nvPr>
        </p:nvGraphicFramePr>
        <p:xfrm>
          <a:off x="312615" y="1378742"/>
          <a:ext cx="8370277" cy="473288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08892" y="278118"/>
            <a:ext cx="6983046" cy="584775"/>
          </a:xfrm>
          <a:prstGeom prst="rect">
            <a:avLst/>
          </a:prstGeom>
        </p:spPr>
        <p:txBody>
          <a:bodyPr wrap="square">
            <a:spAutoFit/>
          </a:bodyPr>
          <a:lstStyle/>
          <a:p>
            <a:pPr lvl="0" fontAlgn="auto">
              <a:lnSpc>
                <a:spcPct val="100000"/>
              </a:lnSpc>
              <a:spcBef>
                <a:spcPts val="0"/>
              </a:spcBef>
              <a:spcAft>
                <a:spcPts val="0"/>
              </a:spcAft>
            </a:pPr>
            <a:r>
              <a:rPr lang="en-GB" sz="1600" dirty="0">
                <a:solidFill>
                  <a:srgbClr val="000000"/>
                </a:solidFill>
                <a:latin typeface="Tahoma"/>
              </a:rPr>
              <a:t>Distribution of confirmed cases of MERS-</a:t>
            </a:r>
            <a:r>
              <a:rPr lang="en-GB" sz="1600" dirty="0" err="1">
                <a:solidFill>
                  <a:srgbClr val="000000"/>
                </a:solidFill>
                <a:latin typeface="Tahoma"/>
              </a:rPr>
              <a:t>CoV</a:t>
            </a:r>
            <a:r>
              <a:rPr lang="en-GB" sz="1600" dirty="0">
                <a:solidFill>
                  <a:srgbClr val="000000"/>
                </a:solidFill>
                <a:latin typeface="Tahoma"/>
              </a:rPr>
              <a:t> by first available month and region,  from March 2012 and as of </a:t>
            </a:r>
            <a:r>
              <a:rPr lang="en-GB" sz="1600">
                <a:solidFill>
                  <a:srgbClr val="000000"/>
                </a:solidFill>
                <a:latin typeface="Tahoma"/>
              </a:rPr>
              <a:t>31 </a:t>
            </a:r>
            <a:r>
              <a:rPr lang="en-GB" sz="1600" smtClean="0">
                <a:solidFill>
                  <a:srgbClr val="000000"/>
                </a:solidFill>
                <a:latin typeface="Tahoma"/>
              </a:rPr>
              <a:t>January </a:t>
            </a:r>
            <a:r>
              <a:rPr lang="en-GB" sz="1600" dirty="0">
                <a:solidFill>
                  <a:srgbClr val="000000"/>
                </a:solidFill>
                <a:latin typeface="Tahoma"/>
              </a:rPr>
              <a:t>2018</a:t>
            </a:r>
          </a:p>
        </p:txBody>
      </p:sp>
    </p:spTree>
    <p:extLst>
      <p:ext uri="{BB962C8B-B14F-4D97-AF65-F5344CB8AC3E}">
        <p14:creationId xmlns:p14="http://schemas.microsoft.com/office/powerpoint/2010/main" val="1381573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3139"/>
            <a:ext cx="9144000" cy="5974862"/>
          </a:xfrm>
          <a:prstGeom prst="rect">
            <a:avLst/>
          </a:prstGeom>
        </p:spPr>
      </p:pic>
      <p:sp>
        <p:nvSpPr>
          <p:cNvPr id="3" name="Rectangle 2"/>
          <p:cNvSpPr/>
          <p:nvPr/>
        </p:nvSpPr>
        <p:spPr>
          <a:xfrm>
            <a:off x="379046" y="80995"/>
            <a:ext cx="7975600" cy="535531"/>
          </a:xfrm>
          <a:prstGeom prst="rect">
            <a:avLst/>
          </a:prstGeom>
        </p:spPr>
        <p:txBody>
          <a:bodyPr wrap="square">
            <a:spAutoFit/>
          </a:bodyPr>
          <a:lstStyle/>
          <a:p>
            <a:r>
              <a:rPr lang="en-GB" sz="1600" dirty="0"/>
              <a:t>Distribution of confirmed cases of MERS-</a:t>
            </a:r>
            <a:r>
              <a:rPr lang="en-GB" sz="1600" dirty="0" err="1"/>
              <a:t>CoV</a:t>
            </a:r>
            <a:r>
              <a:rPr lang="en-GB" sz="1600" dirty="0"/>
              <a:t> by country of probable infection and country of report from March 2012 and as of </a:t>
            </a:r>
            <a:r>
              <a:rPr lang="en-GB" sz="1600" dirty="0" smtClean="0"/>
              <a:t>31 </a:t>
            </a:r>
            <a:r>
              <a:rPr lang="en-GB" sz="1600" dirty="0"/>
              <a:t>January 2018</a:t>
            </a:r>
          </a:p>
        </p:txBody>
      </p:sp>
    </p:spTree>
    <p:extLst>
      <p:ext uri="{BB962C8B-B14F-4D97-AF65-F5344CB8AC3E}">
        <p14:creationId xmlns:p14="http://schemas.microsoft.com/office/powerpoint/2010/main" val="1258450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openxmlformats.org/package/2006/metadata/core-properties"/>
    <ds:schemaRef ds:uri="http://purl.org/dc/terms/"/>
    <ds:schemaRef ds:uri="http://schemas.microsoft.com/office/2006/documentManagement/types"/>
    <ds:schemaRef ds:uri="376727eb-354b-45e4-998d-f84ea079474e"/>
    <ds:schemaRef ds:uri="http://schemas.microsoft.com/office/2006/metadata/properties"/>
    <ds:schemaRef ds:uri="http://purl.org/dc/elements/1.1/"/>
    <ds:schemaRef ds:uri="http://schemas.microsoft.com/office/infopath/2007/PartnerControls"/>
    <ds:schemaRef ds:uri="http://schemas.microsoft.com/sharepoint/v3"/>
    <ds:schemaRef ds:uri="d23a570b-d7a9-49ca-a34c-8afb8206b4bf"/>
    <ds:schemaRef ds:uri="http://www.w3.org/XML/1998/namespace"/>
    <ds:schemaRef ds:uri="http://purl.org/dc/dcmitype/"/>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16501</TotalTime>
  <Words>205</Words>
  <Application>Microsoft Office PowerPoint</Application>
  <PresentationFormat>On-screen Show (4:3)</PresentationFormat>
  <Paragraphs>22</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EOC Manager</cp:lastModifiedBy>
  <cp:revision>1068</cp:revision>
  <cp:lastPrinted>2017-03-24T07:50:18Z</cp:lastPrinted>
  <dcterms:created xsi:type="dcterms:W3CDTF">2015-11-05T13:02:54Z</dcterms:created>
  <dcterms:modified xsi:type="dcterms:W3CDTF">2018-01-31T11:09:36Z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