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58" r:id="rId9"/>
    <p:sldId id="273" r:id="rId10"/>
    <p:sldId id="274" r:id="rId11"/>
    <p:sldId id="275" r:id="rId12"/>
    <p:sldId id="276" r:id="rId13"/>
    <p:sldId id="270" r:id="rId14"/>
    <p:sldId id="277" r:id="rId15"/>
    <p:sldId id="278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01/03/2019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9, 2019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24531"/>
            <a:ext cx="10354188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Geographic distribution of human cases (stars) and animal outbreaks in cattle (triangles) </a:t>
            </a:r>
            <a:r>
              <a:rPr lang="en-GB" sz="1800" b="0" dirty="0" smtClean="0"/>
              <a:t>and</a:t>
            </a:r>
            <a:br>
              <a:rPr lang="en-GB" sz="1800" b="0" dirty="0" smtClean="0"/>
            </a:br>
            <a:r>
              <a:rPr lang="en-GB" sz="1800" b="0" dirty="0" smtClean="0"/>
              <a:t>small </a:t>
            </a:r>
            <a:r>
              <a:rPr lang="en-GB" sz="1800" b="0" dirty="0"/>
              <a:t>ruminants (diamonds) of </a:t>
            </a:r>
            <a:r>
              <a:rPr lang="en-GB" sz="1800" b="0" dirty="0" smtClean="0"/>
              <a:t>Rift Valley fever </a:t>
            </a:r>
            <a:r>
              <a:rPr lang="en-GB" sz="1800" b="0" dirty="0"/>
              <a:t>in Mayotte, </a:t>
            </a:r>
            <a:r>
              <a:rPr lang="en-GB" sz="1800" b="0" dirty="0" smtClean="0"/>
              <a:t>22 </a:t>
            </a:r>
            <a:r>
              <a:rPr lang="en-GB" sz="1800" b="0" dirty="0"/>
              <a:t>November </a:t>
            </a:r>
            <a:r>
              <a:rPr lang="en-GB" sz="1800" b="0" dirty="0" smtClean="0"/>
              <a:t>2018</a:t>
            </a:r>
            <a:r>
              <a:rPr lang="en-GB" sz="1800" b="0" dirty="0" smtClean="0"/>
              <a:t>–</a:t>
            </a:r>
            <a:r>
              <a:rPr lang="en-GB" sz="1800" b="0" dirty="0" smtClean="0"/>
              <a:t>21 </a:t>
            </a:r>
            <a:r>
              <a:rPr lang="en-GB" sz="1800" b="0" dirty="0"/>
              <a:t>February </a:t>
            </a:r>
            <a:r>
              <a:rPr lang="en-GB" sz="1800" b="0" dirty="0" smtClean="0"/>
              <a:t>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10</a:t>
            </a:fld>
            <a:endParaRPr lang="en-GB" noProof="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85" y="784953"/>
            <a:ext cx="4358355" cy="583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disease and health zones reporting cases,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27 February 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0" y="1302093"/>
            <a:ext cx="71151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 algn="ctr"/>
            <a:r>
              <a:rPr lang="en-GB" sz="1800" b="0" dirty="0" smtClean="0"/>
              <a:t>Geographical distribution of confirmed and probable cases of Ebola virus </a:t>
            </a:r>
            <a:r>
              <a:rPr lang="en-GB" sz="1800" b="0" dirty="0" smtClean="0"/>
              <a:t>disease,</a:t>
            </a:r>
            <a:br>
              <a:rPr lang="en-GB" sz="1800" b="0" dirty="0" smtClean="0"/>
            </a:br>
            <a:r>
              <a:rPr lang="en-GB" sz="1800" b="0" dirty="0" smtClean="0"/>
              <a:t>North </a:t>
            </a:r>
            <a:r>
              <a:rPr lang="en-GB" sz="1800" b="0" dirty="0" smtClean="0"/>
              <a:t>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27 February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89" y="883181"/>
            <a:ext cx="7473430" cy="57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 algn="ctr"/>
            <a:r>
              <a:rPr lang="en-GB" sz="1800" b="0" dirty="0"/>
              <a:t>Distribution of confirmed cases of MERS-</a:t>
            </a:r>
            <a:r>
              <a:rPr lang="en-GB" sz="1800" b="0" dirty="0" err="1"/>
              <a:t>CoV</a:t>
            </a:r>
            <a:r>
              <a:rPr lang="en-GB" sz="1800" b="0" dirty="0"/>
              <a:t> by place of </a:t>
            </a:r>
            <a:r>
              <a:rPr lang="en-GB" sz="1800" b="0" dirty="0" smtClean="0"/>
              <a:t>infection</a:t>
            </a:r>
            <a:br>
              <a:rPr lang="en-GB" sz="1800" b="0" dirty="0" smtClean="0"/>
            </a:br>
            <a:r>
              <a:rPr lang="en-GB" sz="1800" b="0" dirty="0" smtClean="0"/>
              <a:t>and </a:t>
            </a:r>
            <a:r>
              <a:rPr lang="en-GB" sz="1800" b="0" dirty="0"/>
              <a:t>month of </a:t>
            </a:r>
            <a:r>
              <a:rPr lang="en-GB" sz="1800" b="0" dirty="0" smtClean="0"/>
              <a:t>onset, March 2012–27 </a:t>
            </a:r>
            <a:r>
              <a:rPr lang="en-GB" sz="1800" b="0" dirty="0"/>
              <a:t>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4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695" t="1261" r="1905" b="9783"/>
          <a:stretch/>
        </p:blipFill>
        <p:spPr>
          <a:xfrm>
            <a:off x="640516" y="1038159"/>
            <a:ext cx="10332441" cy="53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 algn="ctr"/>
            <a:r>
              <a:rPr lang="en-GB" sz="1800" b="0" dirty="0"/>
              <a:t>Geographical distribution of confirmed MERS-</a:t>
            </a:r>
            <a:r>
              <a:rPr lang="en-GB" sz="1800" b="0" dirty="0" err="1"/>
              <a:t>CoV</a:t>
            </a:r>
            <a:r>
              <a:rPr lang="en-GB" sz="1800" b="0" dirty="0"/>
              <a:t> cases by </a:t>
            </a:r>
            <a:r>
              <a:rPr lang="en-GB" sz="1800" b="0" dirty="0" smtClean="0"/>
              <a:t>probable</a:t>
            </a:r>
            <a:br>
              <a:rPr lang="en-GB" sz="1800" b="0" dirty="0" smtClean="0"/>
            </a:br>
            <a:r>
              <a:rPr lang="en-GB" sz="1800" b="0" dirty="0" smtClean="0"/>
              <a:t>region of infection and </a:t>
            </a:r>
            <a:r>
              <a:rPr lang="en-GB" sz="1800" b="0" dirty="0"/>
              <a:t>exposure in 2019, as of </a:t>
            </a:r>
            <a:r>
              <a:rPr lang="en-GB" sz="1800" b="0" dirty="0" smtClean="0"/>
              <a:t>27 </a:t>
            </a:r>
            <a:r>
              <a:rPr lang="en-GB" sz="1800" b="0" dirty="0"/>
              <a:t>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5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32" y="974242"/>
            <a:ext cx="7119330" cy="55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</a:t>
            </a:r>
            <a:r>
              <a:rPr lang="en-GB" sz="1800" b="0" dirty="0" err="1">
                <a:solidFill>
                  <a:prstClr val="black"/>
                </a:solidFill>
              </a:rPr>
              <a:t>CoV</a:t>
            </a:r>
            <a:r>
              <a:rPr lang="en-GB" sz="1800" b="0" dirty="0">
                <a:solidFill>
                  <a:prstClr val="black"/>
                </a:solidFill>
              </a:rPr>
              <a:t> cases </a:t>
            </a:r>
            <a:r>
              <a:rPr lang="en-GB" sz="1800" b="0" dirty="0" smtClean="0">
                <a:solidFill>
                  <a:prstClr val="black"/>
                </a:solidFill>
              </a:rPr>
              <a:t>by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country of infection </a:t>
            </a:r>
            <a:r>
              <a:rPr lang="en-GB" sz="1800" b="0" dirty="0">
                <a:solidFill>
                  <a:prstClr val="black"/>
                </a:solidFill>
              </a:rPr>
              <a:t>and </a:t>
            </a:r>
            <a:r>
              <a:rPr lang="en-GB" sz="1800" b="0" dirty="0" smtClean="0">
                <a:solidFill>
                  <a:prstClr val="black"/>
                </a:solidFill>
              </a:rPr>
              <a:t>year, April 2012</a:t>
            </a:r>
            <a:r>
              <a:rPr lang="en-GB" sz="1800" b="0" dirty="0" smtClean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27 </a:t>
            </a:r>
            <a:r>
              <a:rPr lang="en-GB" sz="1800" b="0" dirty="0">
                <a:solidFill>
                  <a:prstClr val="black"/>
                </a:solidFill>
              </a:rPr>
              <a:t>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6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12" y="975339"/>
            <a:ext cx="7340284" cy="56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>
                <a:solidFill>
                  <a:prstClr val="black"/>
                </a:solidFill>
              </a:rPr>
              <a:t>Geographical distribution of confirmed </a:t>
            </a:r>
            <a:r>
              <a:rPr lang="en-GB" sz="1800" b="0" dirty="0" smtClean="0">
                <a:solidFill>
                  <a:prstClr val="black"/>
                </a:solidFill>
              </a:rPr>
              <a:t>MERS-</a:t>
            </a:r>
            <a:r>
              <a:rPr lang="en-GB" sz="1800" b="0" dirty="0" err="1" smtClean="0">
                <a:solidFill>
                  <a:prstClr val="black"/>
                </a:solidFill>
              </a:rPr>
              <a:t>CoV</a:t>
            </a:r>
            <a:r>
              <a:rPr lang="en-GB" sz="1800" b="0" dirty="0" smtClean="0">
                <a:solidFill>
                  <a:prstClr val="black"/>
                </a:solidFill>
              </a:rPr>
              <a:t> cases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by </a:t>
            </a:r>
            <a:r>
              <a:rPr lang="en-GB" sz="1800" b="0" dirty="0">
                <a:solidFill>
                  <a:prstClr val="black"/>
                </a:solidFill>
              </a:rPr>
              <a:t>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 April 2012</a:t>
            </a:r>
            <a:r>
              <a:rPr lang="en-GB" sz="1800" b="0" dirty="0" smtClean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27 </a:t>
            </a:r>
            <a:r>
              <a:rPr lang="en-GB" sz="1800" b="0" dirty="0">
                <a:solidFill>
                  <a:prstClr val="black"/>
                </a:solidFill>
              </a:rPr>
              <a:t>February </a:t>
            </a:r>
            <a:r>
              <a:rPr lang="en-GB" sz="1800" b="0" dirty="0" smtClean="0">
                <a:solidFill>
                  <a:prstClr val="black"/>
                </a:solidFill>
              </a:rPr>
              <a:t>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7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r="1478" b="25504"/>
          <a:stretch/>
        </p:blipFill>
        <p:spPr>
          <a:xfrm>
            <a:off x="961871" y="794497"/>
            <a:ext cx="9951893" cy="56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Geographical distribution of new cholera cases reported worldwide between December </a:t>
            </a:r>
            <a:r>
              <a:rPr lang="en-GB" dirty="0" smtClean="0"/>
              <a:t>2018</a:t>
            </a:r>
            <a:r>
              <a:rPr lang="en-GB" dirty="0" smtClean="0"/>
              <a:t>–</a:t>
            </a:r>
            <a:r>
              <a:rPr lang="en-GB" dirty="0" smtClean="0"/>
              <a:t>February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t="19038"/>
          <a:stretch/>
        </p:blipFill>
        <p:spPr>
          <a:xfrm>
            <a:off x="1898545" y="1246999"/>
            <a:ext cx="8243378" cy="51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Distribution of confirmed human cases of </a:t>
            </a:r>
            <a:r>
              <a:rPr lang="en-GB" sz="1800" b="0" dirty="0" smtClean="0"/>
              <a:t>Rift Valley fever </a:t>
            </a:r>
            <a:r>
              <a:rPr lang="en-GB" sz="1800" b="0" dirty="0"/>
              <a:t>in Mayotte (</a:t>
            </a:r>
            <a:r>
              <a:rPr lang="en-GB" sz="1800" b="0" dirty="0" smtClean="0"/>
              <a:t>n=63)</a:t>
            </a:r>
            <a:br>
              <a:rPr lang="en-GB" sz="1800" b="0" dirty="0" smtClean="0"/>
            </a:br>
            <a:r>
              <a:rPr lang="en-GB" sz="1800" b="0" dirty="0" smtClean="0"/>
              <a:t>by week of </a:t>
            </a:r>
            <a:r>
              <a:rPr lang="en-GB" sz="1800" b="0" dirty="0"/>
              <a:t>laboratory analysis request, </a:t>
            </a:r>
            <a:r>
              <a:rPr lang="en-GB" sz="1800" b="0" dirty="0" smtClean="0"/>
              <a:t>22 </a:t>
            </a:r>
            <a:r>
              <a:rPr lang="en-GB" sz="1800" b="0" dirty="0"/>
              <a:t>November </a:t>
            </a:r>
            <a:r>
              <a:rPr lang="en-GB" sz="1800" b="0" dirty="0" smtClean="0"/>
              <a:t>2018</a:t>
            </a:r>
            <a:r>
              <a:rPr lang="en-GB" sz="1800" b="0" dirty="0" smtClean="0"/>
              <a:t>–</a:t>
            </a:r>
            <a:r>
              <a:rPr lang="en-GB" sz="1800" b="0" dirty="0" smtClean="0"/>
              <a:t>21 </a:t>
            </a:r>
            <a:r>
              <a:rPr lang="en-GB" sz="1800" b="0" dirty="0"/>
              <a:t>February </a:t>
            </a:r>
            <a:r>
              <a:rPr lang="en-GB" sz="1800" b="0" dirty="0" smtClean="0"/>
              <a:t>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9</a:t>
            </a:fld>
            <a:endParaRPr lang="en-GB" noProof="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4" y="1021254"/>
            <a:ext cx="9226401" cy="524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6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18693</TotalTime>
  <Words>138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9, 2019 </vt:lpstr>
      <vt:lpstr>Distribution of confirmed and probable cases of Ebola virus disease and health zones reporting cases, North Kivu and Ituri Provinces, Democratic Republic of the Congo, as of 27 February 2019 </vt:lpstr>
      <vt:lpstr>Geographical distribution of confirmed and probable cases of Ebola virus disease, North Kivu and Ituri Provinces, Democratic Republic of the Congo, as of 27 February 2019  </vt:lpstr>
      <vt:lpstr>Distribution of confirmed cases of MERS-CoV by place of infection and month of onset, March 2012–27 February 2019</vt:lpstr>
      <vt:lpstr>Geographical distribution of confirmed MERS-CoV cases by probable region of infection and exposure in 2019, as of 27 February 2019</vt:lpstr>
      <vt:lpstr>Geographical distribution of confirmed MERS-CoV cases by country of infection and year, April 2012–27 February 2019</vt:lpstr>
      <vt:lpstr>Geographical distribution of confirmed MERS-CoV cases by reporting country, April 2012–27 February 2019 </vt:lpstr>
      <vt:lpstr>Geographical distribution of new cholera cases reported worldwide between December 2018–February 2019</vt:lpstr>
      <vt:lpstr>Distribution of confirmed human cases of Rift Valley fever in Mayotte (n=63) by week of laboratory analysis request, 22 November 2018–21 February 2019</vt:lpstr>
      <vt:lpstr>Geographic distribution of human cases (stars) and animal outbreaks in cattle (triangles) and small ruminants (diamonds) of Rift Valley fever in Mayotte, 22 November 2018–21 February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9, 2019</dc:title>
  <dc:creator>ECDC</dc:creator>
  <cp:keywords/>
  <cp:lastModifiedBy>Vivian Tse</cp:lastModifiedBy>
  <cp:revision>1486</cp:revision>
  <cp:lastPrinted>2017-03-24T07:50:18Z</cp:lastPrinted>
  <dcterms:created xsi:type="dcterms:W3CDTF">2015-11-05T13:02:54Z</dcterms:created>
  <dcterms:modified xsi:type="dcterms:W3CDTF">2019-03-01T10:48:08Z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