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36"/>
  </p:notesMasterIdLst>
  <p:sldIdLst>
    <p:sldId id="256" r:id="rId5"/>
    <p:sldId id="260" r:id="rId6"/>
    <p:sldId id="261" r:id="rId7"/>
    <p:sldId id="262" r:id="rId8"/>
    <p:sldId id="263" r:id="rId9"/>
    <p:sldId id="289" r:id="rId10"/>
    <p:sldId id="29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92" r:id="rId20"/>
    <p:sldId id="275" r:id="rId21"/>
    <p:sldId id="293" r:id="rId22"/>
    <p:sldId id="277" r:id="rId23"/>
    <p:sldId id="278" r:id="rId24"/>
    <p:sldId id="279" r:id="rId25"/>
    <p:sldId id="280" r:id="rId26"/>
    <p:sldId id="281" r:id="rId27"/>
    <p:sldId id="295" r:id="rId28"/>
    <p:sldId id="296" r:id="rId29"/>
    <p:sldId id="297" r:id="rId30"/>
    <p:sldId id="285" r:id="rId31"/>
    <p:sldId id="298" r:id="rId32"/>
    <p:sldId id="299" r:id="rId33"/>
    <p:sldId id="300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nerlander\Documents\Surveillance\2017%20Surveillance\Tables%20and%20charts\B\Tables%20and%20charts%20for%20AER%20Hepatitis%20B%202017%20data%20Dec%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nerlander\Documents\Surveillance\2017%20Surveillance\Tables%20and%20charts\B\Tables%20and%20charts%20for%20AER%20Hepatitis%20B%202017%20data%20Dec%201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'Figure 2'!$A$2</c:f>
              <c:strCache>
                <c:ptCount val="1"/>
                <c:pt idx="0">
                  <c:v>Chronic</c:v>
                </c:pt>
              </c:strCache>
            </c:strRef>
          </c:tx>
          <c:spPr>
            <a:ln w="28575" cap="rnd">
              <a:solidFill>
                <a:srgbClr val="289337"/>
              </a:solidFill>
              <a:round/>
            </a:ln>
            <a:effectLst/>
          </c:spPr>
          <c:marker>
            <c:symbol val="none"/>
          </c:marker>
          <c:cat>
            <c:numRef>
              <c:f>'Figure 2'!$B$1:$K$1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'Figure 2'!$B$2:$K$2</c:f>
              <c:numCache>
                <c:formatCode>General</c:formatCode>
                <c:ptCount val="10"/>
                <c:pt idx="0">
                  <c:v>6.6557488441467285</c:v>
                </c:pt>
                <c:pt idx="1">
                  <c:v>7.6280078887939453</c:v>
                </c:pt>
                <c:pt idx="2">
                  <c:v>7.443540096282959</c:v>
                </c:pt>
                <c:pt idx="3">
                  <c:v>9.070734977722168</c:v>
                </c:pt>
                <c:pt idx="4">
                  <c:v>9.6698446273803711</c:v>
                </c:pt>
                <c:pt idx="5">
                  <c:v>9.7939863204956055</c:v>
                </c:pt>
                <c:pt idx="6">
                  <c:v>10.819144248962402</c:v>
                </c:pt>
                <c:pt idx="7">
                  <c:v>11.467861175537109</c:v>
                </c:pt>
                <c:pt idx="8">
                  <c:v>11.851542472839355</c:v>
                </c:pt>
                <c:pt idx="9">
                  <c:v>10.199679374694824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3-4169-8210-117BDC26D10F}"/>
            </c:ext>
          </c:extLst>
        </c:ser>
        <c:ser>
          <c:idx val="1"/>
          <c:order val="1"/>
          <c:tx>
            <c:strRef>
              <c:f>'Figure 2'!$A$3</c:f>
              <c:strCache>
                <c:ptCount val="1"/>
                <c:pt idx="0">
                  <c:v>Acute</c:v>
                </c:pt>
              </c:strCache>
            </c:strRef>
          </c:tx>
          <c:spPr>
            <a:ln w="28575" cap="rnd">
              <a:solidFill>
                <a:srgbClr val="9CC65A"/>
              </a:solidFill>
              <a:round/>
            </a:ln>
            <a:effectLst/>
          </c:spPr>
          <c:marker>
            <c:symbol val="none"/>
          </c:marker>
          <c:cat>
            <c:numRef>
              <c:f>'Figure 2'!$B$1:$K$1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'Figure 2'!$B$3:$K$3</c:f>
              <c:numCache>
                <c:formatCode>General</c:formatCode>
                <c:ptCount val="10"/>
                <c:pt idx="0">
                  <c:v>1.124022364616394</c:v>
                </c:pt>
                <c:pt idx="1">
                  <c:v>1.0202828645706177</c:v>
                </c:pt>
                <c:pt idx="2">
                  <c:v>0.90704512596130371</c:v>
                </c:pt>
                <c:pt idx="3">
                  <c:v>0.86915421485900879</c:v>
                </c:pt>
                <c:pt idx="4">
                  <c:v>0.77542644739151001</c:v>
                </c:pt>
                <c:pt idx="5">
                  <c:v>0.75155013799667358</c:v>
                </c:pt>
                <c:pt idx="6">
                  <c:v>0.72447806596755981</c:v>
                </c:pt>
                <c:pt idx="7">
                  <c:v>0.67265892028808594</c:v>
                </c:pt>
                <c:pt idx="8">
                  <c:v>0.65248405933380127</c:v>
                </c:pt>
                <c:pt idx="9">
                  <c:v>0.62287801504135132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3-4169-8210-117BDC26D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641528"/>
        <c:axId val="119609208"/>
      </c:lineChart>
      <c:catAx>
        <c:axId val="11964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09208"/>
        <c:crossesAt val="0.1"/>
        <c:auto val="1"/>
        <c:lblAlgn val="ctr"/>
        <c:lblOffset val="100"/>
        <c:noMultiLvlLbl val="0"/>
      </c:catAx>
      <c:valAx>
        <c:axId val="1196092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Rate per 100 000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41528"/>
        <c:crosses val="autoZero"/>
        <c:crossBetween val="between"/>
        <c:majorUnit val="10"/>
        <c:minorUnit val="10"/>
      </c:valAx>
      <c:spPr>
        <a:noFill/>
        <a:ln>
          <a:solidFill>
            <a:schemeClr val="accent6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3'!$A$2</c:f>
              <c:strCache>
                <c:ptCount val="1"/>
                <c:pt idx="0">
                  <c:v>Acute </c:v>
                </c:pt>
              </c:strCache>
            </c:strRef>
          </c:tx>
          <c:spPr>
            <a:solidFill>
              <a:srgbClr val="9CC65A"/>
            </a:solidFill>
          </c:spPr>
          <c:invertIfNegative val="0"/>
          <c:cat>
            <c:strRef>
              <c:f>'Figure 3'!$B$1:$J$1</c:f>
              <c:strCache>
                <c:ptCount val="9"/>
                <c:pt idx="0">
                  <c:v>&lt;5</c:v>
                </c:pt>
                <c:pt idx="1">
                  <c:v>5–14</c:v>
                </c:pt>
                <c:pt idx="2">
                  <c:v>15–19</c:v>
                </c:pt>
                <c:pt idx="3">
                  <c:v>20–24</c:v>
                </c:pt>
                <c:pt idx="4">
                  <c:v>25–34 </c:v>
                </c:pt>
                <c:pt idx="5">
                  <c:v>35–44</c:v>
                </c:pt>
                <c:pt idx="6">
                  <c:v>45–54</c:v>
                </c:pt>
                <c:pt idx="7">
                  <c:v>55–64</c:v>
                </c:pt>
                <c:pt idx="8">
                  <c:v>≥65</c:v>
                </c:pt>
              </c:strCache>
            </c:strRef>
          </c:cat>
          <c:val>
            <c:numRef>
              <c:f>'Figure 3'!$B$2:$J$2</c:f>
              <c:numCache>
                <c:formatCode>General</c:formatCode>
                <c:ptCount val="9"/>
                <c:pt idx="0">
                  <c:v>5.7774897664785385E-2</c:v>
                </c:pt>
                <c:pt idx="1">
                  <c:v>5.3785290569067001E-2</c:v>
                </c:pt>
                <c:pt idx="2">
                  <c:v>0.46587231755256653</c:v>
                </c:pt>
                <c:pt idx="3">
                  <c:v>0.60849303007125854</c:v>
                </c:pt>
                <c:pt idx="4">
                  <c:v>0.89898747205734253</c:v>
                </c:pt>
                <c:pt idx="5">
                  <c:v>0.90042072534561157</c:v>
                </c:pt>
                <c:pt idx="6">
                  <c:v>0.87416547536849976</c:v>
                </c:pt>
                <c:pt idx="7">
                  <c:v>0.59576523303985596</c:v>
                </c:pt>
                <c:pt idx="8">
                  <c:v>0.32175332307815552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5-4B53-B9B0-C0AD6A9868E4}"/>
            </c:ext>
          </c:extLst>
        </c:ser>
        <c:ser>
          <c:idx val="1"/>
          <c:order val="1"/>
          <c:tx>
            <c:strRef>
              <c:f>'Figure 3'!$A$3</c:f>
              <c:strCache>
                <c:ptCount val="1"/>
                <c:pt idx="0">
                  <c:v>Chronic</c:v>
                </c:pt>
              </c:strCache>
            </c:strRef>
          </c:tx>
          <c:spPr>
            <a:solidFill>
              <a:srgbClr val="289337"/>
            </a:solidFill>
            <a:ln>
              <a:noFill/>
            </a:ln>
          </c:spPr>
          <c:invertIfNegative val="0"/>
          <c:cat>
            <c:strRef>
              <c:f>'Figure 3'!$B$1:$J$1</c:f>
              <c:strCache>
                <c:ptCount val="9"/>
                <c:pt idx="0">
                  <c:v>&lt;5</c:v>
                </c:pt>
                <c:pt idx="1">
                  <c:v>5–14</c:v>
                </c:pt>
                <c:pt idx="2">
                  <c:v>15–19</c:v>
                </c:pt>
                <c:pt idx="3">
                  <c:v>20–24</c:v>
                </c:pt>
                <c:pt idx="4">
                  <c:v>25–34 </c:v>
                </c:pt>
                <c:pt idx="5">
                  <c:v>35–44</c:v>
                </c:pt>
                <c:pt idx="6">
                  <c:v>45–54</c:v>
                </c:pt>
                <c:pt idx="7">
                  <c:v>55–64</c:v>
                </c:pt>
                <c:pt idx="8">
                  <c:v>≥65</c:v>
                </c:pt>
              </c:strCache>
            </c:strRef>
          </c:cat>
          <c:val>
            <c:numRef>
              <c:f>'Figure 3'!$B$3:$J$3</c:f>
              <c:numCache>
                <c:formatCode>General</c:formatCode>
                <c:ptCount val="9"/>
                <c:pt idx="0">
                  <c:v>0.30979520082473755</c:v>
                </c:pt>
                <c:pt idx="1">
                  <c:v>0.37235262989997864</c:v>
                </c:pt>
                <c:pt idx="2">
                  <c:v>3.2198076248168945</c:v>
                </c:pt>
                <c:pt idx="3">
                  <c:v>7.0576820373535156</c:v>
                </c:pt>
                <c:pt idx="4">
                  <c:v>16.685701370239258</c:v>
                </c:pt>
                <c:pt idx="5">
                  <c:v>13.560648918151855</c:v>
                </c:pt>
                <c:pt idx="6">
                  <c:v>8.8550052642822266</c:v>
                </c:pt>
                <c:pt idx="7">
                  <c:v>5.1956253051757813</c:v>
                </c:pt>
                <c:pt idx="8">
                  <c:v>2.5851230621337891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A5-4B53-B9B0-C0AD6A98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16056"/>
        <c:axId val="157207352"/>
      </c:barChart>
      <c:catAx>
        <c:axId val="120216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 group (years)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57207352"/>
        <c:crosses val="autoZero"/>
        <c:auto val="1"/>
        <c:lblAlgn val="ctr"/>
        <c:lblOffset val="100"/>
        <c:noMultiLvlLbl val="0"/>
      </c:catAx>
      <c:valAx>
        <c:axId val="1572073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Rate per 100 000 population</a:t>
                </a:r>
              </a:p>
            </c:rich>
          </c:tx>
          <c:layout>
            <c:manualLayout>
              <c:xMode val="edge"/>
              <c:yMode val="edge"/>
              <c:x val="1.6446277548639757E-2"/>
              <c:y val="0.2920145218068214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/>
        </c:spPr>
        <c:crossAx val="120216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570634627314145"/>
          <c:y val="5.9098451619722034E-2"/>
          <c:w val="0.40101679013780817"/>
          <c:h val="0.77862495375997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5'!$B$1</c:f>
              <c:strCache>
                <c:ptCount val="1"/>
                <c:pt idx="0">
                  <c:v>Acute</c:v>
                </c:pt>
              </c:strCache>
            </c:strRef>
          </c:tx>
          <c:spPr>
            <a:solidFill>
              <a:srgbClr val="9CC65A"/>
            </a:solidFill>
            <a:ln>
              <a:noFill/>
            </a:ln>
          </c:spPr>
          <c:invertIfNegative val="0"/>
          <c:cat>
            <c:strRef>
              <c:f>'Figure 5'!$A$2:$A$14</c:f>
              <c:strCache>
                <c:ptCount val="13"/>
                <c:pt idx="0">
                  <c:v>Heterosexual transmission</c:v>
                </c:pt>
                <c:pt idx="1">
                  <c:v>Nosocomial*</c:v>
                </c:pt>
                <c:pt idx="2">
                  <c:v>Sex between men</c:v>
                </c:pt>
                <c:pt idx="3">
                  <c:v>Non-occupational injuries**</c:v>
                </c:pt>
                <c:pt idx="4">
                  <c:v>Injecting drug use</c:v>
                </c:pt>
                <c:pt idx="5">
                  <c:v>Other</c:v>
                </c:pt>
                <c:pt idx="6">
                  <c:v>Sexual transmission (not specified)</c:v>
                </c:pt>
                <c:pt idx="7">
                  <c:v>Household</c:v>
                </c:pt>
                <c:pt idx="8">
                  <c:v>Needle-stick and other occupational exposure </c:v>
                </c:pt>
                <c:pt idx="9">
                  <c:v>Blood and blood products</c:v>
                </c:pt>
                <c:pt idx="10">
                  <c:v>Mother-to-child transmission</c:v>
                </c:pt>
                <c:pt idx="11">
                  <c:v>Haemodialysis</c:v>
                </c:pt>
                <c:pt idx="12">
                  <c:v>Organ and tissues</c:v>
                </c:pt>
              </c:strCache>
            </c:strRef>
          </c:cat>
          <c:val>
            <c:numRef>
              <c:f>'Figure 5'!$B$2:$B$14</c:f>
              <c:numCache>
                <c:formatCode>General</c:formatCode>
                <c:ptCount val="13"/>
                <c:pt idx="0">
                  <c:v>26.831100463867188</c:v>
                </c:pt>
                <c:pt idx="1">
                  <c:v>15.568320274353027</c:v>
                </c:pt>
                <c:pt idx="2">
                  <c:v>12.479656219482422</c:v>
                </c:pt>
                <c:pt idx="3">
                  <c:v>10.030591011047363</c:v>
                </c:pt>
                <c:pt idx="4">
                  <c:v>9.5167036056518555</c:v>
                </c:pt>
                <c:pt idx="5">
                  <c:v>8.1723356246948242</c:v>
                </c:pt>
                <c:pt idx="6">
                  <c:v>7.4508280754089355</c:v>
                </c:pt>
                <c:pt idx="7">
                  <c:v>6.6085944175720215</c:v>
                </c:pt>
                <c:pt idx="8">
                  <c:v>1.3924452066421509</c:v>
                </c:pt>
                <c:pt idx="9">
                  <c:v>0.97471159696578979</c:v>
                </c:pt>
                <c:pt idx="10">
                  <c:v>0.55697804689407349</c:v>
                </c:pt>
                <c:pt idx="11">
                  <c:v>0.27848902344703674</c:v>
                </c:pt>
                <c:pt idx="12">
                  <c:v>0.13924451172351837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6-4439-AED0-E00ACA95BB81}"/>
            </c:ext>
          </c:extLst>
        </c:ser>
        <c:ser>
          <c:idx val="1"/>
          <c:order val="1"/>
          <c:tx>
            <c:strRef>
              <c:f>'Figure 5'!$C$1</c:f>
              <c:strCache>
                <c:ptCount val="1"/>
                <c:pt idx="0">
                  <c:v>Chronic</c:v>
                </c:pt>
              </c:strCache>
            </c:strRef>
          </c:tx>
          <c:spPr>
            <a:solidFill>
              <a:srgbClr val="289337"/>
            </a:solidFill>
          </c:spPr>
          <c:invertIfNegative val="0"/>
          <c:cat>
            <c:strRef>
              <c:f>'Figure 5'!$A$2:$A$14</c:f>
              <c:strCache>
                <c:ptCount val="13"/>
                <c:pt idx="0">
                  <c:v>Heterosexual transmission</c:v>
                </c:pt>
                <c:pt idx="1">
                  <c:v>Nosocomial*</c:v>
                </c:pt>
                <c:pt idx="2">
                  <c:v>Sex between men</c:v>
                </c:pt>
                <c:pt idx="3">
                  <c:v>Non-occupational injuries**</c:v>
                </c:pt>
                <c:pt idx="4">
                  <c:v>Injecting drug use</c:v>
                </c:pt>
                <c:pt idx="5">
                  <c:v>Other</c:v>
                </c:pt>
                <c:pt idx="6">
                  <c:v>Sexual transmission (not specified)</c:v>
                </c:pt>
                <c:pt idx="7">
                  <c:v>Household</c:v>
                </c:pt>
                <c:pt idx="8">
                  <c:v>Needle-stick and other occupational exposure </c:v>
                </c:pt>
                <c:pt idx="9">
                  <c:v>Blood and blood products</c:v>
                </c:pt>
                <c:pt idx="10">
                  <c:v>Mother-to-child transmission</c:v>
                </c:pt>
                <c:pt idx="11">
                  <c:v>Haemodialysis</c:v>
                </c:pt>
                <c:pt idx="12">
                  <c:v>Organ and tissues</c:v>
                </c:pt>
              </c:strCache>
            </c:strRef>
          </c:cat>
          <c:val>
            <c:numRef>
              <c:f>'Figure 5'!$C$2:$C$14</c:f>
              <c:numCache>
                <c:formatCode>General</c:formatCode>
                <c:ptCount val="13"/>
                <c:pt idx="0">
                  <c:v>4.745762825012207</c:v>
                </c:pt>
                <c:pt idx="1">
                  <c:v>27.893463134765625</c:v>
                </c:pt>
                <c:pt idx="2">
                  <c:v>1.5496368408203125</c:v>
                </c:pt>
                <c:pt idx="3">
                  <c:v>0.87167072296142578</c:v>
                </c:pt>
                <c:pt idx="4">
                  <c:v>2.9055690765380859</c:v>
                </c:pt>
                <c:pt idx="5">
                  <c:v>6.8765134811401367</c:v>
                </c:pt>
                <c:pt idx="6">
                  <c:v>1.5496368408203125</c:v>
                </c:pt>
                <c:pt idx="7">
                  <c:v>3.8740921020507813</c:v>
                </c:pt>
                <c:pt idx="8">
                  <c:v>1.9854722023010254</c:v>
                </c:pt>
                <c:pt idx="9">
                  <c:v>6.5859565734863281</c:v>
                </c:pt>
                <c:pt idx="10">
                  <c:v>40.629539489746094</c:v>
                </c:pt>
                <c:pt idx="11">
                  <c:v>0.38740921020507813</c:v>
                </c:pt>
                <c:pt idx="12">
                  <c:v>0.1452784538269043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D6-4439-AED0-E00ACA95B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35583992"/>
        <c:axId val="435584384"/>
      </c:barChart>
      <c:catAx>
        <c:axId val="435583992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Transmission</a:t>
                </a:r>
                <a:r>
                  <a:rPr lang="en-GB" baseline="0"/>
                  <a:t> category</a:t>
                </a:r>
                <a:endParaRPr lang="en-GB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/>
        </c:spPr>
        <c:crossAx val="435584384"/>
        <c:crosses val="autoZero"/>
        <c:auto val="1"/>
        <c:lblAlgn val="ctr"/>
        <c:lblOffset val="0"/>
        <c:noMultiLvlLbl val="0"/>
      </c:catAx>
      <c:valAx>
        <c:axId val="435584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Proportion of cases (%) </a:t>
                </a:r>
              </a:p>
            </c:rich>
          </c:tx>
          <c:layout>
            <c:manualLayout>
              <c:xMode val="edge"/>
              <c:yMode val="edge"/>
              <c:x val="0.57887168338519024"/>
              <c:y val="0.9016412187606982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/>
        </c:spPr>
        <c:crossAx val="435583992"/>
        <c:crosses val="max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'Figure 1'!$A$2</c:f>
              <c:strCache>
                <c:ptCount val="1"/>
                <c:pt idx="0">
                  <c:v>All cases</c:v>
                </c:pt>
              </c:strCache>
            </c:strRef>
          </c:tx>
          <c:spPr>
            <a:ln w="28575" cap="rnd">
              <a:solidFill>
                <a:srgbClr val="65B32E"/>
              </a:solidFill>
              <a:round/>
            </a:ln>
            <a:effectLst/>
          </c:spPr>
          <c:marker>
            <c:symbol val="none"/>
          </c:marker>
          <c:cat>
            <c:numRef>
              <c:f>'Figure 1'!$B$1:$K$1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'Figure 1'!$B$2:$K$2</c:f>
              <c:numCache>
                <c:formatCode>General</c:formatCode>
                <c:ptCount val="10"/>
                <c:pt idx="0">
                  <c:v>9.0402193069458008</c:v>
                </c:pt>
                <c:pt idx="1">
                  <c:v>8.4088411331176758</c:v>
                </c:pt>
                <c:pt idx="2">
                  <c:v>7.9292831420898438</c:v>
                </c:pt>
                <c:pt idx="3">
                  <c:v>8.6639165878295898</c:v>
                </c:pt>
                <c:pt idx="4">
                  <c:v>8.8047819137573242</c:v>
                </c:pt>
                <c:pt idx="5">
                  <c:v>8.970189094543457</c:v>
                </c:pt>
                <c:pt idx="6">
                  <c:v>9.7671899795532227</c:v>
                </c:pt>
                <c:pt idx="7">
                  <c:v>9.4898815155029297</c:v>
                </c:pt>
                <c:pt idx="8">
                  <c:v>8.9590167999267578</c:v>
                </c:pt>
                <c:pt idx="9">
                  <c:v>7.9680371284484863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04-476A-AA31-0507269B9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635576"/>
        <c:axId val="126338600"/>
      </c:lineChart>
      <c:catAx>
        <c:axId val="125635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38600"/>
        <c:crosses val="autoZero"/>
        <c:auto val="1"/>
        <c:lblAlgn val="ctr"/>
        <c:lblOffset val="100"/>
        <c:noMultiLvlLbl val="0"/>
      </c:catAx>
      <c:valAx>
        <c:axId val="1263386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 dirty="0"/>
                  <a:t>Rate per 100 000 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35576"/>
        <c:crosses val="autoZero"/>
        <c:crossBetween val="between"/>
      </c:valAx>
      <c:spPr>
        <a:noFill/>
        <a:ln>
          <a:solidFill>
            <a:schemeClr val="accent6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3'!$A$2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C9D985"/>
            </a:solidFill>
            <a:ln>
              <a:noFill/>
            </a:ln>
          </c:spPr>
          <c:invertIfNegative val="0"/>
          <c:cat>
            <c:strRef>
              <c:f>'Figure 3'!$B$1:$J$1</c:f>
              <c:strCache>
                <c:ptCount val="9"/>
                <c:pt idx="0">
                  <c:v>&lt;5</c:v>
                </c:pt>
                <c:pt idx="1">
                  <c:v>5–14</c:v>
                </c:pt>
                <c:pt idx="2">
                  <c:v>15–19</c:v>
                </c:pt>
                <c:pt idx="3">
                  <c:v>20–24</c:v>
                </c:pt>
                <c:pt idx="4">
                  <c:v>25–34 </c:v>
                </c:pt>
                <c:pt idx="5">
                  <c:v>35–44</c:v>
                </c:pt>
                <c:pt idx="6">
                  <c:v>45–54</c:v>
                </c:pt>
                <c:pt idx="7">
                  <c:v>55–64</c:v>
                </c:pt>
                <c:pt idx="8">
                  <c:v>≥65</c:v>
                </c:pt>
              </c:strCache>
            </c:strRef>
          </c:cat>
          <c:val>
            <c:numRef>
              <c:f>'Figure 3'!$B$2:$J$2</c:f>
              <c:numCache>
                <c:formatCode>General</c:formatCode>
                <c:ptCount val="9"/>
                <c:pt idx="0">
                  <c:v>0.42643231153488159</c:v>
                </c:pt>
                <c:pt idx="1">
                  <c:v>0.17252710461616516</c:v>
                </c:pt>
                <c:pt idx="2">
                  <c:v>1.5510003566741943</c:v>
                </c:pt>
                <c:pt idx="3">
                  <c:v>6.4434399604797363</c:v>
                </c:pt>
                <c:pt idx="4">
                  <c:v>17.075143814086914</c:v>
                </c:pt>
                <c:pt idx="5">
                  <c:v>19.614234924316406</c:v>
                </c:pt>
                <c:pt idx="6">
                  <c:v>14.145820617675781</c:v>
                </c:pt>
                <c:pt idx="7">
                  <c:v>10.27562141418457</c:v>
                </c:pt>
                <c:pt idx="8">
                  <c:v>3.9402754306793213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C-4C71-B513-FF300A5D8B08}"/>
            </c:ext>
          </c:extLst>
        </c:ser>
        <c:ser>
          <c:idx val="1"/>
          <c:order val="1"/>
          <c:tx>
            <c:strRef>
              <c:f>'Figure 3'!$A$3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</c:spPr>
          <c:invertIfNegative val="0"/>
          <c:cat>
            <c:strRef>
              <c:f>'Figure 3'!$B$1:$J$1</c:f>
              <c:strCache>
                <c:ptCount val="9"/>
                <c:pt idx="0">
                  <c:v>&lt;5</c:v>
                </c:pt>
                <c:pt idx="1">
                  <c:v>5–14</c:v>
                </c:pt>
                <c:pt idx="2">
                  <c:v>15–19</c:v>
                </c:pt>
                <c:pt idx="3">
                  <c:v>20–24</c:v>
                </c:pt>
                <c:pt idx="4">
                  <c:v>25–34 </c:v>
                </c:pt>
                <c:pt idx="5">
                  <c:v>35–44</c:v>
                </c:pt>
                <c:pt idx="6">
                  <c:v>45–54</c:v>
                </c:pt>
                <c:pt idx="7">
                  <c:v>55–64</c:v>
                </c:pt>
                <c:pt idx="8">
                  <c:v>≥65</c:v>
                </c:pt>
              </c:strCache>
            </c:strRef>
          </c:cat>
          <c:val>
            <c:numRef>
              <c:f>'Figure 3'!$B$3:$J$3</c:f>
              <c:numCache>
                <c:formatCode>General</c:formatCode>
                <c:ptCount val="9"/>
                <c:pt idx="0">
                  <c:v>0.43984919786453247</c:v>
                </c:pt>
                <c:pt idx="1">
                  <c:v>0.25297698378562927</c:v>
                </c:pt>
                <c:pt idx="2">
                  <c:v>1.7186990976333618</c:v>
                </c:pt>
                <c:pt idx="3">
                  <c:v>4.2317252159118652</c:v>
                </c:pt>
                <c:pt idx="4">
                  <c:v>9.0701427459716797</c:v>
                </c:pt>
                <c:pt idx="5">
                  <c:v>7.5147323608398438</c:v>
                </c:pt>
                <c:pt idx="6">
                  <c:v>6.1166605949401855</c:v>
                </c:pt>
                <c:pt idx="7">
                  <c:v>6.4047846794128418</c:v>
                </c:pt>
                <c:pt idx="8">
                  <c:v>3.2822713851928711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C-4C71-B513-FF300A5D8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73240"/>
        <c:axId val="160779312"/>
      </c:barChart>
      <c:catAx>
        <c:axId val="61373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en-GB" sz="1000" b="1"/>
                  <a:t>Age group (years)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/>
            </a:pPr>
            <a:endParaRPr lang="en-US"/>
          </a:p>
        </c:txPr>
        <c:crossAx val="160779312"/>
        <c:crosses val="autoZero"/>
        <c:auto val="1"/>
        <c:lblAlgn val="ctr"/>
        <c:lblOffset val="100"/>
        <c:noMultiLvlLbl val="0"/>
      </c:catAx>
      <c:valAx>
        <c:axId val="160779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900" b="1"/>
                </a:pPr>
                <a:r>
                  <a:rPr lang="en-GB" sz="900" b="1"/>
                  <a:t>Rate per 100 000 population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61373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6570634627314145"/>
          <c:y val="5.9098451619722034E-2"/>
          <c:w val="0.40101679013780817"/>
          <c:h val="0.77862495375997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4'!$B$1</c:f>
              <c:strCache>
                <c:ptCount val="1"/>
                <c:pt idx="0">
                  <c:v>Acute</c:v>
                </c:pt>
              </c:strCache>
            </c:strRef>
          </c:tx>
          <c:spPr>
            <a:solidFill>
              <a:srgbClr val="9CC65A"/>
            </a:solidFill>
            <a:ln>
              <a:noFill/>
            </a:ln>
          </c:spPr>
          <c:invertIfNegative val="0"/>
          <c:cat>
            <c:strRef>
              <c:f>'Figure 4'!$A$2:$A$22</c:f>
              <c:strCache>
                <c:ptCount val="13"/>
                <c:pt idx="0">
                  <c:v>Injecting drug use</c:v>
                </c:pt>
                <c:pt idx="1">
                  <c:v>Nosocomial (includes hospital, nursing home, etc.)</c:v>
                </c:pt>
                <c:pt idx="2">
                  <c:v>Men who have sex with men (MSM)</c:v>
                </c:pt>
                <c:pt idx="3">
                  <c:v>Non-occupational injuries (needle stick, bites, tattoos, piercings)</c:v>
                </c:pt>
                <c:pt idx="4">
                  <c:v>Heterosexual transmission</c:v>
                </c:pt>
                <c:pt idx="5">
                  <c:v>Other</c:v>
                </c:pt>
                <c:pt idx="6">
                  <c:v>Sexual transmission (not specified)</c:v>
                </c:pt>
                <c:pt idx="7">
                  <c:v>Household</c:v>
                </c:pt>
                <c:pt idx="8">
                  <c:v>Needle-stick and other occupational exposure </c:v>
                </c:pt>
                <c:pt idx="9">
                  <c:v>Blood and blood products</c:v>
                </c:pt>
                <c:pt idx="10">
                  <c:v>Mother-to-child transmission</c:v>
                </c:pt>
                <c:pt idx="11">
                  <c:v>Haemodialysis</c:v>
                </c:pt>
                <c:pt idx="12">
                  <c:v>Transplant </c:v>
                </c:pt>
              </c:strCache>
            </c:strRef>
          </c:cat>
          <c:val>
            <c:numRef>
              <c:f>'Figure 4'!$B$2:$B$13</c:f>
              <c:numCache>
                <c:formatCode>0.0</c:formatCode>
                <c:ptCount val="12"/>
                <c:pt idx="0">
                  <c:v>40.066848754882813</c:v>
                </c:pt>
                <c:pt idx="1">
                  <c:v>16.691318511962891</c:v>
                </c:pt>
                <c:pt idx="2">
                  <c:v>15.018976211547852</c:v>
                </c:pt>
                <c:pt idx="3">
                  <c:v>8.1581878662109375</c:v>
                </c:pt>
                <c:pt idx="4">
                  <c:v>7.9707155227661133</c:v>
                </c:pt>
                <c:pt idx="5">
                  <c:v>3.4874386787414551</c:v>
                </c:pt>
                <c:pt idx="6">
                  <c:v>2.0174744129180908</c:v>
                </c:pt>
                <c:pt idx="7">
                  <c:v>1.8816002607345581</c:v>
                </c:pt>
                <c:pt idx="8">
                  <c:v>1.7933106422424316</c:v>
                </c:pt>
                <c:pt idx="9">
                  <c:v>1.5691467523574829</c:v>
                </c:pt>
                <c:pt idx="10">
                  <c:v>0.67249149084091187</c:v>
                </c:pt>
                <c:pt idx="11">
                  <c:v>0.67249149084091187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F-4F2C-8988-23F162656FE7}"/>
            </c:ext>
          </c:extLst>
        </c:ser>
        <c:ser>
          <c:idx val="1"/>
          <c:order val="1"/>
          <c:tx>
            <c:strRef>
              <c:f>'Figure 4'!$C$1</c:f>
              <c:strCache>
                <c:ptCount val="1"/>
                <c:pt idx="0">
                  <c:v>Chronic</c:v>
                </c:pt>
              </c:strCache>
            </c:strRef>
          </c:tx>
          <c:spPr>
            <a:solidFill>
              <a:srgbClr val="289337"/>
            </a:solidFill>
            <a:ln>
              <a:noFill/>
            </a:ln>
          </c:spPr>
          <c:invertIfNegative val="0"/>
          <c:cat>
            <c:strRef>
              <c:f>'Figure 4'!$A$2:$A$22</c:f>
              <c:strCache>
                <c:ptCount val="13"/>
                <c:pt idx="0">
                  <c:v>Injecting drug use</c:v>
                </c:pt>
                <c:pt idx="1">
                  <c:v>Nosocomial (includes hospital, nursing home, etc.)</c:v>
                </c:pt>
                <c:pt idx="2">
                  <c:v>Men who have sex with men (MSM)</c:v>
                </c:pt>
                <c:pt idx="3">
                  <c:v>Non-occupational injuries (needle stick, bites, tattoos, piercings)</c:v>
                </c:pt>
                <c:pt idx="4">
                  <c:v>Heterosexual transmission</c:v>
                </c:pt>
                <c:pt idx="5">
                  <c:v>Other</c:v>
                </c:pt>
                <c:pt idx="6">
                  <c:v>Sexual transmission (not specified)</c:v>
                </c:pt>
                <c:pt idx="7">
                  <c:v>Household</c:v>
                </c:pt>
                <c:pt idx="8">
                  <c:v>Needle-stick and other occupational exposure </c:v>
                </c:pt>
                <c:pt idx="9">
                  <c:v>Blood and blood products</c:v>
                </c:pt>
                <c:pt idx="10">
                  <c:v>Mother-to-child transmission</c:v>
                </c:pt>
                <c:pt idx="11">
                  <c:v>Haemodialysis</c:v>
                </c:pt>
                <c:pt idx="12">
                  <c:v>Transplant </c:v>
                </c:pt>
              </c:strCache>
            </c:strRef>
          </c:cat>
          <c:val>
            <c:numRef>
              <c:f>'Figure 4'!$C$2:$C$13</c:f>
              <c:numCache>
                <c:formatCode>0.0</c:formatCode>
                <c:ptCount val="12"/>
                <c:pt idx="0">
                  <c:v>55.269813537597656</c:v>
                </c:pt>
                <c:pt idx="1">
                  <c:v>15.43001651763916</c:v>
                </c:pt>
                <c:pt idx="2">
                  <c:v>0.59021919965744019</c:v>
                </c:pt>
                <c:pt idx="3">
                  <c:v>2.866779088973999</c:v>
                </c:pt>
                <c:pt idx="4">
                  <c:v>4.9325461387634277</c:v>
                </c:pt>
                <c:pt idx="5">
                  <c:v>5.733558177947998</c:v>
                </c:pt>
                <c:pt idx="6">
                  <c:v>0.33726811408996582</c:v>
                </c:pt>
                <c:pt idx="7">
                  <c:v>0.50590217113494873</c:v>
                </c:pt>
                <c:pt idx="8">
                  <c:v>1.3490724563598633</c:v>
                </c:pt>
                <c:pt idx="9">
                  <c:v>10.792579650878906</c:v>
                </c:pt>
                <c:pt idx="10">
                  <c:v>1.138279914855957</c:v>
                </c:pt>
                <c:pt idx="11">
                  <c:v>0.75885331630706787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F-4F2C-8988-23F162656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2188320"/>
        <c:axId val="162425040"/>
      </c:barChart>
      <c:catAx>
        <c:axId val="162188320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Transmission category</a:t>
                </a:r>
              </a:p>
            </c:rich>
          </c:tx>
          <c:layout>
            <c:manualLayout>
              <c:xMode val="edge"/>
              <c:yMode val="edge"/>
              <c:x val="3.1564644511978179E-4"/>
              <c:y val="0.3325819857070855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62425040"/>
        <c:crosses val="autoZero"/>
        <c:auto val="1"/>
        <c:lblAlgn val="ctr"/>
        <c:lblOffset val="0"/>
        <c:noMultiLvlLbl val="0"/>
      </c:catAx>
      <c:valAx>
        <c:axId val="1624250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Proportion of cases (%) </a:t>
                </a:r>
              </a:p>
            </c:rich>
          </c:tx>
          <c:layout>
            <c:manualLayout>
              <c:xMode val="edge"/>
              <c:yMode val="edge"/>
              <c:x val="0.57887168338519024"/>
              <c:y val="0.9016412187606982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/>
        </c:spPr>
        <c:crossAx val="162188320"/>
        <c:crosses val="max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GB" sz="1000" dirty="0"/>
              <a:t>Data completeness (%)</a:t>
            </a:r>
          </a:p>
        </c:rich>
      </c:tx>
      <c:layout>
        <c:manualLayout>
          <c:xMode val="edge"/>
          <c:yMode val="edge"/>
          <c:x val="0.43041854744524255"/>
          <c:y val="0.9109947643979057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172481763246077"/>
          <c:y val="5.9249701117203284E-2"/>
          <c:w val="0.61141107424976293"/>
          <c:h val="0.789804347147038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Hepatitis B</c:v>
                </c:pt>
              </c:strCache>
            </c:strRef>
          </c:tx>
          <c:spPr>
            <a:solidFill>
              <a:srgbClr val="65B32E"/>
            </a:solidFill>
          </c:spPr>
          <c:invertIfNegative val="0"/>
          <c:cat>
            <c:strRef>
              <c:f>Sheet1!$A$3:$A$17</c:f>
              <c:strCache>
                <c:ptCount val="15"/>
                <c:pt idx="0">
                  <c:v>Gender</c:v>
                </c:pt>
                <c:pt idx="1">
                  <c:v>Age</c:v>
                </c:pt>
                <c:pt idx="2">
                  <c:v>StageHEP</c:v>
                </c:pt>
                <c:pt idx="3">
                  <c:v>Imported</c:v>
                </c:pt>
                <c:pt idx="4">
                  <c:v>Outcome</c:v>
                </c:pt>
                <c:pt idx="5">
                  <c:v>Vaccination status</c:v>
                </c:pt>
                <c:pt idx="6">
                  <c:v>Country of nationality</c:v>
                </c:pt>
                <c:pt idx="7">
                  <c:v>Healthcare worker status</c:v>
                </c:pt>
                <c:pt idx="8">
                  <c:v>Testing location</c:v>
                </c:pt>
                <c:pt idx="9">
                  <c:v>Transmission category</c:v>
                </c:pt>
                <c:pt idx="10">
                  <c:v>Complications</c:v>
                </c:pt>
                <c:pt idx="11">
                  <c:v>Sex worker status</c:v>
                </c:pt>
                <c:pt idx="12">
                  <c:v>Probable country infection</c:v>
                </c:pt>
                <c:pt idx="13">
                  <c:v>Recent injector status</c:v>
                </c:pt>
                <c:pt idx="14">
                  <c:v>Country of birth</c:v>
                </c:pt>
              </c:strCache>
            </c:str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99.661796569824219</c:v>
                </c:pt>
                <c:pt idx="1">
                  <c:v>98.275543212890625</c:v>
                </c:pt>
                <c:pt idx="2">
                  <c:v>68.211410522460938</c:v>
                </c:pt>
                <c:pt idx="3">
                  <c:v>44.881961822509766</c:v>
                </c:pt>
                <c:pt idx="4">
                  <c:v>41.559497833251953</c:v>
                </c:pt>
                <c:pt idx="5">
                  <c:v>25.386268615722656</c:v>
                </c:pt>
                <c:pt idx="6">
                  <c:v>23.170270919799805</c:v>
                </c:pt>
                <c:pt idx="7">
                  <c:v>19.058631896972656</c:v>
                </c:pt>
                <c:pt idx="8">
                  <c:v>18.456203460693359</c:v>
                </c:pt>
                <c:pt idx="9">
                  <c:v>18.423192977905273</c:v>
                </c:pt>
                <c:pt idx="10">
                  <c:v>15.502164840698242</c:v>
                </c:pt>
                <c:pt idx="11">
                  <c:v>15.397597312927246</c:v>
                </c:pt>
                <c:pt idx="12">
                  <c:v>13.149391174316406</c:v>
                </c:pt>
                <c:pt idx="13">
                  <c:v>13.074699401855469</c:v>
                </c:pt>
                <c:pt idx="14">
                  <c:v>11.633158683776855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3-498D-B690-20BA6C3046CE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Hepatitis C</c:v>
                </c:pt>
              </c:strCache>
            </c:strRef>
          </c:tx>
          <c:spPr>
            <a:solidFill>
              <a:srgbClr val="C9D985"/>
            </a:solidFill>
          </c:spPr>
          <c:invertIfNegative val="0"/>
          <c:cat>
            <c:strRef>
              <c:f>Sheet1!$A$3:$A$17</c:f>
              <c:strCache>
                <c:ptCount val="15"/>
                <c:pt idx="0">
                  <c:v>Gender</c:v>
                </c:pt>
                <c:pt idx="1">
                  <c:v>Age</c:v>
                </c:pt>
                <c:pt idx="2">
                  <c:v>StageHEP</c:v>
                </c:pt>
                <c:pt idx="3">
                  <c:v>Imported</c:v>
                </c:pt>
                <c:pt idx="4">
                  <c:v>Outcome</c:v>
                </c:pt>
                <c:pt idx="5">
                  <c:v>Vaccination status</c:v>
                </c:pt>
                <c:pt idx="6">
                  <c:v>Country of nationality</c:v>
                </c:pt>
                <c:pt idx="7">
                  <c:v>Healthcare worker status</c:v>
                </c:pt>
                <c:pt idx="8">
                  <c:v>Testing location</c:v>
                </c:pt>
                <c:pt idx="9">
                  <c:v>Transmission category</c:v>
                </c:pt>
                <c:pt idx="10">
                  <c:v>Complications</c:v>
                </c:pt>
                <c:pt idx="11">
                  <c:v>Sex worker status</c:v>
                </c:pt>
                <c:pt idx="12">
                  <c:v>Probable country infection</c:v>
                </c:pt>
                <c:pt idx="13">
                  <c:v>Recent injector status</c:v>
                </c:pt>
                <c:pt idx="14">
                  <c:v>Country of birth</c:v>
                </c:pt>
              </c:strCache>
            </c:strRef>
          </c:cat>
          <c:val>
            <c:numRef>
              <c:f>Sheet1!$C$3:$C$17</c:f>
              <c:numCache>
                <c:formatCode>General</c:formatCode>
                <c:ptCount val="15"/>
                <c:pt idx="0">
                  <c:v>98.87762451171875</c:v>
                </c:pt>
                <c:pt idx="1">
                  <c:v>98.023857116699219</c:v>
                </c:pt>
                <c:pt idx="2">
                  <c:v>24.845211029052734</c:v>
                </c:pt>
                <c:pt idx="3">
                  <c:v>47.091655731201172</c:v>
                </c:pt>
                <c:pt idx="4">
                  <c:v>40.819412231445313</c:v>
                </c:pt>
                <c:pt idx="6">
                  <c:v>22.492252349853516</c:v>
                </c:pt>
                <c:pt idx="7">
                  <c:v>19.106216430664063</c:v>
                </c:pt>
                <c:pt idx="8">
                  <c:v>17.620067596435547</c:v>
                </c:pt>
                <c:pt idx="9">
                  <c:v>26.452888488769531</c:v>
                </c:pt>
                <c:pt idx="10">
                  <c:v>14.966791152954102</c:v>
                </c:pt>
                <c:pt idx="11">
                  <c:v>14.22567081451416</c:v>
                </c:pt>
                <c:pt idx="12">
                  <c:v>2.0019888877868652</c:v>
                </c:pt>
                <c:pt idx="13">
                  <c:v>12.756261825561523</c:v>
                </c:pt>
                <c:pt idx="14">
                  <c:v>9.4035720825195313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93-498D-B690-20BA6C304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14568"/>
        <c:axId val="218414960"/>
      </c:barChart>
      <c:catAx>
        <c:axId val="2184145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218414960"/>
        <c:crossesAt val="0"/>
        <c:auto val="1"/>
        <c:lblAlgn val="ctr"/>
        <c:lblOffset val="100"/>
        <c:noMultiLvlLbl val="0"/>
      </c:catAx>
      <c:valAx>
        <c:axId val="218414960"/>
        <c:scaling>
          <c:orientation val="minMax"/>
          <c:max val="1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8414568"/>
        <c:crosses val="max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77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873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09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93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4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6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98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49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64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1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7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53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73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78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82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4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534988"/>
            <a:ext cx="3165475" cy="23749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4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0" y="4012163"/>
            <a:ext cx="81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000" y="3312000"/>
            <a:ext cx="81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1" y="223936"/>
            <a:ext cx="73721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4001" y="1474237"/>
            <a:ext cx="8514422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001" y="6475544"/>
            <a:ext cx="580026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022" y="647554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6000" y="4012163"/>
            <a:ext cx="81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022" y="647554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Surveillance of hepatitis B and C </a:t>
            </a:r>
            <a:br>
              <a:rPr lang="en-GB" dirty="0"/>
            </a:br>
            <a:r>
              <a:rPr lang="en-GB" dirty="0"/>
              <a:t>in the EU/EEA – 2017 </a:t>
            </a:r>
            <a:r>
              <a:rPr lang="en-GB" dirty="0" smtClean="0"/>
              <a:t>data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6000" y="5868786"/>
            <a:ext cx="8100000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GB" sz="2000" dirty="0">
                <a:solidFill>
                  <a:schemeClr val="bg1"/>
                </a:solidFill>
              </a:rPr>
              <a:t>Programme for HIV, sexually transmitted infections and viral hepatitis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GB" sz="2000" dirty="0" smtClean="0">
                <a:solidFill>
                  <a:prstClr val="white"/>
                </a:solidFill>
                <a:latin typeface="Tahoma" pitchFamily="34" charset="0"/>
              </a:rPr>
              <a:t>February 2019</a:t>
            </a:r>
            <a:endParaRPr lang="en-GB" sz="2000" dirty="0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90505" y="182376"/>
            <a:ext cx="7372199" cy="951722"/>
          </a:xfrm>
        </p:spPr>
        <p:txBody>
          <a:bodyPr lIns="0" tIns="0" rIns="0" bIns="0">
            <a:normAutofit fontScale="90000"/>
          </a:bodyPr>
          <a:lstStyle/>
          <a:p>
            <a:pPr lvl="0"/>
            <a:r>
              <a:rPr lang="en-GB" sz="3100" dirty="0" smtClean="0"/>
              <a:t>Rate </a:t>
            </a:r>
            <a:r>
              <a:rPr lang="en-GB" sz="3100" dirty="0"/>
              <a:t>of reported hepatitis B cases </a:t>
            </a:r>
            <a:r>
              <a:rPr lang="en-GB" sz="3100" dirty="0" smtClean="0"/>
              <a:t>per </a:t>
            </a:r>
            <a:br>
              <a:rPr lang="en-GB" sz="3100" dirty="0" smtClean="0"/>
            </a:br>
            <a:r>
              <a:rPr lang="en-GB" sz="3100" dirty="0" smtClean="0"/>
              <a:t>100 000 by </a:t>
            </a:r>
            <a:r>
              <a:rPr lang="en-GB" sz="3100" dirty="0"/>
              <a:t>age and disease status, </a:t>
            </a:r>
            <a:r>
              <a:rPr lang="en-GB" sz="3100" dirty="0" smtClean="0"/>
              <a:t>2017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pPr marL="457200" lvl="0" indent="-457200"/>
            <a:endParaRPr lang="en-GB"/>
          </a:p>
          <a:p>
            <a:pPr marL="457200" lvl="0" indent="-457200"/>
            <a:endParaRPr lang="en-GB"/>
          </a:p>
          <a:p>
            <a:pPr marL="457200" lvl="0" indent="-457200"/>
            <a:endParaRPr lang="en-GB"/>
          </a:p>
        </p:txBody>
      </p:sp>
      <p:sp>
        <p:nvSpPr>
          <p:cNvPr id="4" name="Rectangle 4"/>
          <p:cNvSpPr/>
          <p:nvPr/>
        </p:nvSpPr>
        <p:spPr>
          <a:xfrm>
            <a:off x="413489" y="5099496"/>
            <a:ext cx="8424934" cy="136960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eaLnBrk="0"/>
            <a:r>
              <a:rPr lang="en-GB" sz="1100" i="1" dirty="0"/>
              <a:t>Source: </a:t>
            </a:r>
          </a:p>
          <a:p>
            <a:pPr eaLnBrk="0"/>
            <a:r>
              <a:rPr lang="en-GB" sz="1100" i="1" dirty="0"/>
              <a:t>Acute cases: country reports from Austria, Cyprus, Czech Republic, Denmark, Estonia, Finland, France*, Germany, Greece, Hungary, Iceland, Ireland, Latvia, Lithuania, Luxembourg, Malta, the Netherlands, Norway, Poland, Portugal, Romania, Slovakia, Slovenia, Spain, Sweden, and the United Kingdom.</a:t>
            </a:r>
          </a:p>
          <a:p>
            <a:pPr eaLnBrk="0"/>
            <a:r>
              <a:rPr lang="en-GB" sz="1100" i="1" dirty="0"/>
              <a:t>Chronic cases: Austria, Cyprus, Czech Republic, Denmark, Estonia, Finland, Iceland, Ireland, Latvia, Luxembourg, Malta, the Netherlands, Norway, Poland, Portugal, Romania, Slovakia, Slovenia, Sweden, and the United Kingdom.</a:t>
            </a:r>
            <a:endParaRPr lang="en-GB" sz="1100" dirty="0"/>
          </a:p>
          <a:p>
            <a:pPr eaLnBrk="0"/>
            <a:r>
              <a:rPr lang="en-GB" sz="1100" i="1" dirty="0"/>
              <a:t>* Underreporting of acute hepatitis B in France was estimated at 73% in 2016.</a:t>
            </a:r>
          </a:p>
          <a:p>
            <a:pPr eaLnBrk="0"/>
            <a:endParaRPr lang="en-GB" sz="1200" i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31161058"/>
              </p:ext>
            </p:extLst>
          </p:nvPr>
        </p:nvGraphicFramePr>
        <p:xfrm>
          <a:off x="1313411" y="1080655"/>
          <a:ext cx="6030935" cy="401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2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6"/>
    </mc:Choice>
    <mc:Fallback xmlns="">
      <p:transition spd="slow" advTm="4728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4001" y="223936"/>
            <a:ext cx="7506588" cy="95172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GB" dirty="0" smtClean="0"/>
              <a:t>Reported transmission category for acute  and chronic hepatitis B cases, 2017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4001" y="5781777"/>
            <a:ext cx="845445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/>
            <a:r>
              <a:rPr lang="en-GB" sz="1200" i="1" dirty="0"/>
              <a:t>Source: Acute reports from Austria, Cyprus. Denmark, Estonia, </a:t>
            </a:r>
            <a:r>
              <a:rPr lang="en-GB" sz="1200" i="1" dirty="0" smtClean="0"/>
              <a:t>France, </a:t>
            </a:r>
            <a:r>
              <a:rPr lang="en-GB" sz="1200" i="1" dirty="0"/>
              <a:t>Germany, Hungary, Iceland, Ireland, Italy, Latvia, Lithuania, Luxembourg, Malta, the Netherlands, Norway, Poland, Portugal, Romania, Slovakia, Slovenia, Spain and Sweden.</a:t>
            </a:r>
          </a:p>
          <a:p>
            <a:pPr eaLnBrk="0"/>
            <a:r>
              <a:rPr lang="en-GB" sz="1200" i="1" dirty="0"/>
              <a:t>Source: Chronic reports from Austria, Cyprus, Denmark, Estonia, Finland, Ireland, Latvia, Malta, the Netherlands, Norway, Poland, Portugal, Slovakia, Slovenia and Sweden.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49186418"/>
              </p:ext>
            </p:extLst>
          </p:nvPr>
        </p:nvGraphicFramePr>
        <p:xfrm>
          <a:off x="888521" y="1406106"/>
          <a:ext cx="7272067" cy="4244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5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Hepatitis C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Data </a:t>
            </a:r>
            <a:r>
              <a:rPr lang="en-GB" dirty="0"/>
              <a:t>and trends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7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lvl="0"/>
            <a:r>
              <a:rPr lang="en-GB" dirty="0" smtClean="0"/>
              <a:t>Hepatitis C data: reporting countries and </a:t>
            </a:r>
            <a:br>
              <a:rPr lang="en-GB" dirty="0" smtClean="0"/>
            </a:br>
            <a:r>
              <a:rPr lang="en-GB" dirty="0" smtClean="0"/>
              <a:t>case definitions used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853" y="1440000"/>
            <a:ext cx="8526459" cy="5162546"/>
          </a:xfrm>
        </p:spPr>
        <p:txBody>
          <a:bodyPr lIns="0" tIns="0" rIns="0" bIns="0"/>
          <a:lstStyle/>
          <a:p>
            <a:pPr marL="457200" lvl="0" indent="-457200">
              <a:lnSpc>
                <a:spcPct val="130000"/>
              </a:lnSpc>
            </a:pPr>
            <a:r>
              <a:rPr lang="en-GB" sz="2200" dirty="0" smtClean="0"/>
              <a:t>29 </a:t>
            </a:r>
            <a:r>
              <a:rPr lang="en-GB" sz="2200" dirty="0"/>
              <a:t>countries provided hepatitis C data in </a:t>
            </a:r>
            <a:r>
              <a:rPr lang="en-GB" sz="2200" dirty="0" smtClean="0"/>
              <a:t>2018 for 2017</a:t>
            </a:r>
            <a:endParaRPr lang="en-GB" sz="2200" dirty="0"/>
          </a:p>
          <a:p>
            <a:pPr marL="541338" lvl="2" indent="-541338">
              <a:lnSpc>
                <a:spcPct val="130000"/>
              </a:lnSpc>
              <a:buFont typeface="Arial" pitchFamily="34"/>
              <a:buChar char="•"/>
            </a:pPr>
            <a:r>
              <a:rPr lang="en-GB" sz="2200" dirty="0" smtClean="0">
                <a:solidFill>
                  <a:schemeClr val="tx1"/>
                </a:solidFill>
              </a:rPr>
              <a:t>Three </a:t>
            </a:r>
            <a:r>
              <a:rPr lang="en-GB" sz="2200" dirty="0">
                <a:solidFill>
                  <a:schemeClr val="tx1"/>
                </a:solidFill>
              </a:rPr>
              <a:t>countries could only provide data on acute cases</a:t>
            </a:r>
          </a:p>
          <a:p>
            <a:pPr marL="457200" lvl="0" indent="-457200">
              <a:lnSpc>
                <a:spcPct val="130000"/>
              </a:lnSpc>
            </a:pPr>
            <a:endParaRPr lang="en-GB" sz="2200" dirty="0"/>
          </a:p>
          <a:p>
            <a:pPr marL="457200" lvl="0" indent="-457200">
              <a:lnSpc>
                <a:spcPct val="130000"/>
              </a:lnSpc>
            </a:pPr>
            <a:r>
              <a:rPr lang="en-GB" sz="2200" dirty="0"/>
              <a:t>Case definitions varied:</a:t>
            </a:r>
          </a:p>
          <a:p>
            <a:pPr marL="541338" lvl="1" indent="-541338">
              <a:lnSpc>
                <a:spcPct val="130000"/>
              </a:lnSpc>
            </a:pPr>
            <a:r>
              <a:rPr lang="en-GB" sz="2200" dirty="0" smtClean="0"/>
              <a:t>20 </a:t>
            </a:r>
            <a:r>
              <a:rPr lang="en-GB" sz="2200" dirty="0"/>
              <a:t>countries used the revised </a:t>
            </a:r>
            <a:r>
              <a:rPr lang="en-GB" sz="2200" dirty="0" smtClean="0"/>
              <a:t>EU 2012 case </a:t>
            </a:r>
            <a:r>
              <a:rPr lang="en-GB" sz="2200" dirty="0"/>
              <a:t>definition</a:t>
            </a:r>
          </a:p>
          <a:p>
            <a:pPr marL="541338" lvl="1" indent="-541338">
              <a:lnSpc>
                <a:spcPct val="130000"/>
              </a:lnSpc>
            </a:pPr>
            <a:r>
              <a:rPr lang="en-GB" sz="2200" dirty="0" smtClean="0"/>
              <a:t>Five countries </a:t>
            </a:r>
            <a:r>
              <a:rPr lang="en-GB" sz="2200" dirty="0"/>
              <a:t>used the EU 2008 case definition</a:t>
            </a:r>
          </a:p>
          <a:p>
            <a:pPr marL="541338" lvl="1" indent="-541338">
              <a:lnSpc>
                <a:spcPct val="130000"/>
              </a:lnSpc>
            </a:pPr>
            <a:r>
              <a:rPr lang="en-GB" sz="2200" dirty="0" smtClean="0"/>
              <a:t>Four countries </a:t>
            </a:r>
            <a:r>
              <a:rPr lang="en-GB" sz="2200" dirty="0"/>
              <a:t>used national case definitions  </a:t>
            </a:r>
          </a:p>
          <a:p>
            <a:pPr marL="901698" lvl="1" indent="-457200">
              <a:lnSpc>
                <a:spcPct val="130000"/>
              </a:lnSpc>
              <a:buNone/>
            </a:pPr>
            <a:endParaRPr lang="en-GB" sz="2200" dirty="0"/>
          </a:p>
          <a:p>
            <a:pPr marL="457200" lvl="0" indent="-457200">
              <a:lnSpc>
                <a:spcPct val="130000"/>
              </a:lnSpc>
            </a:pPr>
            <a:r>
              <a:rPr lang="en-GB" sz="2200" dirty="0"/>
              <a:t>Aggregate data from </a:t>
            </a:r>
            <a:r>
              <a:rPr lang="en-GB" sz="2200" dirty="0" smtClean="0"/>
              <a:t>two countries (Bulgaria</a:t>
            </a:r>
            <a:r>
              <a:rPr lang="en-GB" sz="2200" dirty="0"/>
              <a:t>, </a:t>
            </a:r>
            <a:r>
              <a:rPr lang="en-GB" sz="2200" dirty="0" smtClean="0"/>
              <a:t>Croatia)</a:t>
            </a:r>
            <a:endParaRPr lang="en-GB" sz="2200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"/>
    </mc:Choice>
    <mc:Fallback xmlns="">
      <p:transition spd="slow" advTm="31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lvl="0"/>
            <a:r>
              <a:rPr lang="en-GB" dirty="0" smtClean="0"/>
              <a:t>Hepatitis C data: distribution by disease status, EU/EEA,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39999"/>
            <a:ext cx="8454776" cy="389975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8800" dirty="0" smtClean="0">
                <a:latin typeface="Tahoma" panose="020B0604030504040204" pitchFamily="34" charset="0"/>
              </a:rPr>
              <a:t>31 273 cases reported in 2017</a:t>
            </a:r>
          </a:p>
          <a:p>
            <a:pPr marL="3429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Tahoma" panose="020B0604030504040204" pitchFamily="34" charset="0"/>
              </a:rPr>
              <a:t>Acute</a:t>
            </a:r>
            <a:r>
              <a:rPr lang="en-GB" sz="8800" dirty="0">
                <a:latin typeface="Tahoma" panose="020B0604030504040204" pitchFamily="34" charset="0"/>
              </a:rPr>
              <a:t>: </a:t>
            </a:r>
            <a:r>
              <a:rPr lang="en-GB" sz="8800" dirty="0" smtClean="0">
                <a:latin typeface="Tahoma" panose="020B0604030504040204" pitchFamily="34" charset="0"/>
              </a:rPr>
              <a:t>861 (3%)		</a:t>
            </a:r>
          </a:p>
          <a:p>
            <a:pPr marL="3429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Tahoma" panose="020B0604030504040204" pitchFamily="34" charset="0"/>
              </a:rPr>
              <a:t>Chronic</a:t>
            </a:r>
            <a:r>
              <a:rPr lang="en-GB" sz="8800" dirty="0">
                <a:latin typeface="Tahoma" panose="020B0604030504040204" pitchFamily="34" charset="0"/>
              </a:rPr>
              <a:t>: </a:t>
            </a:r>
            <a:r>
              <a:rPr lang="en-GB" sz="8800" dirty="0" smtClean="0">
                <a:latin typeface="Tahoma" panose="020B0604030504040204" pitchFamily="34" charset="0"/>
              </a:rPr>
              <a:t>6 805 (22%)</a:t>
            </a:r>
            <a:endParaRPr lang="en-GB" sz="88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GB" sz="8800" dirty="0">
                <a:latin typeface="Tahoma" panose="020B0604030504040204" pitchFamily="34" charset="0"/>
              </a:rPr>
              <a:t>Unknown: </a:t>
            </a:r>
            <a:r>
              <a:rPr lang="en-GB" sz="8800" dirty="0" smtClean="0">
                <a:latin typeface="Tahoma" panose="020B0604030504040204" pitchFamily="34" charset="0"/>
              </a:rPr>
              <a:t>23 311 (75%)*</a:t>
            </a:r>
          </a:p>
          <a:p>
            <a:pPr marL="3429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endParaRPr lang="en-GB" sz="8800" dirty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SzPts val="2400"/>
            </a:pPr>
            <a:r>
              <a:rPr lang="en-GB" sz="8800" dirty="0" smtClean="0">
                <a:latin typeface="Tahoma" panose="020B0604030504040204" pitchFamily="34" charset="0"/>
              </a:rPr>
              <a:t>Overall rate (excluding countries that only report acute cases): 7.3 </a:t>
            </a:r>
            <a:r>
              <a:rPr lang="en-GB" sz="8800" dirty="0">
                <a:latin typeface="Tahoma" panose="020B0604030504040204" pitchFamily="34" charset="0"/>
              </a:rPr>
              <a:t>per 100 </a:t>
            </a:r>
            <a:r>
              <a:rPr lang="en-GB" sz="8800" dirty="0" smtClean="0">
                <a:latin typeface="Tahoma" panose="020B0604030504040204" pitchFamily="34" charset="0"/>
              </a:rPr>
              <a:t>000.</a:t>
            </a:r>
            <a:endParaRPr lang="en-GB" sz="8800" dirty="0">
              <a:latin typeface="Tahoma" panose="020B0604030504040204" pitchFamily="34" charset="0"/>
            </a:endParaRPr>
          </a:p>
          <a:p>
            <a:pPr>
              <a:buSzPts val="2400"/>
            </a:pPr>
            <a:endParaRPr lang="en-GB" dirty="0" smtClean="0">
              <a:latin typeface="Tahoma" panose="020B0604030504040204" pitchFamily="34" charset="0"/>
            </a:endParaRPr>
          </a:p>
          <a:p>
            <a:pPr>
              <a:buSzPts val="2400"/>
            </a:pPr>
            <a:endParaRPr lang="en-GB" dirty="0">
              <a:latin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7" name="Content Placeholder 2"/>
          <p:cNvSpPr txBox="1"/>
          <p:nvPr/>
        </p:nvSpPr>
        <p:spPr>
          <a:xfrm>
            <a:off x="324000" y="5727811"/>
            <a:ext cx="8640488" cy="4374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0" i="1" u="none" strike="noStrike" kern="0" cap="none" spc="0" baseline="0" dirty="0" smtClean="0">
                <a:solidFill>
                  <a:srgbClr val="000000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GB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acute hepatitis C is difficult to diagnose clinically or serologically, </a:t>
            </a:r>
            <a:r>
              <a:rPr lang="en-GB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</a:t>
            </a: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‘unknown’ cases </a:t>
            </a:r>
            <a:r>
              <a:rPr lang="en-GB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likely to be chronic infections.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296 </a:t>
            </a: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cases (1%) could not be classified by disease status due to incompatible format of the data provided</a:t>
            </a:r>
            <a:endParaRPr lang="en-GB" sz="11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b="0" i="1" u="none" strike="noStrike" kern="0" cap="none" spc="0" baseline="0" dirty="0">
              <a:solidFill>
                <a:srgbClr val="FFFFFF"/>
              </a:solidFill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 of all reported hepatitis C cases across EU/EEA countries, 2008-2017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Rectangle 6"/>
          <p:cNvSpPr/>
          <p:nvPr/>
        </p:nvSpPr>
        <p:spPr>
          <a:xfrm>
            <a:off x="552398" y="5312760"/>
            <a:ext cx="8064896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eaLnBrk="0"/>
            <a:r>
              <a:rPr lang="en-GB" sz="1400" i="1" dirty="0"/>
              <a:t>Source: Country reports from Austria, Bulgaria, Cyprus, Czech Republic, Denmark, Estonia, Finland, Germany, Greece, Iceland, Ireland, Italy, Latvia, Luxembourg, Malta, Norway, Poland, Portugal, Romania, Slovakia, Slovenia, Sweden, and the United Kingdom</a:t>
            </a:r>
            <a:r>
              <a:rPr lang="en-GB" sz="1400" i="1" dirty="0" smtClean="0"/>
              <a:t>.</a:t>
            </a:r>
            <a:endParaRPr lang="en-GB" sz="1400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49474676"/>
              </p:ext>
            </p:extLst>
          </p:nvPr>
        </p:nvGraphicFramePr>
        <p:xfrm>
          <a:off x="1475656" y="1196752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31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1" y="190684"/>
            <a:ext cx="7589714" cy="951722"/>
          </a:xfrm>
        </p:spPr>
        <p:txBody>
          <a:bodyPr>
            <a:noAutofit/>
          </a:bodyPr>
          <a:lstStyle/>
          <a:p>
            <a:r>
              <a:rPr lang="en-GB" dirty="0"/>
              <a:t>Rate of reported hepatitis C cases </a:t>
            </a:r>
            <a:br>
              <a:rPr lang="en-GB" dirty="0"/>
            </a:br>
            <a:r>
              <a:rPr lang="en-GB" dirty="0"/>
              <a:t>per 100 000 population by country, </a:t>
            </a:r>
            <a:r>
              <a:rPr lang="en-GB" dirty="0" smtClean="0"/>
              <a:t>2017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8" y="1175658"/>
            <a:ext cx="7560877" cy="53393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0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3853" y="237765"/>
            <a:ext cx="7992563" cy="828000"/>
          </a:xfrm>
        </p:spPr>
        <p:txBody>
          <a:bodyPr lIns="0" tIns="0" rIns="0" bIns="0"/>
          <a:lstStyle/>
          <a:p>
            <a:pPr lvl="0"/>
            <a:r>
              <a:rPr lang="en-GB" dirty="0"/>
              <a:t>Hepatitis C</a:t>
            </a:r>
            <a:r>
              <a:rPr lang="en-GB" dirty="0" smtClean="0"/>
              <a:t>: </a:t>
            </a:r>
            <a:r>
              <a:rPr lang="en-GB" dirty="0"/>
              <a:t>distribution by age, transmission and importation </a:t>
            </a:r>
            <a:r>
              <a:rPr lang="en-GB" dirty="0" smtClean="0"/>
              <a:t>status, 2017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853" y="1440000"/>
            <a:ext cx="8759762" cy="5133328"/>
          </a:xfrm>
        </p:spPr>
        <p:txBody>
          <a:bodyPr lIns="91440" tIns="45720" rIns="91440" bIns="45720">
            <a:normAutofit fontScale="85000" lnSpcReduction="20000"/>
          </a:bodyPr>
          <a:lstStyle/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49% </a:t>
            </a:r>
            <a:r>
              <a:rPr lang="en-GB" dirty="0" smtClean="0"/>
              <a:t>of cases were </a:t>
            </a:r>
            <a:r>
              <a:rPr lang="en-GB" dirty="0"/>
              <a:t>aged between 25 and 44 </a:t>
            </a:r>
            <a:endParaRPr lang="en-GB" dirty="0" smtClean="0"/>
          </a:p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6% </a:t>
            </a:r>
            <a:r>
              <a:rPr lang="en-GB" dirty="0">
                <a:solidFill>
                  <a:schemeClr val="tx1"/>
                </a:solidFill>
              </a:rPr>
              <a:t>were aged under 25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dirty="0"/>
              <a:t>The overall </a:t>
            </a:r>
            <a:r>
              <a:rPr lang="en-GB" dirty="0" smtClean="0"/>
              <a:t>male-to-female rate </a:t>
            </a:r>
            <a:r>
              <a:rPr lang="en-GB" dirty="0"/>
              <a:t>ratio was </a:t>
            </a:r>
            <a:r>
              <a:rPr lang="en-GB" dirty="0" smtClean="0"/>
              <a:t>2.0 to 1</a:t>
            </a:r>
            <a:endParaRPr lang="en-GB" dirty="0"/>
          </a:p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dirty="0"/>
              <a:t>Transmission mode </a:t>
            </a:r>
            <a:r>
              <a:rPr lang="en-GB" dirty="0" smtClean="0"/>
              <a:t>(26% </a:t>
            </a:r>
            <a:r>
              <a:rPr lang="en-GB" dirty="0"/>
              <a:t>complete):</a:t>
            </a:r>
          </a:p>
          <a:p>
            <a:pPr marL="998533" lvl="2" indent="-457200">
              <a:lnSpc>
                <a:spcPct val="150000"/>
              </a:lnSpc>
            </a:pPr>
            <a:r>
              <a:rPr lang="en-GB" sz="2000" dirty="0" smtClean="0"/>
              <a:t>Most common acute</a:t>
            </a:r>
            <a:r>
              <a:rPr lang="en-GB" sz="2000" dirty="0"/>
              <a:t>: </a:t>
            </a:r>
            <a:r>
              <a:rPr lang="en-GB" sz="2000" dirty="0" smtClean="0"/>
              <a:t>injecting </a:t>
            </a:r>
            <a:r>
              <a:rPr lang="en-GB" sz="2000" dirty="0"/>
              <a:t>drug use </a:t>
            </a:r>
            <a:r>
              <a:rPr lang="en-GB" sz="2000" dirty="0" smtClean="0"/>
              <a:t>(40%); </a:t>
            </a:r>
            <a:r>
              <a:rPr lang="en-GB" sz="2000" dirty="0"/>
              <a:t>nosocomial </a:t>
            </a:r>
            <a:r>
              <a:rPr lang="en-GB" sz="2000" dirty="0" smtClean="0"/>
              <a:t>(17%); </a:t>
            </a:r>
            <a:r>
              <a:rPr lang="en-GB" sz="2000" dirty="0"/>
              <a:t>men who have sex with men </a:t>
            </a:r>
            <a:r>
              <a:rPr lang="en-GB" sz="2000" dirty="0" smtClean="0"/>
              <a:t>(15%)</a:t>
            </a:r>
            <a:endParaRPr lang="en-GB" sz="2000" dirty="0"/>
          </a:p>
          <a:p>
            <a:pPr marL="998533" lvl="2" indent="-457200">
              <a:lnSpc>
                <a:spcPct val="150000"/>
              </a:lnSpc>
            </a:pPr>
            <a:r>
              <a:rPr lang="en-GB" sz="2000" dirty="0" smtClean="0"/>
              <a:t>Most common chronic</a:t>
            </a:r>
            <a:r>
              <a:rPr lang="en-GB" sz="2000" dirty="0"/>
              <a:t>: </a:t>
            </a:r>
            <a:r>
              <a:rPr lang="en-GB" sz="2000" dirty="0" smtClean="0"/>
              <a:t>injecting </a:t>
            </a:r>
            <a:r>
              <a:rPr lang="en-GB" sz="2000" dirty="0"/>
              <a:t>drug use </a:t>
            </a:r>
            <a:r>
              <a:rPr lang="en-GB" sz="2000" dirty="0" smtClean="0"/>
              <a:t>(55%); nosocomial (15%); blood and blood products (11%)</a:t>
            </a:r>
            <a:endParaRPr lang="en-GB" sz="2000" dirty="0"/>
          </a:p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dirty="0" smtClean="0"/>
              <a:t>8% of cases with complete information were classified as ‘imported’  </a:t>
            </a:r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 of reported hepatitis C cases per </a:t>
            </a:r>
            <a:br>
              <a:rPr lang="en-GB" dirty="0"/>
            </a:br>
            <a:r>
              <a:rPr lang="en-GB" dirty="0"/>
              <a:t>100 000 by age and gender,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Rectangle 4"/>
          <p:cNvSpPr/>
          <p:nvPr/>
        </p:nvSpPr>
        <p:spPr>
          <a:xfrm>
            <a:off x="324000" y="5517232"/>
            <a:ext cx="8424934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eaLnBrk="0"/>
            <a:r>
              <a:rPr lang="en-GB" sz="1400" i="1" dirty="0"/>
              <a:t>Source: Country reports from Austria, Cyprus, Czech Republic, Denmark, Estonia, Finland, Germany, Greece, Iceland, Ireland, Italy, Latvia, Luxembourg, Malta, Norway, Poland, Portugal, Romania, Slovakia, Slovenia, Spain, Sweden, and the United Kingdom.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93517078"/>
              </p:ext>
            </p:extLst>
          </p:nvPr>
        </p:nvGraphicFramePr>
        <p:xfrm>
          <a:off x="827584" y="1268760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24001" y="223936"/>
            <a:ext cx="7622966" cy="95172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GB" dirty="0" smtClean="0"/>
              <a:t>Reported transmission category for acute  and chronic hepatitis C cases, 2017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853" y="5651231"/>
            <a:ext cx="844374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i="1" dirty="0"/>
              <a:t>Source: </a:t>
            </a:r>
            <a:endParaRPr lang="en-GB" sz="1000" dirty="0"/>
          </a:p>
          <a:p>
            <a:r>
              <a:rPr lang="en-GB" sz="1200" i="1" dirty="0"/>
              <a:t>Acute cases: Country reports from Austria, Denmark, Estonia, Hungary, Iceland, Ireland, Italy, Latvia, Lithuania, Malta, the Netherlands, Poland, Portugal, Romania, Slovakia, Slovenia, Spain, Sweden. </a:t>
            </a:r>
            <a:endParaRPr lang="en-GB" sz="1000" dirty="0"/>
          </a:p>
          <a:p>
            <a:r>
              <a:rPr lang="en-GB" sz="1200" i="1" dirty="0"/>
              <a:t>Chronic cases: Country reports from Austria, Cyprus, Denmark, Estonia, Iceland, Ireland, Latvia, Malta, Poland, Portugal, Slovakia, Slovenia, Spain, Sweden. </a:t>
            </a:r>
            <a:endParaRPr lang="en-GB" sz="1000" dirty="0"/>
          </a:p>
          <a:p>
            <a:pPr eaLnBrk="0"/>
            <a:endParaRPr lang="en-GB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19240254"/>
              </p:ext>
            </p:extLst>
          </p:nvPr>
        </p:nvGraphicFramePr>
        <p:xfrm>
          <a:off x="798022" y="1079503"/>
          <a:ext cx="7240385" cy="457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4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"/>
    </mc:Choice>
    <mc:Fallback xmlns="">
      <p:transition spd="slow" advTm="19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noFill/>
        </p:spPr>
        <p:txBody>
          <a:bodyPr lIns="0" tIns="0" rIns="0" bIns="0"/>
          <a:lstStyle/>
          <a:p>
            <a:pPr lvl="0"/>
            <a:r>
              <a:rPr lang="en-GB" dirty="0" smtClean="0"/>
              <a:t>Surveillance </a:t>
            </a:r>
            <a:r>
              <a:rPr lang="en-GB" dirty="0"/>
              <a:t>of hepatitis B </a:t>
            </a:r>
            <a:r>
              <a:rPr lang="en-GB" dirty="0" smtClean="0"/>
              <a:t>and </a:t>
            </a:r>
            <a:r>
              <a:rPr lang="en-GB" dirty="0"/>
              <a:t>C</a:t>
            </a:r>
            <a:br>
              <a:rPr lang="en-GB" dirty="0"/>
            </a:br>
            <a:r>
              <a:rPr lang="en-GB" dirty="0"/>
              <a:t>–</a:t>
            </a:r>
            <a:r>
              <a:rPr lang="en-GB" dirty="0" smtClean="0"/>
              <a:t> principles</a:t>
            </a:r>
            <a:endParaRPr lang="en-GB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23853" y="1440000"/>
            <a:ext cx="8526459" cy="5162546"/>
          </a:xfrm>
        </p:spPr>
        <p:txBody>
          <a:bodyPr lIns="0" tIns="0" rIns="0" bIns="0"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GB" dirty="0"/>
              <a:t>Surveillance programme coordinated by ECDC</a:t>
            </a:r>
          </a:p>
          <a:p>
            <a:pPr lvl="1">
              <a:lnSpc>
                <a:spcPct val="130000"/>
              </a:lnSpc>
            </a:pPr>
            <a:r>
              <a:rPr lang="en-GB" dirty="0"/>
              <a:t>Data from </a:t>
            </a:r>
            <a:r>
              <a:rPr lang="en-GB" dirty="0" smtClean="0"/>
              <a:t>EU/EEA countries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are </a:t>
            </a:r>
            <a:r>
              <a:rPr lang="en-GB" dirty="0"/>
              <a:t>uploaded annually into the European Surveillance System (</a:t>
            </a:r>
            <a:r>
              <a:rPr lang="en-GB" dirty="0" err="1" smtClean="0"/>
              <a:t>TESSy</a:t>
            </a:r>
            <a:r>
              <a:rPr lang="en-GB" dirty="0" smtClean="0"/>
              <a:t>) </a:t>
            </a:r>
            <a:r>
              <a:rPr lang="en-GB" dirty="0"/>
              <a:t>–</a:t>
            </a:r>
            <a:r>
              <a:rPr lang="en-GB" dirty="0" smtClean="0"/>
              <a:t> a </a:t>
            </a:r>
            <a:r>
              <a:rPr lang="en-GB" dirty="0"/>
              <a:t>purpose-built web-based system for data collection  </a:t>
            </a:r>
          </a:p>
          <a:p>
            <a:pPr lvl="1">
              <a:lnSpc>
                <a:spcPct val="130000"/>
              </a:lnSpc>
            </a:pPr>
            <a:r>
              <a:rPr lang="en-GB" dirty="0"/>
              <a:t>Case-based and aggregate reporting possible</a:t>
            </a:r>
          </a:p>
          <a:p>
            <a:pPr lvl="1">
              <a:lnSpc>
                <a:spcPct val="130000"/>
              </a:lnSpc>
            </a:pPr>
            <a:r>
              <a:rPr lang="en-GB" dirty="0"/>
              <a:t>Countries requested to follow the EU 2012 case definitions, including acute and newly diagnosed chronic infections</a:t>
            </a:r>
          </a:p>
          <a:p>
            <a:pPr lvl="1">
              <a:lnSpc>
                <a:spcPct val="130000"/>
              </a:lnSpc>
            </a:pPr>
            <a:r>
              <a:rPr lang="en-GB" dirty="0"/>
              <a:t>Data collected on </a:t>
            </a:r>
            <a:r>
              <a:rPr lang="en-GB" dirty="0" smtClean="0"/>
              <a:t>35 </a:t>
            </a:r>
            <a:r>
              <a:rPr lang="en-GB" dirty="0"/>
              <a:t>variables  </a:t>
            </a:r>
          </a:p>
          <a:p>
            <a:pPr lvl="1">
              <a:lnSpc>
                <a:spcPct val="130000"/>
              </a:lnSpc>
            </a:pPr>
            <a:r>
              <a:rPr lang="en-GB" dirty="0"/>
              <a:t>Data validated by Member States</a:t>
            </a:r>
          </a:p>
        </p:txBody>
      </p:sp>
    </p:spTree>
    <p:extLst>
      <p:ext uri="{BB962C8B-B14F-4D97-AF65-F5344CB8AC3E}">
        <p14:creationId xmlns:p14="http://schemas.microsoft.com/office/powerpoint/2010/main" val="28984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5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lvl="0"/>
            <a:r>
              <a:rPr lang="en-GB" dirty="0"/>
              <a:t>Summary of key findings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4000" y="1112808"/>
            <a:ext cx="8604339" cy="5210354"/>
          </a:xfrm>
        </p:spPr>
        <p:txBody>
          <a:bodyPr lIns="0" tIns="0" rIns="0" bIns="0">
            <a:normAutofit fontScale="47500" lnSpcReduction="20000"/>
          </a:bodyPr>
          <a:lstStyle/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sz="4400" dirty="0" smtClean="0"/>
              <a:t>High </a:t>
            </a:r>
            <a:r>
              <a:rPr lang="en-GB" sz="4400" dirty="0"/>
              <a:t>numbers of </a:t>
            </a:r>
            <a:r>
              <a:rPr lang="en-GB" sz="4400" dirty="0" smtClean="0"/>
              <a:t>newly diagnosed hepatitis </a:t>
            </a:r>
            <a:r>
              <a:rPr lang="en-GB" sz="4400" dirty="0"/>
              <a:t>B and </a:t>
            </a:r>
            <a:r>
              <a:rPr lang="en-GB" sz="4400" dirty="0" smtClean="0"/>
              <a:t>C cases notified across </a:t>
            </a:r>
            <a:r>
              <a:rPr lang="en-GB" sz="4400" dirty="0"/>
              <a:t>Europe</a:t>
            </a:r>
          </a:p>
          <a:p>
            <a:pPr marL="998533" lvl="2" indent="-457200">
              <a:lnSpc>
                <a:spcPct val="150000"/>
              </a:lnSpc>
            </a:pPr>
            <a:r>
              <a:rPr lang="en-GB" sz="3400" dirty="0" smtClean="0"/>
              <a:t>Hepatitis C more commonly reported than hepatitis B</a:t>
            </a:r>
            <a:endParaRPr lang="en-GB" sz="3400" dirty="0"/>
          </a:p>
          <a:p>
            <a:pPr marL="998533" lvl="2" indent="-457200">
              <a:lnSpc>
                <a:spcPct val="150000"/>
              </a:lnSpc>
            </a:pPr>
            <a:r>
              <a:rPr lang="en-GB" sz="3400" dirty="0"/>
              <a:t>Chronic cases dominate across both diseases </a:t>
            </a:r>
          </a:p>
          <a:p>
            <a:pPr marL="998533" lvl="2" indent="-457200">
              <a:lnSpc>
                <a:spcPct val="150000"/>
              </a:lnSpc>
            </a:pPr>
            <a:r>
              <a:rPr lang="en-GB" sz="3400" dirty="0" smtClean="0"/>
              <a:t>Marked variation </a:t>
            </a:r>
            <a:r>
              <a:rPr lang="en-GB" sz="3400" dirty="0"/>
              <a:t>between </a:t>
            </a:r>
            <a:r>
              <a:rPr lang="en-GB" sz="3400" dirty="0" smtClean="0"/>
              <a:t>countries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sz="4400" dirty="0" smtClean="0">
                <a:ea typeface="Tahoma" pitchFamily="34"/>
              </a:rPr>
              <a:t>Hepatitis B:</a:t>
            </a:r>
          </a:p>
          <a:p>
            <a:pPr marL="998533" lvl="2" indent="-457200">
              <a:lnSpc>
                <a:spcPct val="150000"/>
              </a:lnSpc>
            </a:pPr>
            <a:r>
              <a:rPr lang="en-GB" sz="3400" dirty="0" smtClean="0">
                <a:ea typeface="Tahoma" pitchFamily="34"/>
              </a:rPr>
              <a:t>Decrease </a:t>
            </a:r>
            <a:r>
              <a:rPr lang="en-GB" sz="3400" dirty="0">
                <a:ea typeface="Tahoma" pitchFamily="34"/>
              </a:rPr>
              <a:t>in acute cases </a:t>
            </a:r>
            <a:r>
              <a:rPr lang="en-GB" sz="3400" dirty="0" smtClean="0">
                <a:ea typeface="Tahoma" pitchFamily="34"/>
              </a:rPr>
              <a:t> 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sz="4400" kern="1200" dirty="0" smtClean="0">
                <a:ea typeface="Tahoma" pitchFamily="34"/>
              </a:rPr>
              <a:t>Hepatitis C: strong north-south geographical trend 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sz="4400" dirty="0" smtClean="0"/>
              <a:t>Transmission </a:t>
            </a:r>
            <a:r>
              <a:rPr lang="en-GB" sz="4400" dirty="0"/>
              <a:t>routes for hepatitis B differ from hepatitis C, and for hepatitis B these routes </a:t>
            </a:r>
            <a:r>
              <a:rPr lang="en-GB" sz="4400" dirty="0" smtClean="0"/>
              <a:t>vary </a:t>
            </a:r>
            <a:r>
              <a:rPr lang="en-GB" sz="4400" dirty="0"/>
              <a:t>by disease status</a:t>
            </a:r>
            <a:endParaRPr lang="en-GB" sz="4400" kern="1200" dirty="0">
              <a:ea typeface="Tahoma" pitchFamily="34"/>
            </a:endParaRPr>
          </a:p>
          <a:p>
            <a:pPr marL="457200" lvl="0" indent="-457200">
              <a:lnSpc>
                <a:spcPct val="150000"/>
              </a:lnSpc>
              <a:buSzPct val="100000"/>
              <a:buFont typeface="Arial" pitchFamily="34"/>
              <a:buChar char="•"/>
            </a:pPr>
            <a:r>
              <a:rPr lang="en-GB" sz="4400" dirty="0"/>
              <a:t>Imported cases are significant, especially for </a:t>
            </a:r>
            <a:r>
              <a:rPr lang="en-GB" sz="4400" dirty="0" smtClean="0"/>
              <a:t>hepatitis </a:t>
            </a:r>
            <a:r>
              <a:rPr lang="en-GB" sz="4400" dirty="0"/>
              <a:t>B </a:t>
            </a:r>
            <a:endParaRPr lang="en-GB" sz="4400" dirty="0" smtClean="0"/>
          </a:p>
          <a:p>
            <a:pPr lvl="0"/>
            <a:endParaRPr lang="en-GB" dirty="0">
              <a:ea typeface="Tahoma" pitchFamily="34"/>
            </a:endParaRPr>
          </a:p>
          <a:p>
            <a:pPr marL="457200" lvl="0" indent="-457200"/>
            <a:endParaRPr lang="en-GB" kern="1200" dirty="0">
              <a:ea typeface="Tahoma" pitchFamily="34"/>
            </a:endParaRPr>
          </a:p>
          <a:p>
            <a:pPr marL="457200" lvl="0" indent="-457200"/>
            <a:endParaRPr lang="en-GB" dirty="0">
              <a:ea typeface="Tahoma" pitchFamily="34"/>
            </a:endParaRPr>
          </a:p>
          <a:p>
            <a:pPr marL="457200" lvl="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3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"/>
    </mc:Choice>
    <mc:Fallback xmlns="">
      <p:transition spd="slow" advTm="183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lvl="0"/>
            <a:r>
              <a:rPr lang="en-GB" dirty="0"/>
              <a:t>Key limitations of the data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8408" y="1175658"/>
            <a:ext cx="8640015" cy="5001305"/>
          </a:xfrm>
        </p:spPr>
        <p:txBody>
          <a:bodyPr lIns="0" tIns="0" rIns="0" bIns="0"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GB" dirty="0"/>
              <a:t>Due to the largely </a:t>
            </a:r>
            <a:r>
              <a:rPr lang="en-GB" b="1" dirty="0"/>
              <a:t>asymptomatic</a:t>
            </a:r>
            <a:r>
              <a:rPr lang="en-GB" dirty="0"/>
              <a:t> nature of hepatitis infections, data are strongly related to local testing </a:t>
            </a:r>
            <a:r>
              <a:rPr lang="en-GB" dirty="0" smtClean="0"/>
              <a:t>practices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GB" dirty="0" smtClean="0"/>
              <a:t>Challenges relating to the </a:t>
            </a:r>
            <a:r>
              <a:rPr lang="en-GB" b="1" dirty="0" smtClean="0"/>
              <a:t>case definitions:</a:t>
            </a:r>
          </a:p>
          <a:p>
            <a:pPr marL="998533" lvl="2" indent="-457200">
              <a:lnSpc>
                <a:spcPct val="150000"/>
              </a:lnSpc>
              <a:spcAft>
                <a:spcPts val="0"/>
              </a:spcAft>
            </a:pPr>
            <a:r>
              <a:rPr lang="en-GB" sz="2100" dirty="0" smtClean="0"/>
              <a:t>Different definitions used by countries</a:t>
            </a:r>
          </a:p>
          <a:p>
            <a:pPr marL="998533" lvl="2" indent="-457200">
              <a:lnSpc>
                <a:spcPct val="150000"/>
              </a:lnSpc>
              <a:spcAft>
                <a:spcPts val="0"/>
              </a:spcAft>
            </a:pPr>
            <a:r>
              <a:rPr lang="en-GB" sz="2100" dirty="0" smtClean="0"/>
              <a:t>Some countries only report acute </a:t>
            </a:r>
            <a:r>
              <a:rPr lang="en-GB" sz="2100" dirty="0"/>
              <a:t>hepatitis </a:t>
            </a:r>
            <a:r>
              <a:rPr lang="en-GB" sz="2100" dirty="0" smtClean="0"/>
              <a:t>cases</a:t>
            </a:r>
          </a:p>
          <a:p>
            <a:pPr marL="998533" lvl="2" indent="-457200">
              <a:lnSpc>
                <a:spcPct val="150000"/>
              </a:lnSpc>
              <a:spcAft>
                <a:spcPts val="0"/>
              </a:spcAft>
            </a:pPr>
            <a:r>
              <a:rPr lang="en-GB" sz="2100" dirty="0" smtClean="0"/>
              <a:t>High proportion of </a:t>
            </a:r>
            <a:r>
              <a:rPr lang="en-GB" sz="2100" dirty="0"/>
              <a:t>cases </a:t>
            </a:r>
            <a:r>
              <a:rPr lang="en-GB" sz="2100" dirty="0" smtClean="0"/>
              <a:t>coded </a:t>
            </a:r>
            <a:r>
              <a:rPr lang="en-GB" sz="2100" dirty="0"/>
              <a:t>as </a:t>
            </a:r>
            <a:r>
              <a:rPr lang="en-GB" sz="2100" dirty="0" smtClean="0"/>
              <a:t>unknown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GB" dirty="0" smtClean="0"/>
              <a:t>Data </a:t>
            </a:r>
            <a:r>
              <a:rPr lang="en-GB" b="1" dirty="0"/>
              <a:t>completeness</a:t>
            </a:r>
            <a:r>
              <a:rPr lang="en-GB" dirty="0"/>
              <a:t> low </a:t>
            </a:r>
            <a:r>
              <a:rPr lang="en-GB" dirty="0" smtClean="0"/>
              <a:t>for </a:t>
            </a:r>
            <a:r>
              <a:rPr lang="en-GB" dirty="0"/>
              <a:t>certain variables:</a:t>
            </a:r>
          </a:p>
          <a:p>
            <a:pPr marL="998533" lvl="2" indent="-457200">
              <a:lnSpc>
                <a:spcPct val="150000"/>
              </a:lnSpc>
              <a:spcAft>
                <a:spcPts val="0"/>
              </a:spcAft>
            </a:pPr>
            <a:r>
              <a:rPr lang="en-GB" sz="2100" dirty="0" smtClean="0"/>
              <a:t>Transmission, Imported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GB" b="1" dirty="0" smtClean="0"/>
              <a:t>Underreporting</a:t>
            </a:r>
            <a:r>
              <a:rPr lang="en-GB" dirty="0" smtClean="0"/>
              <a:t> major issue reported by some countries</a:t>
            </a:r>
          </a:p>
          <a:p>
            <a:pPr marL="457200" lvl="0" indent="-457200">
              <a:buSzPct val="100000"/>
              <a:buFont typeface="Arial" pitchFamily="34"/>
              <a:buChar char="•"/>
            </a:pPr>
            <a:endParaRPr lang="en-GB" sz="2200" dirty="0"/>
          </a:p>
          <a:p>
            <a:pPr marL="457200" lvl="0" indent="-457200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925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"/>
    </mc:Choice>
    <mc:Fallback xmlns="">
      <p:transition spd="slow" advTm="183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information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9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Surveillance of hepatitis B and C</a:t>
            </a:r>
            <a:br>
              <a:rPr lang="en-GB" dirty="0"/>
            </a:br>
            <a:r>
              <a:rPr lang="en-GB" dirty="0"/>
              <a:t>– epidemiological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79124"/>
              </p:ext>
            </p:extLst>
          </p:nvPr>
        </p:nvGraphicFramePr>
        <p:xfrm>
          <a:off x="323999" y="1484784"/>
          <a:ext cx="7200329" cy="421918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200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To </a:t>
                      </a: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monitor  the incidence </a:t>
                      </a:r>
                      <a:r>
                        <a:rPr lang="en-GB" sz="1200" b="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</a:t>
                      </a: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routes of transmission of </a:t>
                      </a:r>
                      <a:r>
                        <a:rPr lang="en-GB" sz="1200" b="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newly </a:t>
                      </a: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diagnosed cases of hepatitis B and C in the general and vulnerable </a:t>
                      </a:r>
                      <a:r>
                        <a:rPr lang="en-GB" sz="1200" b="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populations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772" marR="76772" marT="38386" marB="38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To monitor the prevalence of chronic hepatitis B and C virus infection to determine burden of infection (and estimate the proportion undiagnosed) in the general and vulnerable </a:t>
                      </a:r>
                      <a:r>
                        <a:rPr lang="en-GB" sz="1200" b="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populations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772" marR="76772" marT="38386" marB="38386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3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To monitor the proportion of chronic </a:t>
                      </a:r>
                      <a:r>
                        <a:rPr lang="en-GB" sz="1200" b="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cases </a:t>
                      </a: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that are engaged in care (continuum of care)</a:t>
                      </a:r>
                      <a:endParaRPr lang="en-GB" sz="1200" b="0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772" marR="76772" marT="38386" marB="38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To monitor the proportion of newly diagnosed chronic </a:t>
                      </a:r>
                      <a:r>
                        <a:rPr lang="en-GB" sz="1200" b="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cases presenting </a:t>
                      </a: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</a:t>
                      </a:r>
                      <a:endParaRPr lang="en-GB" sz="1200" b="0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772" marR="76772" marT="38386" marB="38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To determine genotype and sequence  distributions  of newly acquired </a:t>
                      </a:r>
                      <a:r>
                        <a:rPr lang="en-GB" sz="1200" b="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infections to </a:t>
                      </a: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better follow transmission patterns, the emergence of resistance and vaccine escape mutants and  potentially more virulent virus strains (priority on hepatitis C infections)</a:t>
                      </a:r>
                      <a:endParaRPr lang="en-GB" sz="1200" b="0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772" marR="76772" marT="38386" marB="38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To determine and describe the proportion of co-infections (HIV/HBV/HCV/HDV)</a:t>
                      </a:r>
                      <a:endParaRPr lang="en-GB" sz="1200" b="0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772" marR="76772" marT="38386" marB="38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To determine the proportion of HCV re-infections  (especially among key risk groups with high incidence e.g. PWIDs)</a:t>
                      </a:r>
                      <a:endParaRPr lang="en-GB" sz="1200" b="0" kern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772" marR="76772" marT="38386" marB="383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064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1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Hepatitis B case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4000" y="6176963"/>
            <a:ext cx="5800261" cy="365125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combination of laboratory tests shall not be included or reported: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Resolved hepatitis – hepatitis B total core antibody (anti‐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HBc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positive and hepatitis B surface antibody (anti‐HBs) positive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Immunity following vaccination – hepatitis B total core antibody (anti‐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HBc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negative and hepatitis B surface antibody (anti‐HBs) positive 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Anti‐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HBc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IgG positivity only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25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80424"/>
              </p:ext>
            </p:extLst>
          </p:nvPr>
        </p:nvGraphicFramePr>
        <p:xfrm>
          <a:off x="324000" y="1080000"/>
          <a:ext cx="7776864" cy="463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4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Hepatitis B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EU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2008 Case definition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EU 2012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case definition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60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Clinical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Any person with a discrete onset of symptoms (e.g. fatigue, abdominal</a:t>
                      </a:r>
                      <a:r>
                        <a:rPr lang="en-GB" sz="1000" baseline="0" dirty="0" smtClean="0"/>
                        <a:t> pain, loss of appetite, intermittent nausea and vomiting)</a:t>
                      </a:r>
                    </a:p>
                    <a:p>
                      <a:r>
                        <a:rPr lang="en-GB" sz="1000" baseline="0" dirty="0" smtClean="0"/>
                        <a:t>AND</a:t>
                      </a:r>
                    </a:p>
                    <a:p>
                      <a:r>
                        <a:rPr lang="en-GB" sz="1000" baseline="0" dirty="0" smtClean="0"/>
                        <a:t>At least on of the following three: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/>
                        <a:t>Fever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/>
                        <a:t>Jaundice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 dirty="0" smtClean="0"/>
                        <a:t>Elevated serum aminotransferase levels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relevant for surveillance purposes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805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Laboratory</a:t>
                      </a:r>
                      <a:r>
                        <a:rPr lang="en-GB" sz="1000" b="1" baseline="0" dirty="0" smtClean="0"/>
                        <a:t>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Hepatitis</a:t>
                      </a:r>
                      <a:r>
                        <a:rPr lang="en-GB" sz="1000" baseline="0" dirty="0" smtClean="0"/>
                        <a:t> B virus core IgM antigen specific antibody response</a:t>
                      </a:r>
                    </a:p>
                    <a:p>
                      <a:endParaRPr lang="en-GB" sz="1000" baseline="0" dirty="0" smtClean="0"/>
                    </a:p>
                    <a:p>
                      <a:r>
                        <a:rPr lang="en-GB" sz="1000" baseline="0" dirty="0" smtClean="0"/>
                        <a:t>Laboratory results need to be interpreted according to vaccination status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Positive results of at least one or more of the following tests or combination of tests:</a:t>
                      </a:r>
                    </a:p>
                    <a:p>
                      <a:pPr lvl="0"/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IgM hepatitis B core antibody (anti-</a:t>
                      </a:r>
                      <a:r>
                        <a:rPr lang="en-GB" sz="1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HBc</a:t>
                      </a: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IgM)</a:t>
                      </a:r>
                    </a:p>
                    <a:p>
                      <a:pPr lvl="0"/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B surface antigen (</a:t>
                      </a:r>
                      <a:r>
                        <a:rPr lang="en-GB" sz="1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HBsAg</a:t>
                      </a: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nl-NL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B e antigen (HBeAg)</a:t>
                      </a:r>
                      <a:endParaRPr lang="en-GB" sz="1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B nucleic acid (HBV-DNA)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60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Epidemiological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 epidemiological link by human to human transmission (e.g. sexual contact, vertical transmission or blood transmission)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– possible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3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– probable</a:t>
                      </a:r>
                      <a:endParaRPr lang="en-GB" sz="1000" b="1" dirty="0" smtClean="0"/>
                    </a:p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Any person meeting the clinical criteria and with an epidemiological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– confirmed</a:t>
                      </a:r>
                      <a:endParaRPr lang="en-GB" sz="1000" b="1" dirty="0" smtClean="0"/>
                    </a:p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Any person meeting the clinical and laboratory</a:t>
                      </a:r>
                      <a:r>
                        <a:rPr lang="en-GB" sz="1000" baseline="0" dirty="0" smtClean="0"/>
                        <a:t> criteria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person meeting the laboratory criteria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7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 of hepatitis B by stage of infection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/>
          <a:srcRect l="29275"/>
          <a:stretch/>
        </p:blipFill>
        <p:spPr>
          <a:xfrm>
            <a:off x="694936" y="1474237"/>
            <a:ext cx="6790144" cy="4581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7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noFill/>
        </p:spPr>
        <p:txBody>
          <a:bodyPr lIns="0" tIns="0" rIns="0" bIns="0"/>
          <a:lstStyle/>
          <a:p>
            <a:pPr lvl="0"/>
            <a:r>
              <a:rPr lang="en-GB" dirty="0" smtClean="0"/>
              <a:t>Hepatitis C </a:t>
            </a:r>
            <a:r>
              <a:rPr lang="en-GB" dirty="0"/>
              <a:t>case definition</a:t>
            </a:r>
          </a:p>
        </p:txBody>
      </p:sp>
      <p:sp>
        <p:nvSpPr>
          <p:cNvPr id="6" name="Rectangle 3"/>
          <p:cNvSpPr txBox="1">
            <a:spLocks noGrp="1"/>
          </p:cNvSpPr>
          <p:nvPr>
            <p:ph idx="1"/>
          </p:nvPr>
        </p:nvSpPr>
        <p:spPr>
          <a:xfrm>
            <a:off x="324055" y="5116571"/>
            <a:ext cx="8526459" cy="720080"/>
          </a:xfrm>
        </p:spPr>
        <p:txBody>
          <a:bodyPr lIns="0" tIns="0" rIns="0" bIns="0"/>
          <a:lstStyle/>
          <a:p>
            <a:pPr lvl="0"/>
            <a:r>
              <a:rPr lang="en-GB" sz="1000" dirty="0">
                <a:latin typeface="Arial" pitchFamily="34"/>
                <a:cs typeface="Arial" pitchFamily="34"/>
              </a:rPr>
              <a:t>The following combination of lab tests shall not be included or reported:  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en-GB" sz="1000" dirty="0">
                <a:latin typeface="Arial" pitchFamily="34"/>
                <a:cs typeface="Arial" pitchFamily="34"/>
              </a:rPr>
              <a:t>Resolved infection: Detection of hepatitis C virus antibody and no detection of hepatitis C virus nucleic acid (HCV RNA negative result) or hepatitis C virus core antigen (HCV‐core negative result) in serum/plasma.</a:t>
            </a:r>
          </a:p>
          <a:p>
            <a:pPr lvl="0">
              <a:lnSpc>
                <a:spcPct val="80000"/>
              </a:lnSpc>
            </a:pPr>
            <a:endParaRPr lang="en-GB" sz="900" dirty="0">
              <a:latin typeface="Calibri" pitchFamily="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4000" y="1080000"/>
          <a:ext cx="8294608" cy="399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646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Hepatitis C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EU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2008 Case definition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EU 2012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case definition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29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Clinical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relevant for surveillance purposes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relevant for surveillance purposes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358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Laboratory</a:t>
                      </a:r>
                      <a:r>
                        <a:rPr lang="en-GB" sz="1000" b="1" baseline="0" dirty="0" smtClean="0"/>
                        <a:t>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one of the following two: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hepatitis C virus nucleic acid in</a:t>
                      </a:r>
                      <a:r>
                        <a:rPr lang="en-GB" sz="10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serum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C specific antibody response confirmed by a different antibody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least one of the following three: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hepatitis C virus nucleic acid (HCV RNA)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hepatitis C virus specific antigen (HCV-core)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Hepatitis C virus specific antibody (anti-HCV) response confirmed by a confirmatory (e.g. </a:t>
                      </a:r>
                      <a:r>
                        <a:rPr lang="en-GB" sz="1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immunoblot</a:t>
                      </a:r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antibody test in persons older than 18 months without evidence of resolved infection</a:t>
                      </a:r>
                      <a:endParaRPr lang="en-GB" sz="1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29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Epidemiological criteria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83"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- Possible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- Probable</a:t>
                      </a:r>
                      <a:endParaRPr lang="en-GB" sz="1000" b="1" dirty="0" smtClean="0"/>
                    </a:p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N/A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/>
                        <a:t>Case definition</a:t>
                      </a:r>
                      <a:r>
                        <a:rPr lang="en-GB" sz="1000" b="1" baseline="0" dirty="0" smtClean="0"/>
                        <a:t> - Confirmed</a:t>
                      </a:r>
                      <a:endParaRPr lang="en-GB" sz="1000" b="1" dirty="0" smtClean="0"/>
                    </a:p>
                    <a:p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Any person meeting the clinical and laboratory</a:t>
                      </a:r>
                      <a:r>
                        <a:rPr lang="en-GB" sz="1000" baseline="0" dirty="0" smtClean="0"/>
                        <a:t> criteria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person meeting the laboratory criteria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8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 of hepatitis C by stage of infection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/>
          <a:srcRect l="29181"/>
          <a:stretch/>
        </p:blipFill>
        <p:spPr>
          <a:xfrm>
            <a:off x="617298" y="1606211"/>
            <a:ext cx="7361628" cy="36531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688834" y="5581539"/>
            <a:ext cx="7859213" cy="432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  <a:tabLst/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Tahoma" pitchFamily="34"/>
                <a:cs typeface="Tahoma" pitchFamily="34"/>
              </a:defRPr>
            </a:lvl1pPr>
            <a:lvl2pPr marL="269876" marR="0" lvl="1" indent="-269876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>
                <a:tab pos="269876" algn="l"/>
              </a:tabLst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Tahoma" pitchFamily="34"/>
                <a:cs typeface="Tahoma" pitchFamily="34"/>
              </a:defRPr>
            </a:lvl2pPr>
            <a:lvl3pPr marL="541333" marR="0" lvl="2" indent="-271467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Tahoma" pitchFamily="34"/>
              <a:buChar char="–"/>
              <a:tabLst>
                <a:tab pos="541333" algn="l"/>
              </a:tabLst>
              <a:defRPr lang="en-US" sz="2400" b="0" i="0" u="none" strike="noStrike" kern="0" cap="none" spc="0" baseline="0">
                <a:solidFill>
                  <a:srgbClr val="000000"/>
                </a:solidFill>
                <a:uFillTx/>
                <a:latin typeface="Tahoma" pitchFamily="34"/>
                <a:cs typeface="Tahoma" pitchFamily="34"/>
              </a:defRPr>
            </a:lvl3pPr>
            <a:lvl4pPr marL="0" marR="0" lvl="0" indent="0" algn="l" defTabSz="914400" rtl="0" fontAlgn="auto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None/>
              <a:tabLst/>
              <a:defRPr lang="en-GB" sz="2400" b="0" i="0" u="none" strike="noStrike" kern="0" cap="none" spc="0" baseline="0">
                <a:solidFill>
                  <a:srgbClr val="000000"/>
                </a:solidFill>
                <a:uFillTx/>
                <a:latin typeface="Tahoma" pitchFamily="34"/>
                <a:cs typeface="Tahoma" pitchFamily="34"/>
              </a:defRPr>
            </a:lvl4pPr>
          </a:lstStyle>
          <a:p>
            <a:pPr>
              <a:lnSpc>
                <a:spcPct val="80000"/>
              </a:lnSpc>
            </a:pPr>
            <a:r>
              <a:rPr lang="en-GB" sz="900" baseline="30000" dirty="0" smtClean="0"/>
              <a:t>1 </a:t>
            </a:r>
            <a:r>
              <a:rPr lang="en-GB" sz="900" dirty="0" smtClean="0"/>
              <a:t>In </a:t>
            </a:r>
            <a:r>
              <a:rPr lang="en-GB" sz="900" dirty="0"/>
              <a:t>the event that the case was not notified the first time</a:t>
            </a:r>
            <a:endParaRPr lang="en-GB" sz="900" dirty="0"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202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Surveillance of hepatitis B and C: </a:t>
            </a:r>
            <a:br>
              <a:rPr lang="en-GB" dirty="0"/>
            </a:br>
            <a:r>
              <a:rPr lang="en-GB" dirty="0"/>
              <a:t>data completeness in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29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880088"/>
              </p:ext>
            </p:extLst>
          </p:nvPr>
        </p:nvGraphicFramePr>
        <p:xfrm>
          <a:off x="323850" y="1474788"/>
          <a:ext cx="851535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12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Hepatitis B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Data </a:t>
            </a:r>
            <a:r>
              <a:rPr lang="en-GB" dirty="0"/>
              <a:t>and trends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0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37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lvl="0"/>
            <a:r>
              <a:rPr lang="en-GB" dirty="0"/>
              <a:t>Acknowledgements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4001" y="4159346"/>
            <a:ext cx="8526459" cy="1557642"/>
          </a:xfrm>
        </p:spPr>
        <p:txBody>
          <a:bodyPr lIns="91440" tIns="45720" rIns="91440" bIns="45720">
            <a:normAutofit/>
          </a:bodyPr>
          <a:lstStyle/>
          <a:p>
            <a:pPr lvl="0">
              <a:buSzPct val="100000"/>
            </a:pPr>
            <a:r>
              <a:rPr lang="en-GB" sz="1200" dirty="0" smtClean="0"/>
              <a:t>ECDC: Lina Nerlander, Erika Duffell, Julien </a:t>
            </a:r>
            <a:r>
              <a:rPr lang="en-GB" sz="1200" dirty="0" err="1" smtClean="0"/>
              <a:t>Beauté</a:t>
            </a:r>
            <a:r>
              <a:rPr lang="en-GB" sz="1200" dirty="0" smtClean="0"/>
              <a:t>, Catia Cunha, Marius Valcu, Phillip Zucs, Andrew Amato-</a:t>
            </a:r>
            <a:r>
              <a:rPr lang="en-GB" sz="1200" dirty="0" err="1" smtClean="0"/>
              <a:t>Gauci</a:t>
            </a:r>
            <a:r>
              <a:rPr lang="en-GB" sz="1200" dirty="0" smtClean="0"/>
              <a:t>, Caroline Daamen.</a:t>
            </a:r>
          </a:p>
          <a:p>
            <a:pPr lvl="0">
              <a:buSzPct val="100000"/>
            </a:pPr>
            <a:r>
              <a:rPr lang="en-GB" sz="1200" dirty="0"/>
              <a:t>Contact: stihivhep@ecdc.europa.eu</a:t>
            </a:r>
            <a:endParaRPr lang="en-GB" sz="1200" dirty="0" smtClean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412901" y="1218986"/>
          <a:ext cx="7543650" cy="2751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2844">
                  <a:extLst>
                    <a:ext uri="{9D8B030D-6E8A-4147-A177-3AD203B41FA5}">
                      <a16:colId xmlns:a16="http://schemas.microsoft.com/office/drawing/2014/main" val="4237280071"/>
                    </a:ext>
                  </a:extLst>
                </a:gridCol>
                <a:gridCol w="1843602">
                  <a:extLst>
                    <a:ext uri="{9D8B030D-6E8A-4147-A177-3AD203B41FA5}">
                      <a16:colId xmlns:a16="http://schemas.microsoft.com/office/drawing/2014/main" val="2145353787"/>
                    </a:ext>
                  </a:extLst>
                </a:gridCol>
                <a:gridCol w="1843602">
                  <a:extLst>
                    <a:ext uri="{9D8B030D-6E8A-4147-A177-3AD203B41FA5}">
                      <a16:colId xmlns:a16="http://schemas.microsoft.com/office/drawing/2014/main" val="725523467"/>
                    </a:ext>
                  </a:extLst>
                </a:gridCol>
                <a:gridCol w="1843602">
                  <a:extLst>
                    <a:ext uri="{9D8B030D-6E8A-4147-A177-3AD203B41FA5}">
                      <a16:colId xmlns:a16="http://schemas.microsoft.com/office/drawing/2014/main" val="2876683647"/>
                    </a:ext>
                  </a:extLst>
                </a:gridCol>
              </a:tblGrid>
              <a:tr h="22612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EU/EEA country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contact points: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537787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Bernhard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Benka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Markku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Kuusi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Maria Elena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Tosti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Astrid Louise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Løvlie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189707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Irene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Kászoni-Rückerl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Mika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Salminen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Stefania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 D’Amato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Magdalena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Rosinska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604212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Andre Sasse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Salla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Toikkanen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Raina Nikiforova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Isabel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Aldir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39538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Tonka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Varleva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Cécile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Brouard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1050" u="none" strike="noStrike" dirty="0">
                          <a:effectLst/>
                          <a:latin typeface="+mn-lt"/>
                        </a:rPr>
                        <a:t>Irma Čaplinskienė</a:t>
                      </a:r>
                      <a:endParaRPr lang="lt-LT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Odette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Popovici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635857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Nadezhda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Vladimirova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Sophie Vaux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Pierre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Weicherding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Mária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Avdičová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508284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Maja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Ilić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Ruth Zimmermann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Jackie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Maistre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Melillo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Jana Námešná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035716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Petros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Katsioloudes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Georgia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Nikolopoulou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Tanya Melillo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Raquel Boix Martinez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773806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Maria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Koliou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Emese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Kozma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Susan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Hahné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Koye Balogun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784343"/>
                  </a:ext>
                </a:extLst>
              </a:tr>
              <a:tr h="264354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Jitka</a:t>
                      </a:r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Částková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Derval </a:t>
                      </a:r>
                      <a:r>
                        <a:rPr lang="en-GB" sz="1050" u="none" strike="noStrike" dirty="0" err="1">
                          <a:effectLst/>
                          <a:latin typeface="+mn-lt"/>
                        </a:rPr>
                        <a:t>Igoe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Irene Veldhuijzen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Sema Mandal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234661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Susan Cowan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Niamh Murphy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Hans Blystad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  <a:latin typeface="+mn-lt"/>
                        </a:rPr>
                        <a:t>Anne-Marie </a:t>
                      </a:r>
                      <a:r>
                        <a:rPr lang="en-GB" sz="1050" u="none" strike="noStrike" dirty="0" err="1" smtClean="0">
                          <a:effectLst/>
                          <a:latin typeface="+mn-lt"/>
                        </a:rPr>
                        <a:t>O’connell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178929"/>
                  </a:ext>
                </a:extLst>
              </a:tr>
              <a:tr h="226121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u="none" strike="noStrike" dirty="0" smtClean="0">
                          <a:effectLst/>
                          <a:latin typeface="+mn-lt"/>
                        </a:rPr>
                        <a:t>Irina </a:t>
                      </a:r>
                      <a:r>
                        <a:rPr lang="en-GB" sz="1050" u="none" strike="noStrike" dirty="0" err="1" smtClean="0">
                          <a:effectLst/>
                          <a:latin typeface="+mn-lt"/>
                        </a:rPr>
                        <a:t>Filippova</a:t>
                      </a:r>
                      <a:endParaRPr lang="en-GB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5707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71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2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>
      <p:transition spd="slow" advTm="48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www.ecdc.europa.eu   </a:t>
            </a:r>
            <a:br>
              <a:rPr lang="en-GB" sz="3200" dirty="0" smtClean="0"/>
            </a:br>
            <a:r>
              <a:rPr lang="en-GB" sz="3200" dirty="0" smtClean="0"/>
              <a:t>Follow us on @ECDC_EU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186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lvl="0"/>
            <a:r>
              <a:rPr lang="en-GB" dirty="0" smtClean="0"/>
              <a:t>Hepatitis B data: reporting countries and </a:t>
            </a:r>
            <a:br>
              <a:rPr lang="en-GB" dirty="0" smtClean="0"/>
            </a:br>
            <a:r>
              <a:rPr lang="en-GB" dirty="0" smtClean="0"/>
              <a:t>case definitions used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853" y="1440000"/>
            <a:ext cx="8526459" cy="5162546"/>
          </a:xfrm>
        </p:spPr>
        <p:txBody>
          <a:bodyPr lIns="0" tIns="0" rIns="0" bIns="0">
            <a:normAutofit fontScale="92500"/>
          </a:bodyPr>
          <a:lstStyle/>
          <a:p>
            <a:pPr marL="457200" lvl="0" indent="-457200">
              <a:lnSpc>
                <a:spcPct val="130000"/>
              </a:lnSpc>
            </a:pPr>
            <a:r>
              <a:rPr lang="en-GB" dirty="0"/>
              <a:t>30 countries provided hepatitis B data in </a:t>
            </a:r>
            <a:r>
              <a:rPr lang="en-GB" dirty="0" smtClean="0"/>
              <a:t>2018 for 2017</a:t>
            </a:r>
            <a:endParaRPr lang="en-GB" dirty="0"/>
          </a:p>
          <a:p>
            <a:pPr marL="355600" lvl="2" indent="-355600">
              <a:lnSpc>
                <a:spcPct val="130000"/>
              </a:lnSpc>
              <a:buFont typeface="Arial" pitchFamily="34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Five </a:t>
            </a:r>
            <a:r>
              <a:rPr lang="en-GB" sz="2400" dirty="0">
                <a:solidFill>
                  <a:schemeClr val="tx1"/>
                </a:solidFill>
              </a:rPr>
              <a:t>countries could only provide data on acute </a:t>
            </a:r>
            <a:r>
              <a:rPr lang="en-GB" sz="2400" dirty="0" smtClean="0">
                <a:solidFill>
                  <a:schemeClr val="tx1"/>
                </a:solidFill>
              </a:rPr>
              <a:t>cases</a:t>
            </a:r>
          </a:p>
          <a:p>
            <a:pPr marL="355600" lvl="2" indent="-355600">
              <a:lnSpc>
                <a:spcPct val="130000"/>
              </a:lnSpc>
              <a:buFont typeface="Arial" pitchFamily="34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30000"/>
              </a:lnSpc>
            </a:pPr>
            <a:r>
              <a:rPr lang="en-GB" dirty="0" smtClean="0"/>
              <a:t>Case </a:t>
            </a:r>
            <a:r>
              <a:rPr lang="en-GB" dirty="0"/>
              <a:t>definitions varied:</a:t>
            </a:r>
          </a:p>
          <a:p>
            <a:pPr marL="355600" lvl="1" indent="-355600">
              <a:lnSpc>
                <a:spcPct val="130000"/>
              </a:lnSpc>
              <a:tabLst>
                <a:tab pos="271463" algn="l"/>
              </a:tabLst>
            </a:pPr>
            <a:r>
              <a:rPr lang="en-GB" dirty="0" smtClean="0"/>
              <a:t>22 </a:t>
            </a:r>
            <a:r>
              <a:rPr lang="en-GB" dirty="0"/>
              <a:t>countries used the EU 2012 case definition</a:t>
            </a:r>
          </a:p>
          <a:p>
            <a:pPr marL="355600" lvl="1" indent="-355600">
              <a:lnSpc>
                <a:spcPct val="130000"/>
              </a:lnSpc>
              <a:tabLst>
                <a:tab pos="271463" algn="l"/>
              </a:tabLst>
            </a:pPr>
            <a:r>
              <a:rPr lang="en-GB" dirty="0" smtClean="0"/>
              <a:t>Four </a:t>
            </a:r>
            <a:r>
              <a:rPr lang="en-GB" dirty="0"/>
              <a:t>countries used the EU </a:t>
            </a:r>
            <a:r>
              <a:rPr lang="en-GB" dirty="0" smtClean="0"/>
              <a:t>2008 </a:t>
            </a:r>
            <a:r>
              <a:rPr lang="en-GB" dirty="0"/>
              <a:t>case </a:t>
            </a:r>
            <a:r>
              <a:rPr lang="en-GB" dirty="0" smtClean="0"/>
              <a:t>definition</a:t>
            </a:r>
            <a:endParaRPr lang="en-GB" dirty="0"/>
          </a:p>
          <a:p>
            <a:pPr marL="355600" lvl="1" indent="-355600">
              <a:lnSpc>
                <a:spcPct val="130000"/>
              </a:lnSpc>
              <a:tabLst>
                <a:tab pos="271463" algn="l"/>
              </a:tabLst>
            </a:pPr>
            <a:r>
              <a:rPr lang="en-GB" dirty="0" smtClean="0"/>
              <a:t>Four </a:t>
            </a:r>
            <a:r>
              <a:rPr lang="en-GB" dirty="0"/>
              <a:t>countries used national case definitions  </a:t>
            </a:r>
            <a:endParaRPr lang="en-GB" dirty="0" smtClean="0"/>
          </a:p>
          <a:p>
            <a:pPr marL="0" lvl="1" indent="0">
              <a:lnSpc>
                <a:spcPct val="130000"/>
              </a:lnSpc>
              <a:buNone/>
              <a:tabLst>
                <a:tab pos="271463" algn="l"/>
              </a:tabLst>
            </a:pPr>
            <a:endParaRPr lang="en-GB" dirty="0"/>
          </a:p>
          <a:p>
            <a:pPr marL="457200" lvl="0" indent="-457200">
              <a:lnSpc>
                <a:spcPct val="130000"/>
              </a:lnSpc>
            </a:pPr>
            <a:r>
              <a:rPr lang="en-GB" dirty="0" smtClean="0"/>
              <a:t>Aggregate </a:t>
            </a:r>
            <a:r>
              <a:rPr lang="en-GB" dirty="0"/>
              <a:t>data from </a:t>
            </a:r>
            <a:r>
              <a:rPr lang="en-GB" dirty="0" smtClean="0"/>
              <a:t>two </a:t>
            </a:r>
            <a:r>
              <a:rPr lang="en-GB" dirty="0"/>
              <a:t>countries </a:t>
            </a:r>
            <a:r>
              <a:rPr lang="en-GB" dirty="0" smtClean="0"/>
              <a:t>(Bulgaria</a:t>
            </a:r>
            <a:r>
              <a:rPr lang="en-GB" dirty="0"/>
              <a:t>, </a:t>
            </a:r>
            <a:r>
              <a:rPr lang="en-GB" dirty="0" smtClean="0"/>
              <a:t>Croatia</a:t>
            </a:r>
            <a:r>
              <a:rPr lang="en-GB" dirty="0"/>
              <a:t>)</a:t>
            </a:r>
          </a:p>
          <a:p>
            <a:pPr marL="457200" lvl="0" indent="-457200"/>
            <a:endParaRPr lang="en-GB" dirty="0"/>
          </a:p>
          <a:p>
            <a:pPr marL="457200" lvl="0" indent="-457200"/>
            <a:endParaRPr lang="en-GB" sz="2800" dirty="0"/>
          </a:p>
          <a:p>
            <a:pPr marL="457200" lvl="0" indent="-457200"/>
            <a:endParaRPr lang="en-GB" sz="2800" dirty="0"/>
          </a:p>
          <a:p>
            <a:pPr marL="457200" lvl="0" indent="-457200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494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44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lvl="0"/>
            <a:r>
              <a:rPr lang="en-GB" dirty="0" smtClean="0"/>
              <a:t>Hepatitis B data: distribution by disease status, EU/EEA,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39999"/>
            <a:ext cx="8454776" cy="39687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8800" dirty="0" smtClean="0">
                <a:latin typeface="Tahoma" panose="020B0604030504040204" pitchFamily="34" charset="0"/>
              </a:rPr>
              <a:t>26 907 </a:t>
            </a:r>
            <a:r>
              <a:rPr lang="en-GB" sz="8800" dirty="0">
                <a:latin typeface="Tahoma" panose="020B0604030504040204" pitchFamily="34" charset="0"/>
              </a:rPr>
              <a:t>cases </a:t>
            </a:r>
            <a:r>
              <a:rPr lang="en-GB" sz="8800" dirty="0" smtClean="0">
                <a:latin typeface="Tahoma" panose="020B0604030504040204" pitchFamily="34" charset="0"/>
              </a:rPr>
              <a:t>reported in 2017</a:t>
            </a:r>
          </a:p>
          <a:p>
            <a:pPr marL="3429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Tahoma" panose="020B0604030504040204" pitchFamily="34" charset="0"/>
              </a:rPr>
              <a:t>Acute</a:t>
            </a:r>
            <a:r>
              <a:rPr lang="en-GB" sz="8800" dirty="0">
                <a:latin typeface="Tahoma" panose="020B0604030504040204" pitchFamily="34" charset="0"/>
              </a:rPr>
              <a:t>: 2 </a:t>
            </a:r>
            <a:r>
              <a:rPr lang="en-GB" sz="8800" dirty="0" smtClean="0">
                <a:latin typeface="Tahoma" panose="020B0604030504040204" pitchFamily="34" charset="0"/>
              </a:rPr>
              <a:t>486 (9%)		</a:t>
            </a:r>
          </a:p>
          <a:p>
            <a:pPr marL="3429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GB" sz="8800" dirty="0" smtClean="0">
                <a:latin typeface="Tahoma" panose="020B0604030504040204" pitchFamily="34" charset="0"/>
              </a:rPr>
              <a:t>Chronic</a:t>
            </a:r>
            <a:r>
              <a:rPr lang="en-GB" sz="8800" dirty="0">
                <a:latin typeface="Tahoma" panose="020B0604030504040204" pitchFamily="34" charset="0"/>
              </a:rPr>
              <a:t>: </a:t>
            </a:r>
            <a:r>
              <a:rPr lang="en-GB" sz="8800" dirty="0" smtClean="0">
                <a:latin typeface="Tahoma" panose="020B0604030504040204" pitchFamily="34" charset="0"/>
              </a:rPr>
              <a:t>15 472 (58%)</a:t>
            </a:r>
            <a:endParaRPr lang="en-GB" sz="8800" dirty="0">
              <a:latin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GB" sz="8800" dirty="0">
                <a:latin typeface="Tahoma" panose="020B0604030504040204" pitchFamily="34" charset="0"/>
              </a:rPr>
              <a:t>Unknown: 8 </a:t>
            </a:r>
            <a:r>
              <a:rPr lang="en-GB" sz="8800" dirty="0" smtClean="0">
                <a:latin typeface="Tahoma" panose="020B0604030504040204" pitchFamily="34" charset="0"/>
              </a:rPr>
              <a:t>607 </a:t>
            </a:r>
            <a:r>
              <a:rPr lang="en-GB" sz="8800" dirty="0">
                <a:latin typeface="Tahoma" panose="020B0604030504040204" pitchFamily="34" charset="0"/>
              </a:rPr>
              <a:t>(</a:t>
            </a:r>
            <a:r>
              <a:rPr lang="en-GB" sz="8800" dirty="0" smtClean="0">
                <a:latin typeface="Tahoma" panose="020B0604030504040204" pitchFamily="34" charset="0"/>
              </a:rPr>
              <a:t>32%)*</a:t>
            </a:r>
          </a:p>
          <a:p>
            <a:pPr>
              <a:lnSpc>
                <a:spcPct val="150000"/>
              </a:lnSpc>
              <a:buSzPts val="2400"/>
            </a:pPr>
            <a:endParaRPr lang="en-GB" sz="8800" dirty="0" smtClean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buSzPts val="2400"/>
            </a:pPr>
            <a:r>
              <a:rPr lang="en-GB" sz="8800" dirty="0" smtClean="0">
                <a:latin typeface="Tahoma" panose="020B0604030504040204" pitchFamily="34" charset="0"/>
              </a:rPr>
              <a:t>Overall rate (excluding countries that only report acute cases): 6.7 </a:t>
            </a:r>
            <a:r>
              <a:rPr lang="en-GB" sz="8800" dirty="0">
                <a:latin typeface="Tahoma" panose="020B0604030504040204" pitchFamily="34" charset="0"/>
              </a:rPr>
              <a:t>per 100 </a:t>
            </a:r>
            <a:r>
              <a:rPr lang="en-GB" sz="8800" dirty="0" smtClean="0">
                <a:latin typeface="Tahoma" panose="020B0604030504040204" pitchFamily="34" charset="0"/>
              </a:rPr>
              <a:t>000.</a:t>
            </a:r>
            <a:endParaRPr lang="en-GB" sz="8800" dirty="0">
              <a:latin typeface="Tahoma" panose="020B0604030504040204" pitchFamily="34" charset="0"/>
            </a:endParaRPr>
          </a:p>
          <a:p>
            <a:pPr>
              <a:buSzPts val="2400"/>
            </a:pPr>
            <a:endParaRPr lang="en-GB" dirty="0" smtClean="0">
              <a:latin typeface="Tahoma" panose="020B0604030504040204" pitchFamily="34" charset="0"/>
            </a:endParaRPr>
          </a:p>
          <a:p>
            <a:pPr>
              <a:buSzPts val="2400"/>
            </a:pPr>
            <a:endParaRPr lang="en-GB" dirty="0">
              <a:latin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Rectangle 6"/>
          <p:cNvSpPr/>
          <p:nvPr/>
        </p:nvSpPr>
        <p:spPr>
          <a:xfrm>
            <a:off x="323853" y="5733256"/>
            <a:ext cx="8136432" cy="1692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font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additional 342 (1%) could </a:t>
            </a: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be </a:t>
            </a:r>
            <a:r>
              <a:rPr lang="en-GB" sz="11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classified by disease status due to incompatible format of the data provided</a:t>
            </a:r>
            <a:endParaRPr lang="en-GB" sz="1100" b="0" i="1" u="none" strike="noStrike" kern="1200" cap="none" spc="0" baseline="0" dirty="0">
              <a:solidFill>
                <a:srgbClr val="000000"/>
              </a:solidFill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1" y="223936"/>
            <a:ext cx="7573090" cy="951722"/>
          </a:xfrm>
        </p:spPr>
        <p:txBody>
          <a:bodyPr>
            <a:noAutofit/>
          </a:bodyPr>
          <a:lstStyle/>
          <a:p>
            <a:r>
              <a:rPr lang="en-GB" dirty="0" smtClean="0"/>
              <a:t>Rates </a:t>
            </a:r>
            <a:r>
              <a:rPr lang="en-GB" dirty="0"/>
              <a:t>of reported acute hepatitis B cases </a:t>
            </a:r>
            <a:br>
              <a:rPr lang="en-GB" dirty="0"/>
            </a:br>
            <a:r>
              <a:rPr lang="en-GB" dirty="0"/>
              <a:t>per 100 000 population by country, 2017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1253015"/>
            <a:ext cx="7395420" cy="52225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5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36" y="149119"/>
            <a:ext cx="7897286" cy="951722"/>
          </a:xfrm>
        </p:spPr>
        <p:txBody>
          <a:bodyPr>
            <a:noAutofit/>
          </a:bodyPr>
          <a:lstStyle/>
          <a:p>
            <a:r>
              <a:rPr lang="en-GB" sz="2700" dirty="0" smtClean="0"/>
              <a:t>Rates </a:t>
            </a:r>
            <a:r>
              <a:rPr lang="en-GB" sz="2700" dirty="0"/>
              <a:t>of reported chronic hepatitis B cases </a:t>
            </a:r>
            <a:r>
              <a:rPr lang="en-GB" sz="2700" dirty="0" smtClean="0"/>
              <a:t>per </a:t>
            </a:r>
            <a:r>
              <a:rPr lang="en-GB" sz="2700" dirty="0"/>
              <a:t>100 000 population by country, 2017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4" y="1233849"/>
            <a:ext cx="7329656" cy="51760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0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/>
          <a:p>
            <a:pPr lvl="0"/>
            <a:r>
              <a:rPr lang="en-GB" dirty="0" smtClean="0"/>
              <a:t>Rates of acute </a:t>
            </a:r>
            <a:r>
              <a:rPr lang="en-GB" dirty="0"/>
              <a:t>and chronic hepatitis B cases in </a:t>
            </a:r>
            <a:r>
              <a:rPr lang="en-GB" dirty="0" smtClean="0"/>
              <a:t>EU/EEA </a:t>
            </a:r>
            <a:r>
              <a:rPr lang="en-GB" dirty="0"/>
              <a:t>countries, </a:t>
            </a:r>
            <a:r>
              <a:rPr lang="en-GB" dirty="0" smtClean="0"/>
              <a:t>2008–2017	</a:t>
            </a:r>
            <a:endParaRPr lang="en-GB" b="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  <p:sp>
        <p:nvSpPr>
          <p:cNvPr id="4" name="Rectangle 6"/>
          <p:cNvSpPr/>
          <p:nvPr/>
        </p:nvSpPr>
        <p:spPr>
          <a:xfrm>
            <a:off x="324001" y="5438785"/>
            <a:ext cx="8326524" cy="10156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eaLnBrk="0"/>
            <a:r>
              <a:rPr lang="en-GB" sz="1100" i="1" dirty="0"/>
              <a:t>Acute cases: Country reports from Austria, Czech Republic, Denmark, Estonia, Finland, France*, Germany, Greece, Hungary, Ireland, Latvia, the Netherlands, Norway, Romania, Slovakia, Slovenia, Spain, Sweden, and the United Kingdom**.</a:t>
            </a:r>
          </a:p>
          <a:p>
            <a:pPr eaLnBrk="0"/>
            <a:r>
              <a:rPr lang="en-GB" sz="1100" i="1" dirty="0"/>
              <a:t>Chronic cases: Country reports from Denmark, Estonia, Finland, Ireland, Latvia, Malta, the Netherlands, Norway, Portugal, Slovakia, Slovenia, Sweden, and the United Kingdom**.</a:t>
            </a:r>
          </a:p>
          <a:p>
            <a:pPr eaLnBrk="0"/>
            <a:r>
              <a:rPr lang="en-GB" sz="1100" i="1" dirty="0"/>
              <a:t>* Underreporting of acute hepatitis B in France was estimated at 73% in </a:t>
            </a:r>
            <a:r>
              <a:rPr lang="en-GB" sz="1100" i="1" dirty="0" smtClean="0"/>
              <a:t>2016.</a:t>
            </a:r>
            <a:endParaRPr lang="en-GB" sz="1100" i="1" dirty="0"/>
          </a:p>
          <a:p>
            <a:pPr eaLnBrk="0"/>
            <a:r>
              <a:rPr lang="en-GB" sz="1100" i="1" dirty="0"/>
              <a:t>** UK data exclude Scotland as Scottish data </a:t>
            </a:r>
            <a:r>
              <a:rPr lang="en-GB" sz="1100" i="1" dirty="0" smtClean="0"/>
              <a:t>have </a:t>
            </a:r>
            <a:r>
              <a:rPr lang="en-GB" sz="1100" i="1" dirty="0"/>
              <a:t>not been reported consistently.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76140149"/>
              </p:ext>
            </p:extLst>
          </p:nvPr>
        </p:nvGraphicFramePr>
        <p:xfrm>
          <a:off x="827584" y="1196752"/>
          <a:ext cx="7220861" cy="394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04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67"/>
    </mc:Choice>
    <mc:Fallback xmlns="">
      <p:transition spd="slow" advTm="5616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9184" y="223936"/>
            <a:ext cx="7631279" cy="95172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GB" dirty="0" smtClean="0"/>
              <a:t>Hepatitis B data: distribution by age, transmission and importation status, 2017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853" y="1440000"/>
            <a:ext cx="8526459" cy="5162546"/>
          </a:xfrm>
        </p:spPr>
        <p:txBody>
          <a:bodyPr lIns="0" tIns="0" rIns="0" bIns="0">
            <a:normAutofit lnSpcReduction="10000"/>
          </a:bodyPr>
          <a:lstStyle/>
          <a:p>
            <a:pPr marL="342900" lvl="0" indent="-342900">
              <a:lnSpc>
                <a:spcPct val="130000"/>
              </a:lnSpc>
              <a:buSzPct val="100000"/>
              <a:buFont typeface="Arial" pitchFamily="34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30% of cases were aged between 25 and 34</a:t>
            </a:r>
          </a:p>
          <a:p>
            <a:pPr marL="342900" lvl="0" indent="-342900">
              <a:lnSpc>
                <a:spcPct val="130000"/>
              </a:lnSpc>
              <a:buSzPct val="100000"/>
              <a:buFont typeface="Arial" pitchFamily="34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12% of acute cases and 9% </a:t>
            </a:r>
            <a:r>
              <a:rPr lang="en-GB" sz="2000" dirty="0">
                <a:solidFill>
                  <a:schemeClr val="tx1"/>
                </a:solidFill>
              </a:rPr>
              <a:t>of </a:t>
            </a:r>
            <a:r>
              <a:rPr lang="en-GB" sz="2000" dirty="0" smtClean="0">
                <a:solidFill>
                  <a:schemeClr val="tx1"/>
                </a:solidFill>
              </a:rPr>
              <a:t>chronic cases aged </a:t>
            </a:r>
            <a:r>
              <a:rPr lang="en-GB" sz="2000" dirty="0">
                <a:solidFill>
                  <a:schemeClr val="tx1"/>
                </a:solidFill>
              </a:rPr>
              <a:t>under </a:t>
            </a:r>
            <a:r>
              <a:rPr lang="en-GB" sz="2000" dirty="0" smtClean="0">
                <a:solidFill>
                  <a:schemeClr val="tx1"/>
                </a:solidFill>
              </a:rPr>
              <a:t>25</a:t>
            </a:r>
          </a:p>
          <a:p>
            <a:pPr marL="355600" lvl="0" indent="-355600">
              <a:lnSpc>
                <a:spcPct val="130000"/>
              </a:lnSpc>
              <a:buSzPct val="100000"/>
              <a:buFont typeface="Arial" pitchFamily="34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</a:t>
            </a:r>
            <a:r>
              <a:rPr lang="en-GB" sz="2000" dirty="0" smtClean="0">
                <a:solidFill>
                  <a:schemeClr val="tx1"/>
                </a:solidFill>
              </a:rPr>
              <a:t>ale-to-female rate ratio: 1.6 to 1</a:t>
            </a:r>
            <a:endParaRPr lang="en-GB" sz="2000" dirty="0">
              <a:solidFill>
                <a:schemeClr val="tx1"/>
              </a:solidFill>
            </a:endParaRPr>
          </a:p>
          <a:p>
            <a:pPr marL="355600" lvl="0" indent="-355600">
              <a:lnSpc>
                <a:spcPct val="130000"/>
              </a:lnSpc>
              <a:buSzPct val="100000"/>
              <a:buFont typeface="Arial" pitchFamily="34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Transmission mode </a:t>
            </a:r>
            <a:r>
              <a:rPr lang="en-GB" sz="2000" dirty="0" smtClean="0">
                <a:solidFill>
                  <a:schemeClr val="tx1"/>
                </a:solidFill>
              </a:rPr>
              <a:t>(29% complete for acute cases, 13% for chronic):</a:t>
            </a:r>
          </a:p>
          <a:p>
            <a:pPr marL="882650" lvl="2" indent="-509588">
              <a:lnSpc>
                <a:spcPct val="130000"/>
              </a:lnSpc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</a:rPr>
              <a:t>Most common acute</a:t>
            </a:r>
            <a:r>
              <a:rPr lang="en-GB" sz="2000" dirty="0">
                <a:solidFill>
                  <a:schemeClr val="tx1"/>
                </a:solidFill>
              </a:rPr>
              <a:t>: Heterosexual transmission </a:t>
            </a:r>
            <a:r>
              <a:rPr lang="en-GB" sz="2000" dirty="0" smtClean="0">
                <a:solidFill>
                  <a:schemeClr val="tx1"/>
                </a:solidFill>
              </a:rPr>
              <a:t>(27%); 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nosocomial </a:t>
            </a:r>
            <a:r>
              <a:rPr lang="en-GB" sz="2000" dirty="0">
                <a:solidFill>
                  <a:schemeClr val="tx1"/>
                </a:solidFill>
              </a:rPr>
              <a:t>(16%); transmission among men who have sex with men (</a:t>
            </a:r>
            <a:r>
              <a:rPr lang="en-GB" sz="2000" dirty="0" smtClean="0">
                <a:solidFill>
                  <a:schemeClr val="tx1"/>
                </a:solidFill>
              </a:rPr>
              <a:t>13</a:t>
            </a:r>
            <a:r>
              <a:rPr lang="en-GB" sz="2000" dirty="0">
                <a:solidFill>
                  <a:schemeClr val="tx1"/>
                </a:solidFill>
              </a:rPr>
              <a:t>%);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882650" lvl="2" indent="-509588">
              <a:lnSpc>
                <a:spcPct val="130000"/>
              </a:lnSpc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</a:rPr>
              <a:t>Most common chronic</a:t>
            </a:r>
            <a:r>
              <a:rPr lang="en-GB" sz="2000" dirty="0">
                <a:solidFill>
                  <a:schemeClr val="tx1"/>
                </a:solidFill>
              </a:rPr>
              <a:t>: </a:t>
            </a:r>
            <a:r>
              <a:rPr lang="en-GB" sz="2000" dirty="0" smtClean="0">
                <a:solidFill>
                  <a:schemeClr val="tx1"/>
                </a:solidFill>
              </a:rPr>
              <a:t>mother-to-child </a:t>
            </a:r>
            <a:r>
              <a:rPr lang="en-GB" sz="2000" dirty="0">
                <a:solidFill>
                  <a:schemeClr val="tx1"/>
                </a:solidFill>
              </a:rPr>
              <a:t>transmission (41</a:t>
            </a:r>
            <a:r>
              <a:rPr lang="en-GB" sz="2000" dirty="0" smtClean="0">
                <a:solidFill>
                  <a:schemeClr val="tx1"/>
                </a:solidFill>
              </a:rPr>
              <a:t>%); </a:t>
            </a:r>
            <a:r>
              <a:rPr lang="en-GB" sz="2000" dirty="0">
                <a:solidFill>
                  <a:schemeClr val="tx1"/>
                </a:solidFill>
              </a:rPr>
              <a:t>nosocomial transmission </a:t>
            </a:r>
            <a:r>
              <a:rPr lang="en-GB" sz="2000" dirty="0" smtClean="0">
                <a:solidFill>
                  <a:schemeClr val="tx1"/>
                </a:solidFill>
              </a:rPr>
              <a:t>(28%); </a:t>
            </a:r>
          </a:p>
          <a:p>
            <a:pPr marL="457200" lvl="0" indent="-457200">
              <a:lnSpc>
                <a:spcPct val="130000"/>
              </a:lnSpc>
              <a:buSzPct val="100000"/>
              <a:buFont typeface="Arial" pitchFamily="34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Migration variables poorly reported but 31% of cases with complete information were classified as ‘imported’; 81% of </a:t>
            </a:r>
            <a:r>
              <a:rPr lang="en-GB" sz="2000" dirty="0">
                <a:solidFill>
                  <a:schemeClr val="tx1"/>
                </a:solidFill>
              </a:rPr>
              <a:t>‘imported’ infections </a:t>
            </a:r>
            <a:r>
              <a:rPr lang="en-GB" sz="2000" dirty="0" smtClean="0">
                <a:solidFill>
                  <a:schemeClr val="tx1"/>
                </a:solidFill>
              </a:rPr>
              <a:t>were chronic</a:t>
            </a:r>
          </a:p>
          <a:p>
            <a:pPr marL="342900" lvl="0" indent="-342900">
              <a:buSzPct val="100000"/>
              <a:buFontTx/>
              <a:buChar char="-"/>
            </a:pPr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  <a:p>
            <a:pPr marL="457200" lvl="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0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6"/>
    </mc:Choice>
    <mc:Fallback xmlns="">
      <p:transition spd="slow" advTm="4728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 [Read-Only]" id="{BB935E5E-5FED-4552-B661-482058289137}" vid="{D0C8C7EE-BFAF-49FD-9293-2FE473EDF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cientific Output Document" ma:contentTypeID="0x01010033C6D12616634881B00942D2FCD0A93B00E44FF68AA2AB4E9DA1C9CE14CB9680640036B254E054FD27419CE0F8F53B8C91ED" ma:contentTypeVersion="0" ma:contentTypeDescription="Sicientific Output Document Content Type" ma:contentTypeScope="" ma:versionID="d0ad7efd0eadef0e34d2ad488787a79e">
  <xsd:schema xmlns:xsd="http://www.w3.org/2001/XMLSchema" xmlns:xs="http://www.w3.org/2001/XMLSchema" xmlns:p="http://schemas.microsoft.com/office/2006/metadata/properties" xmlns:ns2="F03CF6B3-CBA0-4D46-BE88-E2E01679CBE3" targetNamespace="http://schemas.microsoft.com/office/2006/metadata/properties" ma:root="true" ma:fieldsID="47378d566087d15d1dbe0a2fd62cfc4f" ns2:_="">
    <xsd:import namespace="F03CF6B3-CBA0-4D46-BE88-E2E01679CBE3"/>
    <xsd:element name="properties">
      <xsd:complexType>
        <xsd:sequence>
          <xsd:element name="documentManagement">
            <xsd:complexType>
              <xsd:all>
                <xsd:element ref="ns2:ECDC_SARMS_Identifier" minOccurs="0"/>
                <xsd:element ref="ns2:ECDC_SARMS_Description_Doc" minOccurs="0"/>
                <xsd:element ref="ns2:ECDC_SARMS_Doc_Contributor" minOccurs="0"/>
                <xsd:element ref="ns2:ECDC_SARMS_Format"/>
                <xsd:element ref="ns2:ECDC_SARMS_Publisher"/>
                <xsd:element ref="ns2:ECDC_SARMS_Relation" minOccurs="0"/>
                <xsd:element ref="ns2:ECDC_SARMS_Clearance" minOccurs="0"/>
                <xsd:element ref="ns2:ECDC_SARMS_Rights" minOccurs="0"/>
                <xsd:element ref="ns2:ECDC_SARMS_Effective_Date"/>
                <xsd:element ref="ns2:ECDC_SARMS_Coverage"/>
                <xsd:element ref="ns2:ECDC_SARMS_Syn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CF6B3-CBA0-4D46-BE88-E2E01679CBE3" elementFormDefault="qualified">
    <xsd:import namespace="http://schemas.microsoft.com/office/2006/documentManagement/types"/>
    <xsd:import namespace="http://schemas.microsoft.com/office/infopath/2007/PartnerControls"/>
    <xsd:element name="ECDC_SARMS_Identifier" ma:index="8" nillable="true" ma:displayName="Identifier" ma:internalName="ECDC_SARMS_Identifier">
      <xsd:simpleType>
        <xsd:restriction base="dms:Text"/>
      </xsd:simpleType>
    </xsd:element>
    <xsd:element name="ECDC_SARMS_Description_Doc" ma:index="9" nillable="true" ma:displayName="Description" ma:internalName="ECDC_SARMS_Description_Doc">
      <xsd:simpleType>
        <xsd:restriction base="dms:Text"/>
      </xsd:simpleType>
    </xsd:element>
    <xsd:element name="ECDC_SARMS_Doc_Contributor" ma:index="16" nillable="true" ma:displayName="Contributors" ma:internalName="ECDC_SARMS_Doc_Contributor">
      <xsd:simpleType>
        <xsd:restriction base="dms:Note">
          <xsd:maxLength value="255"/>
        </xsd:restriction>
      </xsd:simpleType>
    </xsd:element>
    <xsd:element name="ECDC_SARMS_Format" ma:index="17" ma:displayName="Format" ma:default="Supporting Document" ma:format="Dropdown" ma:internalName="ECDC_SARMS_Format">
      <xsd:simpleType>
        <xsd:restriction base="dms:Choice">
          <xsd:enumeration value="Main Output"/>
          <xsd:enumeration value="Supporting Document"/>
          <xsd:enumeration value="Publication"/>
        </xsd:restriction>
      </xsd:simpleType>
    </xsd:element>
    <xsd:element name="ECDC_SARMS_Publisher" ma:index="18" ma:displayName="Publisher" ma:default="ECDC" ma:internalName="ECDC_SARMS_Publisher">
      <xsd:simpleType>
        <xsd:restriction base="dms:Text"/>
      </xsd:simpleType>
    </xsd:element>
    <xsd:element name="ECDC_SARMS_Relation" ma:index="19" nillable="true" ma:displayName="Relation" ma:internalName="ECDC_SARMS_Relation">
      <xsd:simpleType>
        <xsd:restriction base="dms:Text"/>
      </xsd:simpleType>
    </xsd:element>
    <xsd:element name="ECDC_SARMS_Clearance" ma:index="20" nillable="true" ma:displayName="Clearance" ma:format="Dropdown" ma:internalName="ECDC_SARMS_Clearance">
      <xsd:simpleType>
        <xsd:restriction base="dms:Choice">
          <xsd:enumeration value="Internal Access Only: Not disseminated externally"/>
          <xsd:enumeration value="Restricted External Access: Restricted external dissemination only"/>
          <xsd:enumeration value="Public Access: Disseminate to all"/>
        </xsd:restriction>
      </xsd:simpleType>
    </xsd:element>
    <xsd:element name="ECDC_SARMS_Rights" ma:index="21" nillable="true" ma:displayName="Rights" ma:internalName="ECDC_SARMS_Rights">
      <xsd:simpleType>
        <xsd:restriction base="dms:Text"/>
      </xsd:simpleType>
    </xsd:element>
    <xsd:element name="ECDC_SARMS_Effective_Date" ma:index="22" ma:displayName="Effective Date" ma:default="2019-02-18T15:28:58Z" ma:format="DateOnly" ma:internalName="ECDC_SARMS_Effective_Date">
      <xsd:simpleType>
        <xsd:restriction base="dms:DateTime"/>
      </xsd:simpleType>
    </xsd:element>
    <xsd:element name="ECDC_SARMS_Coverage" ma:index="23" ma:displayName="Coverage" ma:default="None" ma:internalName="ECDC_SARMS_Coverage">
      <xsd:simpleType>
        <xsd:restriction base="dms:Text"/>
      </xsd:simpleType>
    </xsd:element>
    <xsd:element name="ECDC_SARMS_Sync" ma:index="24" nillable="true" ma:displayName="Sync" ma:default="0" ma:internalName="ECDC_SARMS_Syn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SARMS_Doc_Contributor xmlns="F03CF6B3-CBA0-4D46-BE88-E2E01679CBE3" xsi:nil="true"/>
    <ECDC_SARMS_Rights xmlns="F03CF6B3-CBA0-4D46-BE88-E2E01679CBE3" xsi:nil="true"/>
    <ECDC_SARMS_Effective_Date xmlns="F03CF6B3-CBA0-4D46-BE88-E2E01679CBE3">2019-02-18T14:28:58+00:00</ECDC_SARMS_Effective_Date>
    <ECDC_SARMS_Format xmlns="F03CF6B3-CBA0-4D46-BE88-E2E01679CBE3">Main Output</ECDC_SARMS_Format>
    <ECDC_SARMS_Description_Doc xmlns="F03CF6B3-CBA0-4D46-BE88-E2E01679CBE3" xsi:nil="true"/>
    <ECDC_SARMS_Publisher xmlns="F03CF6B3-CBA0-4D46-BE88-E2E01679CBE3">ECDC</ECDC_SARMS_Publisher>
    <ECDC_SARMS_Clearance xmlns="F03CF6B3-CBA0-4D46-BE88-E2E01679CBE3" xsi:nil="true"/>
    <ECDC_SARMS_Sync xmlns="F03CF6B3-CBA0-4D46-BE88-E2E01679CBE3">false</ECDC_SARMS_Sync>
    <ECDC_SARMS_Identifier xmlns="F03CF6B3-CBA0-4D46-BE88-E2E01679CBE3" xsi:nil="true"/>
    <ECDC_SARMS_Relation xmlns="F03CF6B3-CBA0-4D46-BE88-E2E01679CBE3" xsi:nil="true"/>
    <ECDC_SARMS_Coverage xmlns="F03CF6B3-CBA0-4D46-BE88-E2E01679CBE3">None</ECDC_SARMS_Coverage>
  </documentManagement>
</p:properties>
</file>

<file path=customXml/itemProps1.xml><?xml version="1.0" encoding="utf-8"?>
<ds:datastoreItem xmlns:ds="http://schemas.openxmlformats.org/officeDocument/2006/customXml" ds:itemID="{33C5D4A0-E415-4B15-86A9-6B02BB987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CF6B3-CBA0-4D46-BE88-E2E01679CB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567892-AABA-4F2D-8F15-82E2F1F2E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7B489-8CA6-49F7-8DF5-402A8045BDF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F03CF6B3-CBA0-4D46-BE88-E2E01679CBE3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sarms_presentation</Template>
  <TotalTime>123</TotalTime>
  <Words>2150</Words>
  <Application>Microsoft Office PowerPoint</Application>
  <PresentationFormat>On-screen Show (4:3)</PresentationFormat>
  <Paragraphs>274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Tahoma</vt:lpstr>
      <vt:lpstr>Theme_ECDC</vt:lpstr>
      <vt:lpstr>Surveillance of hepatitis B and C  in the EU/EEA – 2017 data </vt:lpstr>
      <vt:lpstr>Surveillance of hepatitis B and C – principles</vt:lpstr>
      <vt:lpstr>Hepatitis B   Data and trends </vt:lpstr>
      <vt:lpstr>Hepatitis B data: reporting countries and  case definitions used</vt:lpstr>
      <vt:lpstr>Hepatitis B data: distribution by disease status, EU/EEA, 2017</vt:lpstr>
      <vt:lpstr>Rates of reported acute hepatitis B cases  per 100 000 population by country, 2017</vt:lpstr>
      <vt:lpstr>Rates of reported chronic hepatitis B cases per 100 000 population by country, 2017</vt:lpstr>
      <vt:lpstr>Rates of acute and chronic hepatitis B cases in EU/EEA countries, 2008–2017 </vt:lpstr>
      <vt:lpstr>Hepatitis B data: distribution by age, transmission and importation status, 2017</vt:lpstr>
      <vt:lpstr>Rate of reported hepatitis B cases per  100 000 by age and disease status, 2017</vt:lpstr>
      <vt:lpstr>Reported transmission category for acute  and chronic hepatitis B cases, 2017</vt:lpstr>
      <vt:lpstr>Hepatitis C   Data and trends </vt:lpstr>
      <vt:lpstr>Hepatitis C data: reporting countries and  case definitions used</vt:lpstr>
      <vt:lpstr>Hepatitis C data: distribution by disease status, EU/EEA, 2017</vt:lpstr>
      <vt:lpstr>Rate of all reported hepatitis C cases across EU/EEA countries, 2008-2017</vt:lpstr>
      <vt:lpstr>Rate of reported hepatitis C cases  per 100 000 population by country, 2017</vt:lpstr>
      <vt:lpstr>Hepatitis C: distribution by age, transmission and importation status, 2017</vt:lpstr>
      <vt:lpstr>Rate of reported hepatitis C cases per  100 000 by age and gender, 2017</vt:lpstr>
      <vt:lpstr>Reported transmission category for acute  and chronic hepatitis C cases, 2017</vt:lpstr>
      <vt:lpstr>Conclusions </vt:lpstr>
      <vt:lpstr>Summary of key findings</vt:lpstr>
      <vt:lpstr>Key limitations of the data</vt:lpstr>
      <vt:lpstr>Other information </vt:lpstr>
      <vt:lpstr>Surveillance of hepatitis B and C – epidemiological objectives</vt:lpstr>
      <vt:lpstr>Hepatitis B case definition</vt:lpstr>
      <vt:lpstr>Differentiation of hepatitis B by stage of infection</vt:lpstr>
      <vt:lpstr>Hepatitis C case definition</vt:lpstr>
      <vt:lpstr>Differentiation of hepatitis C by stage of infection</vt:lpstr>
      <vt:lpstr>Surveillance of hepatitis B and C:  data completeness in 2017</vt:lpstr>
      <vt:lpstr>Acknowledgements</vt:lpstr>
      <vt:lpstr>www.ecdc.europa.eu    Follow us on @ECDC_EU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B and C slides</dc:title>
  <dc:creator>Ionut Sinescu</dc:creator>
  <cp:lastModifiedBy>Caroline Daamen</cp:lastModifiedBy>
  <cp:revision>14</cp:revision>
  <dcterms:created xsi:type="dcterms:W3CDTF">2018-10-12T08:40:12Z</dcterms:created>
  <dcterms:modified xsi:type="dcterms:W3CDTF">2019-04-09T12:54:01Z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DC_SARMS_Actor">
    <vt:lpwstr/>
  </property>
  <property fmtid="{D5CDD505-2E9C-101B-9397-08002B2CF9AE}" pid="3" name="ECDC_SARMS_Document_Topic">
    <vt:lpwstr>162;#hepatitis B|62ae40ce-059f-488e-a801-92664b44c4ec;#163;#hepatitis C|d3059c70-faf9-4c34-b5b2-ed53a09b8854</vt:lpwstr>
  </property>
  <property fmtid="{D5CDD505-2E9C-101B-9397-08002B2CF9AE}" pid="4" name="ECDC_SARMS_Document_Type">
    <vt:lpwstr>8</vt:lpwstr>
  </property>
  <property fmtid="{D5CDD505-2E9C-101B-9397-08002B2CF9AE}" pid="5" name="ContentTypeId">
    <vt:lpwstr>0x01010033C6D12616634881B00942D2FCD0A93B00E44FF68AA2AB4E9DA1C9CE14CB9680640036B254E054FD27419CE0F8F53B8C91ED</vt:lpwstr>
  </property>
  <property fmtid="{D5CDD505-2E9C-101B-9397-08002B2CF9AE}" pid="6" name="TaxCatchAll">
    <vt:lpwstr>26;#OCS Support|9d18342d-e30d-42f9-ba08-a371dc2ce016;#106;#epidemic|32979f6a-50b9-4370-a7ff-61ba5fdfbfa3;#8;#Presentation|ccbe1f80-b171-4140-9ee7-571d78063fb6</vt:lpwstr>
  </property>
  <property fmtid="{D5CDD505-2E9C-101B-9397-08002B2CF9AE}" pid="7" name="ECDC_SARMS_Organisation">
    <vt:lpwstr>144</vt:lpwstr>
  </property>
  <property fmtid="{D5CDD505-2E9C-101B-9397-08002B2CF9AE}" pid="8" name="ECDC_SARMS_Language">
    <vt:lpwstr/>
  </property>
  <property fmtid="{D5CDD505-2E9C-101B-9397-08002B2CF9AE}" pid="9" name="ECDC_SARMS_Activity">
    <vt:lpwstr/>
  </property>
  <property fmtid="{D5CDD505-2E9C-101B-9397-08002B2CF9AE}" pid="10" name="ECDC_SARMS_Organisation0">
    <vt:lpwstr>OCS Support|9d18342d-e30d-42f9-ba08-a371dc2ce016</vt:lpwstr>
  </property>
  <property fmtid="{D5CDD505-2E9C-101B-9397-08002B2CF9AE}" pid="11" name="ECDC_SARMS_Document_Type0">
    <vt:lpwstr>Presentation|ccbe1f80-b171-4140-9ee7-571d78063fb6</vt:lpwstr>
  </property>
  <property fmtid="{D5CDD505-2E9C-101B-9397-08002B2CF9AE}" pid="12" name="ECDC_SARMS_Document_Topic0">
    <vt:lpwstr>epidemic|32979f6a-50b9-4370-a7ff-61ba5fdfbfa3</vt:lpwstr>
  </property>
</Properties>
</file>