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2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4.xml" ContentType="application/vnd.openxmlformats-officedocument.theme+xml"/>
  <Override PartName="/ppt/charts/chart10.xml" ContentType="application/vnd.openxmlformats-officedocument.drawingml.char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1.xml" ContentType="application/vnd.openxmlformats-officedocument.drawingml.chart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4"/>
    <p:sldMasterId id="2147483653" r:id="rId5"/>
    <p:sldMasterId id="2147483654" r:id="rId6"/>
    <p:sldMasterId id="2147483655" r:id="rId7"/>
  </p:sldMasterIdLst>
  <p:notesMasterIdLst>
    <p:notesMasterId r:id="rId31"/>
  </p:notesMasterIdLst>
  <p:handoutMasterIdLst>
    <p:handoutMasterId r:id="rId32"/>
  </p:handoutMasterIdLst>
  <p:sldIdLst>
    <p:sldId id="287" r:id="rId8"/>
    <p:sldId id="268" r:id="rId9"/>
    <p:sldId id="284" r:id="rId10"/>
    <p:sldId id="276" r:id="rId11"/>
    <p:sldId id="262" r:id="rId12"/>
    <p:sldId id="294" r:id="rId13"/>
    <p:sldId id="289" r:id="rId14"/>
    <p:sldId id="290" r:id="rId15"/>
    <p:sldId id="296" r:id="rId16"/>
    <p:sldId id="288" r:id="rId17"/>
    <p:sldId id="272" r:id="rId18"/>
    <p:sldId id="275" r:id="rId19"/>
    <p:sldId id="285" r:id="rId20"/>
    <p:sldId id="274" r:id="rId21"/>
    <p:sldId id="295" r:id="rId22"/>
    <p:sldId id="293" r:id="rId23"/>
    <p:sldId id="277" r:id="rId24"/>
    <p:sldId id="283" r:id="rId25"/>
    <p:sldId id="292" r:id="rId26"/>
    <p:sldId id="291" r:id="rId27"/>
    <p:sldId id="278" r:id="rId28"/>
    <p:sldId id="279" r:id="rId29"/>
    <p:sldId id="282" r:id="rId30"/>
  </p:sldIdLst>
  <p:sldSz cx="9144000" cy="6858000" type="screen4x3"/>
  <p:notesSz cx="6810375" cy="9942513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Huitric" initials="EH" lastIdx="3" clrIdx="0"/>
  <p:cmAuthor id="1" name="Vahur Hollo" initials="VH" lastIdx="1" clrIdx="1"/>
  <p:cmAuthor id="2" name="Uwe Kreisel" initials="UK" lastIdx="1" clrIdx="2"/>
  <p:cmAuthor id="3" name="mvanderwerf" initials="m" lastIdx="1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7DA"/>
    <a:srgbClr val="A20000"/>
    <a:srgbClr val="F6A800"/>
    <a:srgbClr val="69AE23"/>
    <a:srgbClr val="FC5310"/>
    <a:srgbClr val="FFDD00"/>
    <a:srgbClr val="F6F622"/>
    <a:srgbClr val="EDE42B"/>
    <a:srgbClr val="E2001A"/>
    <a:srgbClr val="3C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 autoAdjust="0"/>
    <p:restoredTop sz="87547" autoAdjust="0"/>
  </p:normalViewPr>
  <p:slideViewPr>
    <p:cSldViewPr snapToGrid="0">
      <p:cViewPr>
        <p:scale>
          <a:sx n="90" d="100"/>
          <a:sy n="90" d="100"/>
        </p:scale>
        <p:origin x="-720" y="-78"/>
      </p:cViewPr>
      <p:guideLst>
        <p:guide orient="horz" pos="720"/>
        <p:guide pos="21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38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HorizontalProject\2013\SlidesForWebTB_201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HorizontalProject\2013\SlidesForWebTB_201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HorizontalProject\2013\SlidesForWebTB_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HorizontalProject\2013\SlidesForWebTB_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HorizontalProject\2013\SlidesForWebTB_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HorizontalProject\2013\SlidesForWebTB_2013final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ecdcclufil\SRS\Surveillance%20Section\Surveillance%20Networks\EuroTB\HorizontalProject\2013\SlidesForWebTB_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HorizontalProject\2013\SlidesForWebTB_2013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ecdcclufil\SRS\Surveillance%20Section\Surveillance%20Networks\EuroTB\HorizontalProject\2013\SlidesForWebTB_20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HorizontalProject\2013\SlidesForWebTB_201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ecdcclufil\SRS\Surveillance%20Section\Surveillance%20Networks\EuroTB\HorizontalProject\2013\SlidesForWebTB_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73130397420719E-2"/>
          <c:y val="4.4891942382238266E-2"/>
          <c:w val="0.8559246419212112"/>
          <c:h val="0.76743869392450093"/>
        </c:manualLayout>
      </c:layout>
      <c:lineChart>
        <c:grouping val="standard"/>
        <c:varyColors val="0"/>
        <c:ser>
          <c:idx val="0"/>
          <c:order val="0"/>
          <c:tx>
            <c:strRef>
              <c:f>'slide3 '!$A$2</c:f>
              <c:strCache>
                <c:ptCount val="1"/>
                <c:pt idx="0">
                  <c:v>Rate per 100000 population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diamond"/>
            <c:size val="14"/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1.2642157361155298E-2"/>
                  <c:y val="6.6591261024000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27561981167028E-2"/>
                  <c:y val="6.6591261024000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'slide3 '!$B$1:$F$1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'slide3 '!$B$2:$F$2</c:f>
              <c:numCache>
                <c:formatCode>0.0</c:formatCode>
                <c:ptCount val="5"/>
                <c:pt idx="0">
                  <c:v>16.80696352864328</c:v>
                </c:pt>
                <c:pt idx="1">
                  <c:v>16.54895271433238</c:v>
                </c:pt>
                <c:pt idx="2">
                  <c:v>15.849384615384004</c:v>
                </c:pt>
                <c:pt idx="3">
                  <c:v>14.927067923446414</c:v>
                </c:pt>
                <c:pt idx="4">
                  <c:v>14.244180130254868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261168128"/>
        <c:axId val="261715072"/>
      </c:lineChart>
      <c:catAx>
        <c:axId val="261168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sz="1200"/>
                </a:pPr>
                <a:r>
                  <a:rPr lang="en-GB" sz="1200"/>
                  <a:t>Year of reporting</a:t>
                </a:r>
              </a:p>
            </c:rich>
          </c:tx>
          <c:layout>
            <c:manualLayout>
              <c:xMode val="edge"/>
              <c:yMode val="edge"/>
              <c:x val="0.4257869205716141"/>
              <c:y val="0.9296616761028863"/>
            </c:manualLayout>
          </c:layout>
          <c:overlay val="0"/>
        </c:title>
        <c:numFmt formatCode="General" sourceLinked="1"/>
        <c:majorTickMark val="none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61715072"/>
        <c:crosses val="autoZero"/>
        <c:auto val="1"/>
        <c:lblAlgn val="ctr"/>
        <c:lblOffset val="100"/>
        <c:tickLblSkip val="1"/>
        <c:noMultiLvlLbl val="1"/>
      </c:catAx>
      <c:valAx>
        <c:axId val="261715072"/>
        <c:scaling>
          <c:orientation val="minMax"/>
          <c:max val="20"/>
          <c:min val="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GB" sz="1100" b="0" i="0" u="none" strike="noStrike" baseline="0" dirty="0" smtClean="0">
                    <a:effectLst/>
                  </a:rPr>
                  <a:t>Notification rate per 100 000 population</a:t>
                </a:r>
                <a:endParaRPr lang="en-GB" sz="11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chemeClr val="bg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61168128"/>
        <c:crosses val="autoZero"/>
        <c:crossBetween val="between"/>
        <c:majorUnit val="5"/>
      </c:valAx>
      <c:spPr>
        <a:noFill/>
      </c:spPr>
    </c:plotArea>
    <c:plotVisOnly val="1"/>
    <c:dispBlanksAs val="gap"/>
    <c:showDLblsOverMax val="0"/>
  </c:chart>
  <c:txPr>
    <a:bodyPr/>
    <a:lstStyle/>
    <a:p>
      <a:pPr algn="ctr" rtl="0">
        <a:defRPr lang="en-GB" sz="1200" b="0" i="0" u="none" strike="noStrike" kern="1200" baseline="0">
          <a:solidFill>
            <a:srgbClr val="000000"/>
          </a:solidFill>
          <a:effectLst/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TSEPTB2010!$D$3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TSEPTB2010!$A$4:$A$27</c:f>
              <c:strCache>
                <c:ptCount val="24"/>
                <c:pt idx="0">
                  <c:v>EU/EEA</c:v>
                </c:pt>
                <c:pt idx="1">
                  <c:v>Austria</c:v>
                </c:pt>
                <c:pt idx="2">
                  <c:v>Belgium</c:v>
                </c:pt>
                <c:pt idx="3">
                  <c:v>Bulgaria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Germany</c:v>
                </c:pt>
                <c:pt idx="9">
                  <c:v>Hungary</c:v>
                </c:pt>
                <c:pt idx="10">
                  <c:v>Iceland</c:v>
                </c:pt>
                <c:pt idx="11">
                  <c:v>Ireland</c:v>
                </c:pt>
                <c:pt idx="12">
                  <c:v>Latvia</c:v>
                </c:pt>
                <c:pt idx="13">
                  <c:v>Lithuania</c:v>
                </c:pt>
                <c:pt idx="14">
                  <c:v>Malta</c:v>
                </c:pt>
                <c:pt idx="15">
                  <c:v>Netherlands</c:v>
                </c:pt>
                <c:pt idx="16">
                  <c:v>Norway</c:v>
                </c:pt>
                <c:pt idx="17">
                  <c:v>Poland</c:v>
                </c:pt>
                <c:pt idx="18">
                  <c:v>Romania</c:v>
                </c:pt>
                <c:pt idx="19">
                  <c:v>Slovakia</c:v>
                </c:pt>
                <c:pt idx="20">
                  <c:v>Slovenia</c:v>
                </c:pt>
                <c:pt idx="21">
                  <c:v>Spain</c:v>
                </c:pt>
                <c:pt idx="22">
                  <c:v>Sweden</c:v>
                </c:pt>
                <c:pt idx="23">
                  <c:v>United Kingdom</c:v>
                </c:pt>
              </c:strCache>
            </c:strRef>
          </c:cat>
          <c:val>
            <c:numRef>
              <c:f>TSEPTB2010!$D$4:$D$27</c:f>
              <c:numCache>
                <c:formatCode>0.00</c:formatCode>
                <c:ptCount val="24"/>
                <c:pt idx="0">
                  <c:v>82.208588957055213</c:v>
                </c:pt>
                <c:pt idx="1">
                  <c:v>63.909774436090231</c:v>
                </c:pt>
                <c:pt idx="2">
                  <c:v>80.528052805280524</c:v>
                </c:pt>
                <c:pt idx="3">
                  <c:v>92.481203007518801</c:v>
                </c:pt>
                <c:pt idx="4">
                  <c:v>21.052631578947366</c:v>
                </c:pt>
                <c:pt idx="5">
                  <c:v>81.44329896907216</c:v>
                </c:pt>
                <c:pt idx="6">
                  <c:v>70.454545454545453</c:v>
                </c:pt>
                <c:pt idx="7">
                  <c:v>61.904761904761905</c:v>
                </c:pt>
                <c:pt idx="8">
                  <c:v>76.813074565883554</c:v>
                </c:pt>
                <c:pt idx="9">
                  <c:v>83.78378378378379</c:v>
                </c:pt>
                <c:pt idx="10">
                  <c:v>100</c:v>
                </c:pt>
                <c:pt idx="11">
                  <c:v>78</c:v>
                </c:pt>
                <c:pt idx="12">
                  <c:v>90.909090909090907</c:v>
                </c:pt>
                <c:pt idx="13">
                  <c:v>92.888888888888886</c:v>
                </c:pt>
                <c:pt idx="14">
                  <c:v>61.53846153846154</c:v>
                </c:pt>
                <c:pt idx="15">
                  <c:v>85.473684210526315</c:v>
                </c:pt>
                <c:pt idx="16">
                  <c:v>85.40145985401459</c:v>
                </c:pt>
                <c:pt idx="17">
                  <c:v>74.661508704061902</c:v>
                </c:pt>
                <c:pt idx="18">
                  <c:v>89.404839764551994</c:v>
                </c:pt>
                <c:pt idx="19">
                  <c:v>92.537313432835816</c:v>
                </c:pt>
                <c:pt idx="20">
                  <c:v>76.666666666666671</c:v>
                </c:pt>
                <c:pt idx="21">
                  <c:v>67.87377133988619</c:v>
                </c:pt>
                <c:pt idx="22">
                  <c:v>86.507936507936506</c:v>
                </c:pt>
                <c:pt idx="23">
                  <c:v>83.666751076221828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244800"/>
        <c:axId val="343246336"/>
      </c:barChart>
      <c:catAx>
        <c:axId val="343244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3246336"/>
        <c:crosses val="autoZero"/>
        <c:auto val="1"/>
        <c:lblAlgn val="ctr"/>
        <c:lblOffset val="100"/>
        <c:noMultiLvlLbl val="0"/>
      </c:catAx>
      <c:valAx>
        <c:axId val="343246336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GB" sz="1200" b="0"/>
                  <a:t>Treatment</a:t>
                </a:r>
                <a:r>
                  <a:rPr lang="en-GB" sz="1200" b="0" baseline="0"/>
                  <a:t> success (%)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3244800"/>
        <c:crosses val="autoZero"/>
        <c:crossBetween val="between"/>
        <c:majorUnit val="20"/>
      </c:valAx>
      <c:spPr>
        <a:ln>
          <a:solidFill>
            <a:schemeClr val="bg2">
              <a:lumMod val="60000"/>
              <a:lumOff val="4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43999999999995E-2"/>
          <c:y val="4.4774262084409683E-2"/>
          <c:w val="0.89976072851080735"/>
          <c:h val="0.6872204431261159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Figure21!$A$3:$A$20</c:f>
              <c:strCache>
                <c:ptCount val="18"/>
                <c:pt idx="0">
                  <c:v>EU/EEA</c:v>
                </c:pt>
                <c:pt idx="1">
                  <c:v>Austria</c:v>
                </c:pt>
                <c:pt idx="2">
                  <c:v>Belgium</c:v>
                </c:pt>
                <c:pt idx="3">
                  <c:v>Bulgaria</c:v>
                </c:pt>
                <c:pt idx="4">
                  <c:v>Czech Republic</c:v>
                </c:pt>
                <c:pt idx="5">
                  <c:v>Denmark</c:v>
                </c:pt>
                <c:pt idx="6">
                  <c:v>Estonia</c:v>
                </c:pt>
                <c:pt idx="7">
                  <c:v>Germany</c:v>
                </c:pt>
                <c:pt idx="8">
                  <c:v>Hungary</c:v>
                </c:pt>
                <c:pt idx="9">
                  <c:v>Latvia</c:v>
                </c:pt>
                <c:pt idx="10">
                  <c:v>Lithuania</c:v>
                </c:pt>
                <c:pt idx="11">
                  <c:v>Netherlands</c:v>
                </c:pt>
                <c:pt idx="12">
                  <c:v>Norway</c:v>
                </c:pt>
                <c:pt idx="13">
                  <c:v>Poland</c:v>
                </c:pt>
                <c:pt idx="14">
                  <c:v>Romania</c:v>
                </c:pt>
                <c:pt idx="15">
                  <c:v>Slovakia</c:v>
                </c:pt>
                <c:pt idx="16">
                  <c:v>Sweden</c:v>
                </c:pt>
                <c:pt idx="17">
                  <c:v>United Kingdom</c:v>
                </c:pt>
              </c:strCache>
            </c:strRef>
          </c:cat>
          <c:val>
            <c:numRef>
              <c:f>Figure21!$D$3:$D$20</c:f>
              <c:numCache>
                <c:formatCode>0.0</c:formatCode>
                <c:ptCount val="18"/>
                <c:pt idx="0">
                  <c:v>31.593406593406591</c:v>
                </c:pt>
                <c:pt idx="1">
                  <c:v>43.478260869565219</c:v>
                </c:pt>
                <c:pt idx="2">
                  <c:v>40</c:v>
                </c:pt>
                <c:pt idx="3">
                  <c:v>18.604651162790699</c:v>
                </c:pt>
                <c:pt idx="4">
                  <c:v>0</c:v>
                </c:pt>
                <c:pt idx="5">
                  <c:v>50</c:v>
                </c:pt>
                <c:pt idx="6">
                  <c:v>41.17647058823529</c:v>
                </c:pt>
                <c:pt idx="7">
                  <c:v>61.29032258064516</c:v>
                </c:pt>
                <c:pt idx="8">
                  <c:v>16.666666666666664</c:v>
                </c:pt>
                <c:pt idx="9">
                  <c:v>58.778625954198475</c:v>
                </c:pt>
                <c:pt idx="10">
                  <c:v>30.124223602484474</c:v>
                </c:pt>
                <c:pt idx="11">
                  <c:v>60</c:v>
                </c:pt>
                <c:pt idx="12">
                  <c:v>62.5</c:v>
                </c:pt>
                <c:pt idx="13">
                  <c:v>57.142857142857139</c:v>
                </c:pt>
                <c:pt idx="14">
                  <c:v>16.346153846153847</c:v>
                </c:pt>
                <c:pt idx="15">
                  <c:v>0</c:v>
                </c:pt>
                <c:pt idx="16">
                  <c:v>84.615384615384613</c:v>
                </c:pt>
                <c:pt idx="17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376256"/>
        <c:axId val="343377792"/>
      </c:barChart>
      <c:catAx>
        <c:axId val="34337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3377792"/>
        <c:crosses val="autoZero"/>
        <c:auto val="1"/>
        <c:lblAlgn val="ctr"/>
        <c:lblOffset val="100"/>
        <c:noMultiLvlLbl val="0"/>
      </c:catAx>
      <c:valAx>
        <c:axId val="343377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GB" sz="1200" b="0" dirty="0"/>
                  <a:t>Treatment success (%)</a:t>
                </a:r>
              </a:p>
              <a:p>
                <a:pPr>
                  <a:defRPr sz="1200" b="0"/>
                </a:pPr>
                <a:endParaRPr lang="en-GB" sz="1200" b="0" dirty="0"/>
              </a:p>
            </c:rich>
          </c:tx>
          <c:layout>
            <c:manualLayout>
              <c:xMode val="edge"/>
              <c:yMode val="edge"/>
              <c:x val="4.3398479769932441E-3"/>
              <c:y val="0.228293691501785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3376256"/>
        <c:crosses val="autoZero"/>
        <c:crossBetween val="between"/>
        <c:majorUnit val="20"/>
      </c:valAx>
      <c:spPr>
        <a:noFill/>
        <a:ln>
          <a:solidFill>
            <a:schemeClr val="bg2">
              <a:lumMod val="60000"/>
              <a:lumOff val="4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039459470377276E-2"/>
          <c:y val="5.1400554097404488E-2"/>
          <c:w val="0.91596055281389532"/>
          <c:h val="0.79419582896306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22'!$A$55</c:f>
              <c:strCache>
                <c:ptCount val="1"/>
                <c:pt idx="0">
                  <c:v>cohort 2009 (18 countries)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'slide 22'!$B$54:$G$54</c:f>
              <c:strCache>
                <c:ptCount val="6"/>
                <c:pt idx="0">
                  <c:v>Success</c:v>
                </c:pt>
                <c:pt idx="1">
                  <c:v>Died</c:v>
                </c:pt>
                <c:pt idx="2">
                  <c:v>Failed</c:v>
                </c:pt>
                <c:pt idx="3">
                  <c:v>Defaulted</c:v>
                </c:pt>
                <c:pt idx="4">
                  <c:v>Still on treatment</c:v>
                </c:pt>
                <c:pt idx="5">
                  <c:v>Transferred or unknown</c:v>
                </c:pt>
              </c:strCache>
            </c:strRef>
          </c:cat>
          <c:val>
            <c:numRef>
              <c:f>'slide 22'!$B$55:$G$55</c:f>
              <c:numCache>
                <c:formatCode>0.0</c:formatCode>
                <c:ptCount val="6"/>
                <c:pt idx="0">
                  <c:v>31.180968564146134</c:v>
                </c:pt>
                <c:pt idx="1">
                  <c:v>19.371282922684792</c:v>
                </c:pt>
                <c:pt idx="2">
                  <c:v>21.155480033984709</c:v>
                </c:pt>
                <c:pt idx="3">
                  <c:v>16.737468139337295</c:v>
                </c:pt>
                <c:pt idx="4">
                  <c:v>6.711979609175871</c:v>
                </c:pt>
                <c:pt idx="5">
                  <c:v>4.8428207306711979</c:v>
                </c:pt>
              </c:numCache>
            </c:numRef>
          </c:val>
        </c:ser>
        <c:ser>
          <c:idx val="1"/>
          <c:order val="1"/>
          <c:tx>
            <c:strRef>
              <c:f>'slide 22'!$A$56</c:f>
              <c:strCache>
                <c:ptCount val="1"/>
                <c:pt idx="0">
                  <c:v>cohort 2008 (20 countries)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'slide 22'!$B$54:$G$54</c:f>
              <c:strCache>
                <c:ptCount val="6"/>
                <c:pt idx="0">
                  <c:v>Success</c:v>
                </c:pt>
                <c:pt idx="1">
                  <c:v>Died</c:v>
                </c:pt>
                <c:pt idx="2">
                  <c:v>Failed</c:v>
                </c:pt>
                <c:pt idx="3">
                  <c:v>Defaulted</c:v>
                </c:pt>
                <c:pt idx="4">
                  <c:v>Still on treatment</c:v>
                </c:pt>
                <c:pt idx="5">
                  <c:v>Transferred or unknown</c:v>
                </c:pt>
              </c:strCache>
            </c:strRef>
          </c:cat>
          <c:val>
            <c:numRef>
              <c:f>'slide 22'!$B$56:$G$56</c:f>
              <c:numCache>
                <c:formatCode>0.0</c:formatCode>
                <c:ptCount val="6"/>
                <c:pt idx="0">
                  <c:v>30.199613650998071</c:v>
                </c:pt>
                <c:pt idx="1">
                  <c:v>20.862846104314229</c:v>
                </c:pt>
                <c:pt idx="2">
                  <c:v>20.476497102382485</c:v>
                </c:pt>
                <c:pt idx="3">
                  <c:v>19.510624597553122</c:v>
                </c:pt>
                <c:pt idx="4">
                  <c:v>7.0186735350933667</c:v>
                </c:pt>
                <c:pt idx="5">
                  <c:v>1.9317450096587252</c:v>
                </c:pt>
              </c:numCache>
            </c:numRef>
          </c:val>
        </c:ser>
        <c:ser>
          <c:idx val="2"/>
          <c:order val="2"/>
          <c:tx>
            <c:strRef>
              <c:f>'slide 22'!$A$57</c:f>
              <c:strCache>
                <c:ptCount val="1"/>
                <c:pt idx="0">
                  <c:v>cohort 2007 (15 countries)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'slide 22'!$B$54:$G$54</c:f>
              <c:strCache>
                <c:ptCount val="6"/>
                <c:pt idx="0">
                  <c:v>Success</c:v>
                </c:pt>
                <c:pt idx="1">
                  <c:v>Died</c:v>
                </c:pt>
                <c:pt idx="2">
                  <c:v>Failed</c:v>
                </c:pt>
                <c:pt idx="3">
                  <c:v>Defaulted</c:v>
                </c:pt>
                <c:pt idx="4">
                  <c:v>Still on treatment</c:v>
                </c:pt>
                <c:pt idx="5">
                  <c:v>Transferred or unknown</c:v>
                </c:pt>
              </c:strCache>
            </c:strRef>
          </c:cat>
          <c:val>
            <c:numRef>
              <c:f>'slide 22'!$B$57:$G$57</c:f>
              <c:numCache>
                <c:formatCode>0.0</c:formatCode>
                <c:ptCount val="6"/>
                <c:pt idx="0">
                  <c:v>31.620680453635803</c:v>
                </c:pt>
                <c:pt idx="1">
                  <c:v>19.412941961307538</c:v>
                </c:pt>
                <c:pt idx="2">
                  <c:v>19.279519679786524</c:v>
                </c:pt>
                <c:pt idx="3">
                  <c:v>19.346230820547031</c:v>
                </c:pt>
                <c:pt idx="4">
                  <c:v>6.2708472314876582</c:v>
                </c:pt>
                <c:pt idx="5">
                  <c:v>4.6697798532354904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468672"/>
        <c:axId val="343470464"/>
      </c:barChart>
      <c:catAx>
        <c:axId val="3434686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343470464"/>
        <c:crosses val="autoZero"/>
        <c:auto val="1"/>
        <c:lblAlgn val="ctr"/>
        <c:lblOffset val="100"/>
        <c:noMultiLvlLbl val="0"/>
      </c:catAx>
      <c:valAx>
        <c:axId val="3434704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GB" sz="1200" b="0"/>
                  <a:t>Percentage</a:t>
                </a:r>
              </a:p>
            </c:rich>
          </c:tx>
          <c:layout>
            <c:manualLayout>
              <c:xMode val="edge"/>
              <c:yMode val="edge"/>
              <c:x val="0"/>
              <c:y val="0.3487386704829250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3468672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68302229587613739"/>
          <c:y val="6.8868381642745113E-2"/>
          <c:w val="0.30539626263047476"/>
          <c:h val="0.35292777654498464"/>
        </c:manualLayout>
      </c:layout>
      <c:overlay val="0"/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08111111111108E-2"/>
          <c:y val="4.5167973882483871E-2"/>
          <c:w val="0.89129366666666665"/>
          <c:h val="0.7995971504317303"/>
        </c:manualLayout>
      </c:layout>
      <c:lineChart>
        <c:grouping val="standard"/>
        <c:varyColors val="0"/>
        <c:ser>
          <c:idx val="0"/>
          <c:order val="0"/>
          <c:tx>
            <c:strRef>
              <c:f>Slide8!$G$7</c:f>
              <c:strCache>
                <c:ptCount val="1"/>
                <c:pt idx="0">
                  <c:v>Rate per 100 000 population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2.127308554148578E-2"/>
                  <c:y val="5.9911159610689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Slide8!$H$6:$Q$6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Slide8!$H$7:$Q$7</c:f>
              <c:numCache>
                <c:formatCode>#,##0.0</c:formatCode>
                <c:ptCount val="10"/>
                <c:pt idx="0">
                  <c:v>3.4097751710015833</c:v>
                </c:pt>
                <c:pt idx="1">
                  <c:v>3.402939558277529</c:v>
                </c:pt>
                <c:pt idx="2">
                  <c:v>3.490619474679757</c:v>
                </c:pt>
                <c:pt idx="3">
                  <c:v>3.2725521369487249</c:v>
                </c:pt>
                <c:pt idx="4">
                  <c:v>3.3819096363983023</c:v>
                </c:pt>
                <c:pt idx="5">
                  <c:v>3.2377543932498534</c:v>
                </c:pt>
                <c:pt idx="6">
                  <c:v>3.4578594916458818</c:v>
                </c:pt>
                <c:pt idx="7">
                  <c:v>3.4249558953731163</c:v>
                </c:pt>
                <c:pt idx="8">
                  <c:v>3.3452385601171257</c:v>
                </c:pt>
                <c:pt idx="9">
                  <c:v>3.1738262700672579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898240"/>
        <c:axId val="261900160"/>
      </c:lineChart>
      <c:catAx>
        <c:axId val="261898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GB" sz="1200" b="0" i="0" u="none" strike="noStrike" kern="1200" baseline="0" dirty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i="0" u="none" strike="noStrike" kern="1200" baseline="0" dirty="0" smtClean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rPr>
                  <a:t>Year of reporting</a:t>
                </a:r>
                <a:endParaRPr lang="en-GB" sz="1200" b="0" i="0" u="none" strike="noStrike" kern="1200" baseline="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61900160"/>
        <c:crossesAt val="0"/>
        <c:auto val="1"/>
        <c:lblAlgn val="ctr"/>
        <c:lblOffset val="100"/>
        <c:tickLblSkip val="1"/>
        <c:noMultiLvlLbl val="0"/>
      </c:catAx>
      <c:valAx>
        <c:axId val="261900160"/>
        <c:scaling>
          <c:orientation val="minMax"/>
          <c:max val="5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GB" sz="1200" b="0" dirty="0" smtClean="0"/>
                  <a:t>Notification rate </a:t>
                </a:r>
                <a:r>
                  <a:rPr lang="en-GB" sz="1200" b="0" dirty="0"/>
                  <a:t>per 100 000 population</a:t>
                </a:r>
              </a:p>
            </c:rich>
          </c:tx>
          <c:layout>
            <c:manualLayout>
              <c:xMode val="edge"/>
              <c:yMode val="edge"/>
              <c:x val="2.8222222222222221E-3"/>
              <c:y val="6.3385068329972732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accent3">
                <a:lumMod val="6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61898240"/>
        <c:crossesAt val="1"/>
        <c:crossBetween val="between"/>
        <c:majorUnit val="1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077413400248E-2"/>
          <c:y val="0.11983680386071228"/>
          <c:w val="0.89428441637103051"/>
          <c:h val="0.761715663742721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Figure8b!$A$44</c:f>
              <c:strCache>
                <c:ptCount val="1"/>
                <c:pt idx="0">
                  <c:v>Extrapulmonary TB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Figure8b!$B$41:$K$41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Figure8b!$B$44:$K$44</c:f>
              <c:numCache>
                <c:formatCode>General</c:formatCode>
                <c:ptCount val="10"/>
                <c:pt idx="0">
                  <c:v>16689</c:v>
                </c:pt>
                <c:pt idx="1">
                  <c:v>16725</c:v>
                </c:pt>
                <c:pt idx="2">
                  <c:v>17232</c:v>
                </c:pt>
                <c:pt idx="3">
                  <c:v>16233</c:v>
                </c:pt>
                <c:pt idx="4">
                  <c:v>16847</c:v>
                </c:pt>
                <c:pt idx="5">
                  <c:v>16201</c:v>
                </c:pt>
                <c:pt idx="6">
                  <c:v>17383</c:v>
                </c:pt>
                <c:pt idx="7">
                  <c:v>17289</c:v>
                </c:pt>
                <c:pt idx="8">
                  <c:v>16123</c:v>
                </c:pt>
                <c:pt idx="9">
                  <c:v>16116</c:v>
                </c:pt>
              </c:numCache>
            </c:numRef>
          </c:val>
        </c:ser>
        <c:ser>
          <c:idx val="1"/>
          <c:order val="1"/>
          <c:tx>
            <c:strRef>
              <c:f>Figure8b!$A$45</c:f>
              <c:strCache>
                <c:ptCount val="1"/>
                <c:pt idx="0">
                  <c:v>Pulmonary TB</c:v>
                </c:pt>
              </c:strCache>
            </c:strRef>
          </c:tx>
          <c:spPr>
            <a:solidFill>
              <a:srgbClr val="B0D7DA"/>
            </a:solidFill>
          </c:spPr>
          <c:invertIfNegative val="0"/>
          <c:cat>
            <c:numRef>
              <c:f>Figure8b!$B$41:$K$41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Figure8b!$B$45:$K$45</c:f>
              <c:numCache>
                <c:formatCode>General</c:formatCode>
                <c:ptCount val="10"/>
                <c:pt idx="0">
                  <c:v>85317</c:v>
                </c:pt>
                <c:pt idx="1">
                  <c:v>80363</c:v>
                </c:pt>
                <c:pt idx="2">
                  <c:v>77207</c:v>
                </c:pt>
                <c:pt idx="3">
                  <c:v>71895</c:v>
                </c:pt>
                <c:pt idx="4">
                  <c:v>70191</c:v>
                </c:pt>
                <c:pt idx="5">
                  <c:v>67604</c:v>
                </c:pt>
                <c:pt idx="6">
                  <c:v>65584</c:v>
                </c:pt>
                <c:pt idx="7">
                  <c:v>62210</c:v>
                </c:pt>
                <c:pt idx="8">
                  <c:v>57661</c:v>
                </c:pt>
                <c:pt idx="9">
                  <c:v>55939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0477056"/>
        <c:axId val="340478976"/>
      </c:barChart>
      <c:catAx>
        <c:axId val="340477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en-GB" sz="1100" b="0" dirty="0" smtClean="0"/>
                  <a:t>Year of reporting</a:t>
                </a:r>
                <a:endParaRPr lang="en-GB" sz="1100" b="0" dirty="0"/>
              </a:p>
            </c:rich>
          </c:tx>
          <c:layout>
            <c:manualLayout>
              <c:xMode val="edge"/>
              <c:yMode val="edge"/>
              <c:x val="0.42919216013550771"/>
              <c:y val="0.939787445373137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40478976"/>
        <c:crosses val="autoZero"/>
        <c:auto val="1"/>
        <c:lblAlgn val="ctr"/>
        <c:lblOffset val="100"/>
        <c:noMultiLvlLbl val="0"/>
      </c:catAx>
      <c:valAx>
        <c:axId val="340478976"/>
        <c:scaling>
          <c:orientation val="minMax"/>
          <c:max val="1000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 sz="1100" b="0"/>
                </a:pPr>
                <a:r>
                  <a:rPr lang="en-GB" sz="1100" b="0" dirty="0" smtClean="0"/>
                  <a:t>Number of cases</a:t>
                </a:r>
                <a:endParaRPr lang="en-GB" sz="1100" b="0" dirty="0"/>
              </a:p>
            </c:rich>
          </c:tx>
          <c:layout>
            <c:manualLayout>
              <c:xMode val="edge"/>
              <c:yMode val="edge"/>
              <c:x val="0"/>
              <c:y val="2.03118855829735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047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358080239970004"/>
          <c:y val="4.0978775889792034E-2"/>
          <c:w val="0.35260967379077618"/>
          <c:h val="0.1709968805483444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80604047675655E-2"/>
          <c:y val="0.12643113328111474"/>
          <c:w val="0.8949800186937068"/>
          <c:h val="0.63626664467988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Figure9!$B$2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0"/>
            <c:invertIfNegative val="0"/>
            <c:bubble3D val="0"/>
          </c:dPt>
          <c:cat>
            <c:strRef>
              <c:f>Figure9!$A$3:$A$32</c:f>
              <c:strCache>
                <c:ptCount val="30"/>
                <c:pt idx="0">
                  <c:v>EU/EEA</c:v>
                </c:pt>
                <c:pt idx="1">
                  <c:v>Denmark </c:v>
                </c:pt>
                <c:pt idx="2">
                  <c:v>Slovenia</c:v>
                </c:pt>
                <c:pt idx="3">
                  <c:v>Cyprus</c:v>
                </c:pt>
                <c:pt idx="4">
                  <c:v>Sweden</c:v>
                </c:pt>
                <c:pt idx="5">
                  <c:v>Netherlands</c:v>
                </c:pt>
                <c:pt idx="6">
                  <c:v>Estonia</c:v>
                </c:pt>
                <c:pt idx="7">
                  <c:v>Finland</c:v>
                </c:pt>
                <c:pt idx="8">
                  <c:v>Norway</c:v>
                </c:pt>
                <c:pt idx="9">
                  <c:v>Malta</c:v>
                </c:pt>
                <c:pt idx="10">
                  <c:v>Belgium</c:v>
                </c:pt>
                <c:pt idx="11">
                  <c:v>Latvia</c:v>
                </c:pt>
                <c:pt idx="12">
                  <c:v>Ireland</c:v>
                </c:pt>
                <c:pt idx="13">
                  <c:v>Germany</c:v>
                </c:pt>
                <c:pt idx="14">
                  <c:v>Czech Republic</c:v>
                </c:pt>
                <c:pt idx="15">
                  <c:v>Portugal</c:v>
                </c:pt>
                <c:pt idx="16">
                  <c:v>Luxembourg</c:v>
                </c:pt>
                <c:pt idx="17">
                  <c:v>Lithuania</c:v>
                </c:pt>
                <c:pt idx="18">
                  <c:v>Romania</c:v>
                </c:pt>
                <c:pt idx="19">
                  <c:v>Spain</c:v>
                </c:pt>
                <c:pt idx="20">
                  <c:v>Austria</c:v>
                </c:pt>
                <c:pt idx="21">
                  <c:v>United Kingdom</c:v>
                </c:pt>
                <c:pt idx="22">
                  <c:v>Poland</c:v>
                </c:pt>
                <c:pt idx="23">
                  <c:v>Bulgaria</c:v>
                </c:pt>
                <c:pt idx="24">
                  <c:v>Greece</c:v>
                </c:pt>
                <c:pt idx="25">
                  <c:v>Slovakia</c:v>
                </c:pt>
                <c:pt idx="26">
                  <c:v>France</c:v>
                </c:pt>
                <c:pt idx="27">
                  <c:v>Hungary</c:v>
                </c:pt>
                <c:pt idx="28">
                  <c:v>Italy</c:v>
                </c:pt>
                <c:pt idx="29">
                  <c:v>Iceland</c:v>
                </c:pt>
              </c:strCache>
            </c:strRef>
          </c:cat>
          <c:val>
            <c:numRef>
              <c:f>Figure9!$B$3:$B$32</c:f>
              <c:numCache>
                <c:formatCode>0.0</c:formatCode>
                <c:ptCount val="30"/>
                <c:pt idx="0">
                  <c:v>69.2</c:v>
                </c:pt>
                <c:pt idx="1">
                  <c:v>97.767857142857139</c:v>
                </c:pt>
                <c:pt idx="2">
                  <c:v>97.41935483870968</c:v>
                </c:pt>
                <c:pt idx="3">
                  <c:v>88</c:v>
                </c:pt>
                <c:pt idx="4">
                  <c:v>87.90035587188612</c:v>
                </c:pt>
                <c:pt idx="5">
                  <c:v>81.886792452830193</c:v>
                </c:pt>
                <c:pt idx="6">
                  <c:v>81.781376518218622</c:v>
                </c:pt>
                <c:pt idx="7">
                  <c:v>80.888888888888886</c:v>
                </c:pt>
                <c:pt idx="8">
                  <c:v>80.459770114942529</c:v>
                </c:pt>
                <c:pt idx="9">
                  <c:v>80</c:v>
                </c:pt>
                <c:pt idx="10">
                  <c:v>79.727095516569207</c:v>
                </c:pt>
                <c:pt idx="11">
                  <c:v>79.516358463726888</c:v>
                </c:pt>
                <c:pt idx="12">
                  <c:v>78.974358974358978</c:v>
                </c:pt>
                <c:pt idx="13">
                  <c:v>76.479181884587291</c:v>
                </c:pt>
                <c:pt idx="14">
                  <c:v>75.959595959595958</c:v>
                </c:pt>
                <c:pt idx="15">
                  <c:v>75.13321492007104</c:v>
                </c:pt>
                <c:pt idx="16">
                  <c:v>75</c:v>
                </c:pt>
                <c:pt idx="17">
                  <c:v>74.34944237918215</c:v>
                </c:pt>
                <c:pt idx="18">
                  <c:v>72.880644619775055</c:v>
                </c:pt>
                <c:pt idx="19">
                  <c:v>72.289972899728994</c:v>
                </c:pt>
                <c:pt idx="20">
                  <c:v>71.061093247588431</c:v>
                </c:pt>
                <c:pt idx="21">
                  <c:v>70.23071198213843</c:v>
                </c:pt>
                <c:pt idx="22">
                  <c:v>67.796854710719956</c:v>
                </c:pt>
                <c:pt idx="23">
                  <c:v>59.901685393258433</c:v>
                </c:pt>
                <c:pt idx="24">
                  <c:v>58.928571428571431</c:v>
                </c:pt>
                <c:pt idx="25">
                  <c:v>51.879699248120303</c:v>
                </c:pt>
                <c:pt idx="26">
                  <c:v>48.907388137356925</c:v>
                </c:pt>
                <c:pt idx="27">
                  <c:v>43.07692307692308</c:v>
                </c:pt>
                <c:pt idx="28">
                  <c:v>35.439360929557004</c:v>
                </c:pt>
                <c:pt idx="2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340601472"/>
        <c:axId val="340627840"/>
      </c:barChart>
      <c:catAx>
        <c:axId val="340601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340627840"/>
        <c:crosses val="autoZero"/>
        <c:auto val="1"/>
        <c:lblAlgn val="ctr"/>
        <c:lblOffset val="100"/>
        <c:noMultiLvlLbl val="0"/>
      </c:catAx>
      <c:valAx>
        <c:axId val="34062784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GB" sz="1200" b="0"/>
                  <a:t>%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0601472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1733333333333"/>
          <c:y val="0.12367354497354498"/>
          <c:w val="0.81858228522254017"/>
          <c:h val="0.6732107273894965"/>
        </c:manualLayout>
      </c:layout>
      <c:lineChart>
        <c:grouping val="standard"/>
        <c:varyColors val="0"/>
        <c:ser>
          <c:idx val="0"/>
          <c:order val="0"/>
          <c:tx>
            <c:strRef>
              <c:f>'slide 10'!$A$3</c:f>
              <c:strCache>
                <c:ptCount val="1"/>
                <c:pt idx="0">
                  <c:v>Rate per 100 000 population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diamond"/>
            <c:size val="10"/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6.4735555555555553E-3"/>
                  <c:y val="6.0299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706888888888889E-2"/>
                  <c:y val="7.37391534391534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173555555555555E-2"/>
                  <c:y val="6.7019576719576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173555555555555E-2"/>
                  <c:y val="6.0299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849111111111111E-2"/>
                  <c:y val="6.0299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'slide 10'!$B$2:$F$2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'slide 10'!$B$3:$F$3</c:f>
              <c:numCache>
                <c:formatCode>0.00</c:formatCode>
                <c:ptCount val="5"/>
                <c:pt idx="0">
                  <c:v>0.33199024922452047</c:v>
                </c:pt>
                <c:pt idx="1">
                  <c:v>0.35190531414047721</c:v>
                </c:pt>
                <c:pt idx="2">
                  <c:v>0.33021408198883662</c:v>
                </c:pt>
                <c:pt idx="3">
                  <c:v>0.30159882395340681</c:v>
                </c:pt>
                <c:pt idx="4">
                  <c:v>0.29973712974946431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654720"/>
        <c:axId val="340669184"/>
      </c:lineChart>
      <c:catAx>
        <c:axId val="340654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GB" sz="1400" b="0" dirty="0" smtClean="0"/>
                  <a:t>Year of reporting</a:t>
                </a:r>
                <a:endParaRPr lang="en-GB" sz="1400" b="0" dirty="0"/>
              </a:p>
            </c:rich>
          </c:tx>
          <c:layout>
            <c:manualLayout>
              <c:xMode val="edge"/>
              <c:yMode val="edge"/>
              <c:x val="0.46391518495891754"/>
              <c:y val="0.90386449317120399"/>
            </c:manualLayout>
          </c:layout>
          <c:overlay val="0"/>
        </c:title>
        <c:numFmt formatCode="General" sourceLinked="1"/>
        <c:majorTickMark val="none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0669184"/>
        <c:crosses val="autoZero"/>
        <c:auto val="1"/>
        <c:lblAlgn val="ctr"/>
        <c:lblOffset val="100"/>
        <c:tickLblSkip val="1"/>
        <c:noMultiLvlLbl val="0"/>
      </c:catAx>
      <c:valAx>
        <c:axId val="340669184"/>
        <c:scaling>
          <c:orientation val="minMax"/>
          <c:max val="0.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0654720"/>
        <c:crosses val="autoZero"/>
        <c:crossBetween val="between"/>
        <c:majorUnit val="0.1"/>
        <c:minorUnit val="2.0000000000000005E-3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Figure16!$B$2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</c:dPt>
          <c:cat>
            <c:strRef>
              <c:f>Figure16!$A$3:$A$28</c:f>
              <c:strCache>
                <c:ptCount val="26"/>
                <c:pt idx="0">
                  <c:v>EU/EEA</c:v>
                </c:pt>
                <c:pt idx="1">
                  <c:v>Austria</c:v>
                </c:pt>
                <c:pt idx="2">
                  <c:v>Belgium</c:v>
                </c:pt>
                <c:pt idx="3">
                  <c:v>Bulgaria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 </c:v>
                </c:pt>
                <c:pt idx="7">
                  <c:v>Estonia</c:v>
                </c:pt>
                <c:pt idx="8">
                  <c:v>Finland</c:v>
                </c:pt>
                <c:pt idx="9">
                  <c:v>Germany</c:v>
                </c:pt>
                <c:pt idx="10">
                  <c:v>Hungary</c:v>
                </c:pt>
                <c:pt idx="11">
                  <c:v>Iceland</c:v>
                </c:pt>
                <c:pt idx="12">
                  <c:v>Ireland </c:v>
                </c:pt>
                <c:pt idx="13">
                  <c:v>Latvia</c:v>
                </c:pt>
                <c:pt idx="14">
                  <c:v>Lithuania</c:v>
                </c:pt>
                <c:pt idx="15">
                  <c:v>Luxembourg</c:v>
                </c:pt>
                <c:pt idx="16">
                  <c:v>Malta</c:v>
                </c:pt>
                <c:pt idx="17">
                  <c:v>Netherlands</c:v>
                </c:pt>
                <c:pt idx="18">
                  <c:v>Norway </c:v>
                </c:pt>
                <c:pt idx="19">
                  <c:v>Poland</c:v>
                </c:pt>
                <c:pt idx="20">
                  <c:v>Romania</c:v>
                </c:pt>
                <c:pt idx="21">
                  <c:v>Slovakia</c:v>
                </c:pt>
                <c:pt idx="22">
                  <c:v>Slovenia</c:v>
                </c:pt>
                <c:pt idx="23">
                  <c:v>Spain</c:v>
                </c:pt>
                <c:pt idx="24">
                  <c:v>Sweden</c:v>
                </c:pt>
                <c:pt idx="25">
                  <c:v>United Kingdom </c:v>
                </c:pt>
              </c:strCache>
            </c:strRef>
          </c:cat>
          <c:val>
            <c:numRef>
              <c:f>Figure16!$B$3:$B$28</c:f>
              <c:numCache>
                <c:formatCode>0.0</c:formatCode>
                <c:ptCount val="26"/>
                <c:pt idx="0">
                  <c:v>76.779349821795009</c:v>
                </c:pt>
                <c:pt idx="1">
                  <c:v>64.563106796116514</c:v>
                </c:pt>
                <c:pt idx="2">
                  <c:v>75.316455696202539</c:v>
                </c:pt>
                <c:pt idx="3">
                  <c:v>86.257928118393238</c:v>
                </c:pt>
                <c:pt idx="4">
                  <c:v>25</c:v>
                </c:pt>
                <c:pt idx="5">
                  <c:v>68.97506925207756</c:v>
                </c:pt>
                <c:pt idx="6">
                  <c:v>64.678899082568805</c:v>
                </c:pt>
                <c:pt idx="7">
                  <c:v>67.1875</c:v>
                </c:pt>
                <c:pt idx="8">
                  <c:v>74.594594594594597</c:v>
                </c:pt>
                <c:pt idx="9">
                  <c:v>76.555023923444978</c:v>
                </c:pt>
                <c:pt idx="10">
                  <c:v>68.932038834951456</c:v>
                </c:pt>
                <c:pt idx="11">
                  <c:v>87.5</c:v>
                </c:pt>
                <c:pt idx="12">
                  <c:v>72.560975609756099</c:v>
                </c:pt>
                <c:pt idx="13">
                  <c:v>75.671140939597308</c:v>
                </c:pt>
                <c:pt idx="14">
                  <c:v>68.404588112617319</c:v>
                </c:pt>
                <c:pt idx="15">
                  <c:v>0</c:v>
                </c:pt>
                <c:pt idx="16">
                  <c:v>80</c:v>
                </c:pt>
                <c:pt idx="17">
                  <c:v>77.659574468085097</c:v>
                </c:pt>
                <c:pt idx="18">
                  <c:v>91.366906474820141</c:v>
                </c:pt>
                <c:pt idx="19">
                  <c:v>65.807903951975987</c:v>
                </c:pt>
                <c:pt idx="20">
                  <c:v>83.811540497617784</c:v>
                </c:pt>
                <c:pt idx="21">
                  <c:v>84.180790960451972</c:v>
                </c:pt>
                <c:pt idx="22">
                  <c:v>85.950413223140501</c:v>
                </c:pt>
                <c:pt idx="23">
                  <c:v>70.397313933967538</c:v>
                </c:pt>
                <c:pt idx="24">
                  <c:v>85.121107266435985</c:v>
                </c:pt>
                <c:pt idx="25">
                  <c:v>80.906646177487517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340761984"/>
        <c:axId val="341935232"/>
      </c:barChart>
      <c:catAx>
        <c:axId val="340761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1935232"/>
        <c:crosses val="autoZero"/>
        <c:auto val="1"/>
        <c:lblAlgn val="ctr"/>
        <c:lblOffset val="100"/>
        <c:noMultiLvlLbl val="0"/>
      </c:catAx>
      <c:valAx>
        <c:axId val="341935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i="0" baseline="0">
                    <a:effectLst/>
                  </a:rPr>
                  <a:t>Treatment  success (%)</a:t>
                </a:r>
                <a:endParaRPr lang="en-GB" sz="700">
                  <a:effectLst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0761984"/>
        <c:crosses val="autoZero"/>
        <c:crossBetween val="between"/>
        <c:majorUnit val="20"/>
      </c:valAx>
      <c:spPr>
        <a:noFill/>
        <a:ln>
          <a:solidFill>
            <a:schemeClr val="bg2">
              <a:lumMod val="60000"/>
              <a:lumOff val="4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21979717813045E-2"/>
          <c:y val="0.11002492987713479"/>
          <c:w val="0.82529993386243372"/>
          <c:h val="0.71361587301587304"/>
        </c:manualLayout>
      </c:layout>
      <c:lineChart>
        <c:grouping val="standard"/>
        <c:varyColors val="0"/>
        <c:ser>
          <c:idx val="0"/>
          <c:order val="0"/>
          <c:tx>
            <c:strRef>
              <c:f>Figure17!$A$5</c:f>
              <c:strCache>
                <c:ptCount val="1"/>
                <c:pt idx="0">
                  <c:v>Treatment success (%)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diamond"/>
            <c:size val="10"/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2.3413800705467374E-3"/>
                  <c:y val="5.42187830687830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Figure17!$B$4:$F$4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Figure17!$B$5:$F$5</c:f>
              <c:numCache>
                <c:formatCode>0.0</c:formatCode>
                <c:ptCount val="5"/>
                <c:pt idx="0">
                  <c:v>79.45865904473294</c:v>
                </c:pt>
                <c:pt idx="1">
                  <c:v>79.162434829710875</c:v>
                </c:pt>
                <c:pt idx="2">
                  <c:v>79.507750390242137</c:v>
                </c:pt>
                <c:pt idx="3">
                  <c:v>78.93814174805911</c:v>
                </c:pt>
                <c:pt idx="4">
                  <c:v>76.818067211756656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110976"/>
        <c:axId val="342112896"/>
      </c:lineChart>
      <c:catAx>
        <c:axId val="342110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GB" sz="1400" b="0" dirty="0" smtClean="0"/>
                  <a:t>Year of reporting</a:t>
                </a:r>
                <a:endParaRPr lang="en-GB" sz="1400" b="0" dirty="0"/>
              </a:p>
            </c:rich>
          </c:tx>
          <c:layout>
            <c:manualLayout>
              <c:xMode val="edge"/>
              <c:yMode val="edge"/>
              <c:x val="0.455788139329806"/>
              <c:y val="0.91767566137566126"/>
            </c:manualLayout>
          </c:layout>
          <c:overlay val="0"/>
        </c:title>
        <c:numFmt formatCode="General" sourceLinked="1"/>
        <c:majorTickMark val="none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2112896"/>
        <c:crosses val="autoZero"/>
        <c:auto val="1"/>
        <c:lblAlgn val="ctr"/>
        <c:lblOffset val="100"/>
        <c:tickLblSkip val="1"/>
        <c:noMultiLvlLbl val="0"/>
      </c:catAx>
      <c:valAx>
        <c:axId val="342112896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2110976"/>
        <c:crosses val="autoZero"/>
        <c:crossBetween val="between"/>
        <c:majorUnit val="20"/>
        <c:minorUnit val="0.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66777777777779E-2"/>
          <c:y val="5.1400554097404488E-2"/>
          <c:w val="0.9167157777777778"/>
          <c:h val="0.69312619047619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TSPrevtreat!$B$2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TSPrevtreat!$A$3:$A$25</c:f>
              <c:strCache>
                <c:ptCount val="23"/>
                <c:pt idx="0">
                  <c:v>EU/EEA</c:v>
                </c:pt>
                <c:pt idx="1">
                  <c:v>Austria</c:v>
                </c:pt>
                <c:pt idx="2">
                  <c:v>Belgium</c:v>
                </c:pt>
                <c:pt idx="3">
                  <c:v>Bulgaria</c:v>
                </c:pt>
                <c:pt idx="4">
                  <c:v>Czech Republic</c:v>
                </c:pt>
                <c:pt idx="5">
                  <c:v>Denmark</c:v>
                </c:pt>
                <c:pt idx="6">
                  <c:v>Estonia</c:v>
                </c:pt>
                <c:pt idx="7">
                  <c:v>Finland</c:v>
                </c:pt>
                <c:pt idx="8">
                  <c:v>Germany</c:v>
                </c:pt>
                <c:pt idx="9">
                  <c:v>Hungary</c:v>
                </c:pt>
                <c:pt idx="10">
                  <c:v>Ireland</c:v>
                </c:pt>
                <c:pt idx="11">
                  <c:v>Latvia</c:v>
                </c:pt>
                <c:pt idx="12">
                  <c:v>Lithuania</c:v>
                </c:pt>
                <c:pt idx="13">
                  <c:v>Malta</c:v>
                </c:pt>
                <c:pt idx="14">
                  <c:v>Netherlands</c:v>
                </c:pt>
                <c:pt idx="15">
                  <c:v>Norway</c:v>
                </c:pt>
                <c:pt idx="16">
                  <c:v>Poland</c:v>
                </c:pt>
                <c:pt idx="17">
                  <c:v>Romania</c:v>
                </c:pt>
                <c:pt idx="18">
                  <c:v>Slovakia</c:v>
                </c:pt>
                <c:pt idx="19">
                  <c:v>Slovenia</c:v>
                </c:pt>
                <c:pt idx="20">
                  <c:v>Spain</c:v>
                </c:pt>
                <c:pt idx="21">
                  <c:v>Sweden</c:v>
                </c:pt>
                <c:pt idx="22">
                  <c:v>United Kingdom</c:v>
                </c:pt>
              </c:strCache>
            </c:strRef>
          </c:cat>
          <c:val>
            <c:numRef>
              <c:f>TSPrevtreat!$B$3:$B$25</c:f>
              <c:numCache>
                <c:formatCode>0.0</c:formatCode>
                <c:ptCount val="23"/>
                <c:pt idx="0">
                  <c:v>53.7</c:v>
                </c:pt>
                <c:pt idx="1">
                  <c:v>60</c:v>
                </c:pt>
                <c:pt idx="2">
                  <c:v>62.745098039215684</c:v>
                </c:pt>
                <c:pt idx="3">
                  <c:v>51.530612244897952</c:v>
                </c:pt>
                <c:pt idx="4">
                  <c:v>66.666666666666657</c:v>
                </c:pt>
                <c:pt idx="5">
                  <c:v>61.53846153846154</c:v>
                </c:pt>
                <c:pt idx="6">
                  <c:v>40</c:v>
                </c:pt>
                <c:pt idx="7">
                  <c:v>85.714285714285708</c:v>
                </c:pt>
                <c:pt idx="8">
                  <c:v>70.810810810810807</c:v>
                </c:pt>
                <c:pt idx="9">
                  <c:v>49.425287356321839</c:v>
                </c:pt>
                <c:pt idx="10">
                  <c:v>61.111111111111114</c:v>
                </c:pt>
                <c:pt idx="11">
                  <c:v>61.320754716981128</c:v>
                </c:pt>
                <c:pt idx="12">
                  <c:v>31.388888888888889</c:v>
                </c:pt>
                <c:pt idx="13">
                  <c:v>50</c:v>
                </c:pt>
                <c:pt idx="14">
                  <c:v>57.692307692307686</c:v>
                </c:pt>
                <c:pt idx="15">
                  <c:v>63.636363636363633</c:v>
                </c:pt>
                <c:pt idx="16">
                  <c:v>59.625212947189098</c:v>
                </c:pt>
                <c:pt idx="17">
                  <c:v>52.885525070955531</c:v>
                </c:pt>
                <c:pt idx="18">
                  <c:v>82.758620689655174</c:v>
                </c:pt>
                <c:pt idx="19">
                  <c:v>63.636363636363633</c:v>
                </c:pt>
                <c:pt idx="20">
                  <c:v>57.142857142857139</c:v>
                </c:pt>
                <c:pt idx="21">
                  <c:v>62.5</c:v>
                </c:pt>
                <c:pt idx="22">
                  <c:v>64.705882352941174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"/>
        <c:axId val="342939520"/>
        <c:axId val="342941056"/>
      </c:barChart>
      <c:catAx>
        <c:axId val="342939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2941056"/>
        <c:crosses val="autoZero"/>
        <c:auto val="1"/>
        <c:lblAlgn val="ctr"/>
        <c:lblOffset val="100"/>
        <c:noMultiLvlLbl val="0"/>
      </c:catAx>
      <c:valAx>
        <c:axId val="342941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GB" sz="1200" b="0"/>
                  <a:t>Treatment success (%)</a:t>
                </a:r>
              </a:p>
              <a:p>
                <a:pPr>
                  <a:defRPr sz="1200" b="0"/>
                </a:pPr>
                <a:endParaRPr lang="en-GB" sz="1200" b="0"/>
              </a:p>
            </c:rich>
          </c:tx>
          <c:layout>
            <c:manualLayout>
              <c:xMode val="edge"/>
              <c:yMode val="edge"/>
              <c:x val="3.7765555555555573E-3"/>
              <c:y val="0.217558730158730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342939520"/>
        <c:crosses val="autoZero"/>
        <c:crossBetween val="between"/>
        <c:majorUnit val="20"/>
      </c:valAx>
      <c:spPr>
        <a:ln>
          <a:solidFill>
            <a:schemeClr val="bg2">
              <a:lumMod val="60000"/>
              <a:lumOff val="4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Figure19!$C$2</c:f>
              <c:strCache>
                <c:ptCount val="1"/>
                <c:pt idx="0">
                  <c:v>TOS%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Figure19!$B$3:$B$28</c:f>
              <c:strCache>
                <c:ptCount val="26"/>
                <c:pt idx="0">
                  <c:v>EU/EEA</c:v>
                </c:pt>
                <c:pt idx="1">
                  <c:v>Austria</c:v>
                </c:pt>
                <c:pt idx="2">
                  <c:v>Belgium</c:v>
                </c:pt>
                <c:pt idx="3">
                  <c:v>Bulgaria</c:v>
                </c:pt>
                <c:pt idx="4">
                  <c:v>Cyprus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Germany</c:v>
                </c:pt>
                <c:pt idx="10">
                  <c:v>Hungary</c:v>
                </c:pt>
                <c:pt idx="11">
                  <c:v>Iceland</c:v>
                </c:pt>
                <c:pt idx="12">
                  <c:v>Ireland</c:v>
                </c:pt>
                <c:pt idx="13">
                  <c:v>Latvia</c:v>
                </c:pt>
                <c:pt idx="14">
                  <c:v>Lithuania</c:v>
                </c:pt>
                <c:pt idx="15">
                  <c:v>Luxembourg</c:v>
                </c:pt>
                <c:pt idx="16">
                  <c:v>Malta</c:v>
                </c:pt>
                <c:pt idx="17">
                  <c:v>Netherlands</c:v>
                </c:pt>
                <c:pt idx="18">
                  <c:v>Norway</c:v>
                </c:pt>
                <c:pt idx="19">
                  <c:v>Poland</c:v>
                </c:pt>
                <c:pt idx="20">
                  <c:v>Romania</c:v>
                </c:pt>
                <c:pt idx="21">
                  <c:v>Slovakia</c:v>
                </c:pt>
                <c:pt idx="22">
                  <c:v>Slovenia</c:v>
                </c:pt>
                <c:pt idx="23">
                  <c:v>Spain</c:v>
                </c:pt>
                <c:pt idx="24">
                  <c:v>Sweden</c:v>
                </c:pt>
                <c:pt idx="25">
                  <c:v>United Kingdom</c:v>
                </c:pt>
              </c:strCache>
            </c:strRef>
          </c:cat>
          <c:val>
            <c:numRef>
              <c:f>Figure19!$C$3:$C$28</c:f>
              <c:numCache>
                <c:formatCode>#,##0.0</c:formatCode>
                <c:ptCount val="26"/>
                <c:pt idx="0" formatCode="General">
                  <c:v>72.400000000000006</c:v>
                </c:pt>
                <c:pt idx="1">
                  <c:v>60.573476702508998</c:v>
                </c:pt>
                <c:pt idx="2">
                  <c:v>73.529411764705884</c:v>
                </c:pt>
                <c:pt idx="3">
                  <c:v>80.659103187466229</c:v>
                </c:pt>
                <c:pt idx="4">
                  <c:v>22.5</c:v>
                </c:pt>
                <c:pt idx="5">
                  <c:v>71.15384615384616</c:v>
                </c:pt>
                <c:pt idx="6">
                  <c:v>64.285714285714292</c:v>
                </c:pt>
                <c:pt idx="7">
                  <c:v>59.294871794871796</c:v>
                </c:pt>
                <c:pt idx="8">
                  <c:v>76.599999999999994</c:v>
                </c:pt>
                <c:pt idx="9">
                  <c:v>73.86162034299231</c:v>
                </c:pt>
                <c:pt idx="10">
                  <c:v>71.505698860227952</c:v>
                </c:pt>
                <c:pt idx="11">
                  <c:v>88.888888888888886</c:v>
                </c:pt>
                <c:pt idx="12">
                  <c:v>69.259259259259252</c:v>
                </c:pt>
                <c:pt idx="13">
                  <c:v>74.49822904368358</c:v>
                </c:pt>
                <c:pt idx="14">
                  <c:v>62.521891418563925</c:v>
                </c:pt>
                <c:pt idx="15" formatCode="#,##0">
                  <c:v>0</c:v>
                </c:pt>
                <c:pt idx="16">
                  <c:v>57.894736842105267</c:v>
                </c:pt>
                <c:pt idx="17">
                  <c:v>78.474576271186436</c:v>
                </c:pt>
                <c:pt idx="18">
                  <c:v>85.929648241206024</c:v>
                </c:pt>
                <c:pt idx="19">
                  <c:v>65.646453089244844</c:v>
                </c:pt>
                <c:pt idx="20">
                  <c:v>74.984723070940504</c:v>
                </c:pt>
                <c:pt idx="21">
                  <c:v>86.55913978494624</c:v>
                </c:pt>
                <c:pt idx="22">
                  <c:v>81.690140845070431</c:v>
                </c:pt>
                <c:pt idx="23">
                  <c:v>66.886543535620063</c:v>
                </c:pt>
                <c:pt idx="24">
                  <c:v>83.894230769230774</c:v>
                </c:pt>
                <c:pt idx="25">
                  <c:v>77.629233511586449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0940288"/>
        <c:axId val="379543552"/>
      </c:barChart>
      <c:catAx>
        <c:axId val="340940288"/>
        <c:scaling>
          <c:orientation val="minMax"/>
        </c:scaling>
        <c:delete val="0"/>
        <c:axPos val="b"/>
        <c:majorTickMark val="out"/>
        <c:minorTickMark val="none"/>
        <c:tickLblPos val="nextTo"/>
        <c:crossAx val="379543552"/>
        <c:crosses val="autoZero"/>
        <c:auto val="1"/>
        <c:lblAlgn val="ctr"/>
        <c:lblOffset val="100"/>
        <c:noMultiLvlLbl val="0"/>
      </c:catAx>
      <c:valAx>
        <c:axId val="379543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600"/>
                </a:pPr>
                <a:r>
                  <a:rPr lang="en-GB" sz="1100" b="0" i="0" baseline="0">
                    <a:effectLst/>
                  </a:rPr>
                  <a:t>Treatment success (%)</a:t>
                </a:r>
                <a:endParaRPr lang="en-GB" sz="600">
                  <a:effectLst/>
                </a:endParaRPr>
              </a:p>
            </c:rich>
          </c:tx>
          <c:layout>
            <c:manualLayout>
              <c:xMode val="edge"/>
              <c:yMode val="edge"/>
              <c:x val="1.7147530327018046E-2"/>
              <c:y val="0.1745425676973515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40940288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0.02427</cdr:x>
      <cdr:y>0.07103</cdr:y>
    </cdr:from>
    <cdr:to>
      <cdr:x>0.08885</cdr:x>
      <cdr:y>0.86617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083" y="286306"/>
          <a:ext cx="534993" cy="3205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0" i="0" baseline="0" dirty="0" smtClean="0">
              <a:effectLst/>
              <a:latin typeface="+mn-lt"/>
              <a:ea typeface="+mn-ea"/>
              <a:cs typeface="+mn-cs"/>
            </a:rPr>
            <a:t>Notification rate </a:t>
          </a:r>
          <a:r>
            <a:rPr lang="en-US" sz="1200" b="0" i="0" baseline="0" dirty="0">
              <a:effectLst/>
              <a:latin typeface="+mn-lt"/>
              <a:ea typeface="+mn-ea"/>
              <a:cs typeface="+mn-cs"/>
            </a:rPr>
            <a:t>per 100 000 population</a:t>
          </a:r>
          <a:endParaRPr lang="en-GB" sz="1200" dirty="0">
            <a:effectLst/>
          </a:endParaRPr>
        </a:p>
        <a:p xmlns:a="http://schemas.openxmlformats.org/drawingml/2006/main">
          <a:pPr algn="ctr"/>
          <a:endParaRPr lang="en-GB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0.14518</cdr:y>
    </cdr:from>
    <cdr:to>
      <cdr:x>0.0443</cdr:x>
      <cdr:y>0.62882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48773"/>
          <a:ext cx="401871" cy="1828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b"/>
        <a:lstStyle xmlns:a="http://schemas.openxmlformats.org/drawingml/2006/main"/>
        <a:p xmlns:a="http://schemas.openxmlformats.org/drawingml/2006/main">
          <a:r>
            <a:rPr lang="en-GB" sz="1200" dirty="0"/>
            <a:t>Treatment success (%)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67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6275" y="571500"/>
            <a:ext cx="3381375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6215" y="3455714"/>
            <a:ext cx="5448300" cy="574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742483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571500"/>
            <a:ext cx="3381375" cy="2536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56F58-2D54-42C7-8300-B6A6C00C98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B707E-15F4-45A3-B6D2-588A022A71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50EA1-99FB-48C4-84F7-3410000C65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87CB-E11B-4A3C-A436-1F7103AB2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404C-CFD7-4355-8320-1479A67371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4318000"/>
            <a:ext cx="4151313" cy="119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4318000"/>
            <a:ext cx="4152900" cy="119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15FAE-646A-4ACA-B96F-0E63AB7ED0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C0C30-0C1E-4C06-B099-F46350F0CA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695EF-20A4-45CE-880E-4C72CBE7E9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C1E00-DBA9-4F41-A5E0-AEEC7A4FBE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3C50C-1D6C-4D4A-A49A-4B04E5332B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D596-E07E-488A-A827-87A7BF2E2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51BB3-17EC-4A12-B550-EE253D841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BEBB1-E5E3-4434-9B52-19D645AFD0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598863"/>
            <a:ext cx="2112963" cy="191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598863"/>
            <a:ext cx="6191250" cy="191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B2DAD-0452-497A-8873-88D649AD8C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3EFA3-0701-43DC-8121-02BBC9D944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20023-451F-47FA-B4C7-850B50B2AE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294C-9E2E-499E-A0C3-4A62AB02A4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0F6A0-7676-4A87-8F38-3CC7A35BA6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13B21-E125-4BF5-AA96-ACB114AB2A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BB3C-08C3-46B1-B4C1-0A2D8B8199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58678-8918-4C57-8B27-35F17E3C38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1B294-5C9F-47D1-9C46-1541B7B6D8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055E9-08FF-4D19-9658-6BBEB98561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FE05B-CDED-486C-BA8B-2F509D2F56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8AF51-ABC0-4AFB-AA84-61F27BC2EB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D1DD9-A935-4383-9C39-8120EDE7E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9212A-0374-43C8-8E52-443BD9804C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88E7-F6BB-412A-89C2-E1956E424C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79E8D-9884-4047-B4AE-E383FADD54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7EF1-8873-45DD-A09C-4BEC164401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080F2-4D08-47D1-AFDA-D64CD83340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AC998-0FA1-4A79-B663-3B0A508BA1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09A27-53A9-4DB1-8C2A-262A731877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10B27-31CE-4556-9CB1-E7FC484C1C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BDB21-31B1-45F9-A76F-FF0019CF48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6F295-B689-4003-8BF1-7FE3974B11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187D-E37D-477A-BC83-F3476C751F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142875"/>
            <a:ext cx="2130425" cy="6099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42875"/>
            <a:ext cx="6243638" cy="6099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A6DB2-0E7D-413E-B918-21958CC4CD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654B8-0FC3-4D0A-8E66-7A66442187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20129-7646-4F8D-9F19-64DDBFB21E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601D-1BE4-4CB6-88AA-36E718AE74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A621-6E75-4722-9A21-D22FD85503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3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0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6C5177-E516-4F3E-AC48-317D9932C8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resentation_Template_Section_new"/>
          <p:cNvPicPr>
            <a:picLocks noChangeAspect="1" noChangeArrowheads="1"/>
          </p:cNvPicPr>
          <p:nvPr/>
        </p:nvPicPr>
        <p:blipFill>
          <a:blip r:embed="rId13" cstate="print"/>
          <a:srcRect t="46065"/>
          <a:stretch>
            <a:fillRect/>
          </a:stretch>
        </p:blipFill>
        <p:spPr bwMode="auto">
          <a:xfrm>
            <a:off x="0" y="3170238"/>
            <a:ext cx="91440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4318000"/>
            <a:ext cx="8456613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598863"/>
            <a:ext cx="8456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345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D3EEB2D-B48E-4BCF-8E9D-6F0861B60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3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resentation_Template_Innerpage_new"/>
          <p:cNvPicPr>
            <a:picLocks noChangeAspect="1" noChangeArrowheads="1"/>
          </p:cNvPicPr>
          <p:nvPr/>
        </p:nvPicPr>
        <p:blipFill>
          <a:blip r:embed="rId13" cstate="print"/>
          <a:srcRect t="92126"/>
          <a:stretch>
            <a:fillRect/>
          </a:stretch>
        </p:blipFill>
        <p:spPr bwMode="auto">
          <a:xfrm>
            <a:off x="0" y="632618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427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1FD131-19F7-4D8E-A436-87BF9180A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sentation_Template_Innerpage_new"/>
          <p:cNvPicPr>
            <a:picLocks noChangeAspect="1" noChangeArrowheads="1"/>
          </p:cNvPicPr>
          <p:nvPr/>
        </p:nvPicPr>
        <p:blipFill>
          <a:blip r:embed="rId13" cstate="print"/>
          <a:srcRect t="92126"/>
          <a:stretch>
            <a:fillRect/>
          </a:stretch>
        </p:blipFill>
        <p:spPr bwMode="auto">
          <a:xfrm>
            <a:off x="0" y="632618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396288" y="149225"/>
            <a:ext cx="6191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3388" y="6507163"/>
            <a:ext cx="9144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2F162A-AEAF-4052-9125-99645D63F1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4101" name="Picture 5" descr="Presentation_Template_Innerpage_new"/>
          <p:cNvPicPr>
            <a:picLocks noChangeAspect="1" noChangeArrowheads="1"/>
          </p:cNvPicPr>
          <p:nvPr/>
        </p:nvPicPr>
        <p:blipFill>
          <a:blip r:embed="rId13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eaLnBrk="0" hangingPunct="0">
              <a:lnSpc>
                <a:spcPct val="100000"/>
              </a:lnSpc>
              <a:defRPr/>
            </a:pPr>
            <a:fld id="{E7C5253D-70C6-4136-9BD3-673C86F08BDF}" type="slidenum">
              <a:rPr lang="en-GB" sz="1200">
                <a:solidFill>
                  <a:schemeClr val="bg1"/>
                </a:solidFill>
              </a:rPr>
              <a:pPr algn="r" eaLnBrk="0" hangingPunct="0">
                <a:lnSpc>
                  <a:spcPct val="100000"/>
                </a:lnSpc>
                <a:defRPr/>
              </a:pPr>
              <a:t>‹#›</a:t>
            </a:fld>
            <a:endParaRPr lang="en-GB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World Tuberculosis Day 2013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TB situation in 2011</a:t>
            </a:r>
            <a:r>
              <a:rPr lang="en-GB" sz="2400" dirty="0" smtClean="0"/>
              <a:t>:</a:t>
            </a:r>
            <a:r>
              <a:rPr lang="en-US" sz="2400" dirty="0" smtClean="0"/>
              <a:t> Findings from the ECDC and WHO/EURO joint TB surveillance report</a:t>
            </a:r>
          </a:p>
          <a:p>
            <a:endParaRPr lang="en-GB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850" y="5652000"/>
            <a:ext cx="8456613" cy="998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ECDC TB Team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European Centre for Disease Prevention and Control</a:t>
            </a: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Stockholm, </a:t>
            </a:r>
            <a:r>
              <a:rPr lang="en-GB" sz="2000" dirty="0" smtClean="0">
                <a:solidFill>
                  <a:schemeClr val="bg1"/>
                </a:solidFill>
              </a:rPr>
              <a:t>24 March 2013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42875"/>
            <a:ext cx="7775121" cy="822325"/>
          </a:xfrm>
        </p:spPr>
        <p:txBody>
          <a:bodyPr/>
          <a:lstStyle/>
          <a:p>
            <a:r>
              <a:rPr lang="en-GB" dirty="0" smtClean="0"/>
              <a:t>Proportion of culture-confirmed new pulmonary TB cases in EU/EEA, 2011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4000" y="1146235"/>
            <a:ext cx="8526463" cy="653765"/>
          </a:xfrm>
        </p:spPr>
        <p:txBody>
          <a:bodyPr/>
          <a:lstStyle/>
          <a:p>
            <a:pPr marL="0" indent="0"/>
            <a:r>
              <a:rPr lang="en-US" sz="1600" dirty="0" smtClean="0"/>
              <a:t>69% of new pulmonary TB cases were culture-confirmed. </a:t>
            </a:r>
          </a:p>
          <a:p>
            <a:pPr marL="0" indent="0"/>
            <a:r>
              <a:rPr lang="en-US" sz="1600" dirty="0" smtClean="0"/>
              <a:t>The proportion varied widely across countries (range 0 – 98%).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8000" y="1800000"/>
            <a:ext cx="8401989" cy="49663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 smtClean="0">
                <a:solidFill>
                  <a:srgbClr val="69AE23"/>
                </a:solidFill>
                <a:latin typeface="Tahoma"/>
              </a:rPr>
              <a:t>Figure 9: </a:t>
            </a:r>
            <a:r>
              <a:rPr lang="en-US" sz="1600" b="1" dirty="0" smtClean="0">
                <a:solidFill>
                  <a:srgbClr val="000000"/>
                </a:solidFill>
                <a:latin typeface="Tahoma"/>
              </a:rPr>
              <a:t>Proportion of new pulmonary TB cases confirmed by culture, 2011</a:t>
            </a:r>
          </a:p>
          <a:p>
            <a:endParaRPr lang="en-GB" sz="18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895001"/>
              </p:ext>
            </p:extLst>
          </p:nvPr>
        </p:nvGraphicFramePr>
        <p:xfrm>
          <a:off x="0" y="1800000"/>
          <a:ext cx="8931348" cy="476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3850" y="142875"/>
            <a:ext cx="7925238" cy="822325"/>
          </a:xfrm>
        </p:spPr>
        <p:txBody>
          <a:bodyPr/>
          <a:lstStyle/>
          <a:p>
            <a:r>
              <a:rPr lang="en-US" sz="2600" dirty="0" smtClean="0"/>
              <a:t>Proportion of notified TB cases with multi-drug resistance among all confirmed TB cases in EU/EEA, 2011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4294967295"/>
          </p:nvPr>
        </p:nvSpPr>
        <p:spPr>
          <a:xfrm>
            <a:off x="299398" y="1230083"/>
            <a:ext cx="5739093" cy="600075"/>
          </a:xfrm>
        </p:spPr>
        <p:txBody>
          <a:bodyPr/>
          <a:lstStyle/>
          <a:p>
            <a:pPr marL="0" indent="0"/>
            <a:r>
              <a:rPr lang="en-GB" sz="1600" dirty="0" smtClean="0"/>
              <a:t>In 2011, the overall proportion of TB cases with multi-drug resistance in the EU/EEA was 4.5% (range 0 – 29.8%).</a:t>
            </a:r>
            <a:endParaRPr lang="en-US" sz="1600" dirty="0" smtClean="0"/>
          </a:p>
          <a:p>
            <a:pPr marL="0" indent="0"/>
            <a:endParaRPr lang="en-GB" sz="1600" dirty="0"/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288000" y="1800000"/>
            <a:ext cx="4020847" cy="100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10: </a:t>
            </a:r>
            <a:r>
              <a:rPr lang="en-GB" sz="1600" b="1" kern="0" dirty="0" smtClean="0">
                <a:cs typeface="Tahoma" pitchFamily="34" charset="0"/>
              </a:rPr>
              <a:t>Country-specific proportion of multidrug resistance among all confirmed TB cases,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cs typeface="Tahoma" pitchFamily="34" charset="0"/>
              </a:rPr>
              <a:t>EU/EEA, 2011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90" name="Group 84"/>
          <p:cNvGrpSpPr>
            <a:grpSpLocks/>
          </p:cNvGrpSpPr>
          <p:nvPr/>
        </p:nvGrpSpPr>
        <p:grpSpPr bwMode="auto">
          <a:xfrm>
            <a:off x="2879705" y="1224000"/>
            <a:ext cx="6264296" cy="5040000"/>
            <a:chOff x="2109" y="632"/>
            <a:chExt cx="3645" cy="3314"/>
          </a:xfrm>
        </p:grpSpPr>
        <p:grpSp>
          <p:nvGrpSpPr>
            <p:cNvPr id="96" name="Group 83"/>
            <p:cNvGrpSpPr>
              <a:grpSpLocks/>
            </p:cNvGrpSpPr>
            <p:nvPr/>
          </p:nvGrpSpPr>
          <p:grpSpPr bwMode="auto">
            <a:xfrm>
              <a:off x="2109" y="632"/>
              <a:ext cx="3645" cy="3314"/>
              <a:chOff x="2109" y="632"/>
              <a:chExt cx="3645" cy="3314"/>
            </a:xfrm>
          </p:grpSpPr>
          <p:sp>
            <p:nvSpPr>
              <p:cNvPr id="147" name="Freeform 6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FFF1C3"/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5" name="Freeform 7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" name="Freeform 8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Freeform 9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58" name="Group 82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215" name="Freeform 11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6" name="Freeform 12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59" name="Freeform 13"/>
              <p:cNvSpPr>
                <a:spLocks/>
              </p:cNvSpPr>
              <p:nvPr/>
            </p:nvSpPr>
            <p:spPr bwMode="auto">
              <a:xfrm>
                <a:off x="2109" y="1399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" name="Freeform 14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61" name="Group 81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212" name="Freeform 16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3" name="Freeform 17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4" name="Freeform 18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62" name="Freeform 19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Freeform 20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" name="Freeform 21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" name="Freeform 22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" name="Freeform 23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67" name="Group 80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209" name="Freeform 25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0" name="Freeform 26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1" name="Freeform 27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68" name="Freeform 28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Freeform 29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" name="Freeform 30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" name="Freeform 31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" name="Freeform 32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" name="Freeform 33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Freeform 34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" name="Freeform 35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Freeform 36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" name="Freeform 37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" name="Freeform 40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" name="Freeform 41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Freeform 42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" name="Freeform 43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" name="Freeform 44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Freeform 45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" name="Freeform 46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87" name="Group 79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207" name="Freeform 48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08" name="Freeform 49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88" name="Freeform 50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9" name="Freeform 51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0" name="Freeform 52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Freeform 53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" name="Freeform 54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3" name="Freeform 55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" name="Freeform 56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" name="Freeform 57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6" name="Freeform 58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" name="Freeform 59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" name="Freeform 60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9" name="Freeform 61"/>
              <p:cNvSpPr>
                <a:spLocks/>
              </p:cNvSpPr>
              <p:nvPr/>
            </p:nvSpPr>
            <p:spPr bwMode="auto">
              <a:xfrm>
                <a:off x="4459" y="1698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Freeform 62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1" name="Freeform 63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Freeform 64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" name="Freeform 65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" name="Freeform 67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5" name="Freeform 68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6" name="Oval 69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GB"/>
              </a:p>
            </p:txBody>
          </p:sp>
        </p:grpSp>
        <p:sp>
          <p:nvSpPr>
            <p:cNvPr id="116" name="Freeform 75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6A800"/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" y="3246113"/>
            <a:ext cx="1356528" cy="3051552"/>
            <a:chOff x="0" y="3246113"/>
            <a:chExt cx="1356528" cy="3051552"/>
          </a:xfrm>
        </p:grpSpPr>
        <p:sp>
          <p:nvSpPr>
            <p:cNvPr id="84" name="Rectangular Callout 83"/>
            <p:cNvSpPr/>
            <p:nvPr/>
          </p:nvSpPr>
          <p:spPr bwMode="auto">
            <a:xfrm>
              <a:off x="0" y="4236009"/>
              <a:ext cx="1332000" cy="414000"/>
            </a:xfrm>
            <a:prstGeom prst="wedgeRectCallout">
              <a:avLst>
                <a:gd name="adj1" fmla="val -24568"/>
                <a:gd name="adj2" fmla="val 14809"/>
              </a:avLst>
            </a:prstGeom>
            <a:solidFill>
              <a:srgbClr val="F6A8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2 to 4.9%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85" name="Rectangular Callout 84"/>
            <p:cNvSpPr/>
            <p:nvPr/>
          </p:nvSpPr>
          <p:spPr bwMode="auto">
            <a:xfrm>
              <a:off x="0" y="5225906"/>
              <a:ext cx="1332000" cy="414000"/>
            </a:xfrm>
            <a:prstGeom prst="wedgeRectCallout">
              <a:avLst>
                <a:gd name="adj1" fmla="val -32601"/>
                <a:gd name="adj2" fmla="val 31745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≥ 10%</a:t>
              </a:r>
            </a:p>
          </p:txBody>
        </p:sp>
        <p:sp>
          <p:nvSpPr>
            <p:cNvPr id="86" name="Rectangular Callout 85"/>
            <p:cNvSpPr/>
            <p:nvPr/>
          </p:nvSpPr>
          <p:spPr bwMode="auto">
            <a:xfrm>
              <a:off x="0" y="3741061"/>
              <a:ext cx="1332000" cy="414000"/>
            </a:xfrm>
            <a:prstGeom prst="wedgeRectCallout">
              <a:avLst>
                <a:gd name="adj1" fmla="val 15349"/>
                <a:gd name="adj2" fmla="val 22319"/>
              </a:avLst>
            </a:prstGeom>
            <a:solidFill>
              <a:srgbClr val="FFD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1 to 1.9%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88" name="Rectangular Callout 87"/>
            <p:cNvSpPr/>
            <p:nvPr/>
          </p:nvSpPr>
          <p:spPr bwMode="auto">
            <a:xfrm>
              <a:off x="0" y="4730957"/>
              <a:ext cx="1332000" cy="414000"/>
            </a:xfrm>
            <a:prstGeom prst="wedgeRectCallout">
              <a:avLst>
                <a:gd name="adj1" fmla="val -38356"/>
                <a:gd name="adj2" fmla="val 21136"/>
              </a:avLst>
            </a:prstGeom>
            <a:solidFill>
              <a:srgbClr val="E200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5 to 9.9%</a:t>
              </a:r>
            </a:p>
          </p:txBody>
        </p:sp>
        <p:sp>
          <p:nvSpPr>
            <p:cNvPr id="89" name="Rectangular Callout 88"/>
            <p:cNvSpPr/>
            <p:nvPr/>
          </p:nvSpPr>
          <p:spPr bwMode="auto">
            <a:xfrm>
              <a:off x="0" y="3246113"/>
              <a:ext cx="1332000" cy="414000"/>
            </a:xfrm>
            <a:prstGeom prst="wedgeRectCallout">
              <a:avLst>
                <a:gd name="adj1" fmla="val 31125"/>
                <a:gd name="adj2" fmla="val 24045"/>
              </a:avLst>
            </a:prstGeom>
            <a:solidFill>
              <a:srgbClr val="FFF1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&lt; 1%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91" name="Rectangular Callout 90"/>
            <p:cNvSpPr/>
            <p:nvPr/>
          </p:nvSpPr>
          <p:spPr bwMode="auto">
            <a:xfrm>
              <a:off x="1" y="5736065"/>
              <a:ext cx="1356527" cy="561600"/>
            </a:xfrm>
            <a:prstGeom prst="wedgeRectCallout">
              <a:avLst>
                <a:gd name="adj1" fmla="val -45365"/>
                <a:gd name="adj2" fmla="val -27175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effectLst/>
                  <a:latin typeface="Tahoma" pitchFamily="34" charset="0"/>
                </a:rPr>
                <a:t>Not included or not reporting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3850" y="142875"/>
            <a:ext cx="7711197" cy="822325"/>
          </a:xfrm>
        </p:spPr>
        <p:txBody>
          <a:bodyPr/>
          <a:lstStyle/>
          <a:p>
            <a:r>
              <a:rPr lang="en-US" dirty="0" smtClean="0"/>
              <a:t>Proportion of notified new TB </a:t>
            </a:r>
            <a:r>
              <a:rPr lang="en-GB" dirty="0">
                <a:cs typeface="Tahoma" pitchFamily="34" charset="0"/>
              </a:rPr>
              <a:t>cases with multidrug </a:t>
            </a:r>
            <a:r>
              <a:rPr lang="en-GB" dirty="0" smtClean="0">
                <a:cs typeface="Tahoma" pitchFamily="34" charset="0"/>
              </a:rPr>
              <a:t>resistance in</a:t>
            </a:r>
            <a:r>
              <a:rPr lang="en-US" dirty="0" smtClean="0"/>
              <a:t> EU/EEA,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4294967295"/>
          </p:nvPr>
        </p:nvSpPr>
        <p:spPr>
          <a:xfrm>
            <a:off x="232095" y="1101351"/>
            <a:ext cx="5688798" cy="666750"/>
          </a:xfrm>
        </p:spPr>
        <p:txBody>
          <a:bodyPr/>
          <a:lstStyle/>
          <a:p>
            <a:pPr marL="0" indent="0"/>
            <a:r>
              <a:rPr lang="en-GB" sz="1600" dirty="0" smtClean="0"/>
              <a:t>In 2011, the overall proportion of new TB cases with multi-drug resistance in the EU/EEA was 2.4</a:t>
            </a:r>
            <a:r>
              <a:rPr lang="en-GB" sz="1600" dirty="0"/>
              <a:t>% </a:t>
            </a:r>
            <a:r>
              <a:rPr lang="en-GB" sz="1600" dirty="0" smtClean="0"/>
              <a:t>(</a:t>
            </a:r>
            <a:r>
              <a:rPr lang="en-GB" sz="1600" dirty="0"/>
              <a:t>range 0 – </a:t>
            </a:r>
            <a:r>
              <a:rPr lang="en-GB" sz="1600" dirty="0" smtClean="0"/>
              <a:t>23.3%).</a:t>
            </a:r>
            <a:endParaRPr lang="en-GB" sz="1600" dirty="0"/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245468" y="1768101"/>
            <a:ext cx="3457392" cy="96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11: </a:t>
            </a:r>
            <a:r>
              <a:rPr lang="en-GB" sz="1600" b="1" kern="0" dirty="0" smtClean="0">
                <a:cs typeface="Tahoma" pitchFamily="34" charset="0"/>
              </a:rPr>
              <a:t>Country-specific proportion of new TB cases with multidrug resistance, EU/EEA, 2011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82" name="Group 84"/>
          <p:cNvGrpSpPr>
            <a:grpSpLocks/>
          </p:cNvGrpSpPr>
          <p:nvPr/>
        </p:nvGrpSpPr>
        <p:grpSpPr bwMode="auto">
          <a:xfrm>
            <a:off x="2880000" y="1224000"/>
            <a:ext cx="6264000" cy="5040000"/>
            <a:chOff x="2110" y="632"/>
            <a:chExt cx="3644" cy="3314"/>
          </a:xfrm>
        </p:grpSpPr>
        <p:grpSp>
          <p:nvGrpSpPr>
            <p:cNvPr id="83" name="Group 83"/>
            <p:cNvGrpSpPr>
              <a:grpSpLocks/>
            </p:cNvGrpSpPr>
            <p:nvPr/>
          </p:nvGrpSpPr>
          <p:grpSpPr bwMode="auto">
            <a:xfrm>
              <a:off x="2110" y="632"/>
              <a:ext cx="3644" cy="3314"/>
              <a:chOff x="2110" y="632"/>
              <a:chExt cx="3644" cy="3314"/>
            </a:xfrm>
          </p:grpSpPr>
          <p:sp>
            <p:nvSpPr>
              <p:cNvPr id="85" name="Freeform 6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FFF1C3"/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86" name="Freeform 7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" name="Freeform 8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" name="Freeform 9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90" name="Group 82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151" name="Freeform 11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2" name="Freeform 12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1" name="Freeform 13"/>
              <p:cNvSpPr>
                <a:spLocks/>
              </p:cNvSpPr>
              <p:nvPr/>
            </p:nvSpPr>
            <p:spPr bwMode="auto">
              <a:xfrm>
                <a:off x="2110" y="1399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" name="Freeform 14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93" name="Group 81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145" name="Freeform 16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9" name="Freeform 17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0" name="Freeform 18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4" name="Freeform 19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" name="Freeform 21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" name="Freeform 22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Freeform 23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99" name="Group 80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142" name="Freeform 25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" name="Freeform 26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4" name="Freeform 27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0" name="Freeform 28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" name="Freeform 29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" name="Freeform 30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" name="Freeform 35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" name="Freeform 36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Freeform 37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Freeform 40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Freeform 41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Freeform 42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Freeform 43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Freeform 44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Freeform 45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Freeform 46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20" name="Group 79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140" name="Freeform 48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41" name="Freeform 49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21" name="Freeform 50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Freeform 51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Freeform 52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Freeform 53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Freeform 54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" name="Freeform 55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" name="Freeform 56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57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58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59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60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61"/>
              <p:cNvSpPr>
                <a:spLocks/>
              </p:cNvSpPr>
              <p:nvPr/>
            </p:nvSpPr>
            <p:spPr bwMode="auto">
              <a:xfrm>
                <a:off x="4459" y="1698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62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Freeform 67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8" name="Freeform 68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9" name="Oval 69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GB"/>
              </a:p>
            </p:txBody>
          </p:sp>
        </p:grp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1C3"/>
            </a:solidFill>
            <a:ln w="3175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" y="3246113"/>
            <a:ext cx="1356528" cy="3051552"/>
            <a:chOff x="0" y="3246113"/>
            <a:chExt cx="1356528" cy="3051552"/>
          </a:xfrm>
        </p:grpSpPr>
        <p:sp>
          <p:nvSpPr>
            <p:cNvPr id="80" name="Rectangular Callout 79"/>
            <p:cNvSpPr/>
            <p:nvPr/>
          </p:nvSpPr>
          <p:spPr bwMode="auto">
            <a:xfrm>
              <a:off x="0" y="4236009"/>
              <a:ext cx="1356528" cy="414000"/>
            </a:xfrm>
            <a:prstGeom prst="wedgeRectCallout">
              <a:avLst>
                <a:gd name="adj1" fmla="val -24568"/>
                <a:gd name="adj2" fmla="val 14809"/>
              </a:avLst>
            </a:prstGeom>
            <a:solidFill>
              <a:srgbClr val="F6A8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2 to 4.9%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81" name="Rectangular Callout 80"/>
            <p:cNvSpPr/>
            <p:nvPr/>
          </p:nvSpPr>
          <p:spPr bwMode="auto">
            <a:xfrm>
              <a:off x="0" y="5225906"/>
              <a:ext cx="1356528" cy="414000"/>
            </a:xfrm>
            <a:prstGeom prst="wedgeRectCallout">
              <a:avLst>
                <a:gd name="adj1" fmla="val -32601"/>
                <a:gd name="adj2" fmla="val 31745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≥ 10%</a:t>
              </a:r>
            </a:p>
          </p:txBody>
        </p:sp>
        <p:sp>
          <p:nvSpPr>
            <p:cNvPr id="87" name="Rectangular Callout 86"/>
            <p:cNvSpPr/>
            <p:nvPr/>
          </p:nvSpPr>
          <p:spPr bwMode="auto">
            <a:xfrm>
              <a:off x="0" y="3741061"/>
              <a:ext cx="1356528" cy="414000"/>
            </a:xfrm>
            <a:prstGeom prst="wedgeRectCallout">
              <a:avLst>
                <a:gd name="adj1" fmla="val 15349"/>
                <a:gd name="adj2" fmla="val 22319"/>
              </a:avLst>
            </a:prstGeom>
            <a:solidFill>
              <a:srgbClr val="FFD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1 to 1.9%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116" name="Rectangular Callout 115"/>
            <p:cNvSpPr/>
            <p:nvPr/>
          </p:nvSpPr>
          <p:spPr bwMode="auto">
            <a:xfrm>
              <a:off x="0" y="4730957"/>
              <a:ext cx="1356528" cy="414000"/>
            </a:xfrm>
            <a:prstGeom prst="wedgeRectCallout">
              <a:avLst>
                <a:gd name="adj1" fmla="val -38356"/>
                <a:gd name="adj2" fmla="val 21136"/>
              </a:avLst>
            </a:prstGeom>
            <a:solidFill>
              <a:srgbClr val="E200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5 to 9.9%</a:t>
              </a:r>
            </a:p>
          </p:txBody>
        </p:sp>
        <p:sp>
          <p:nvSpPr>
            <p:cNvPr id="147" name="Rectangular Callout 146"/>
            <p:cNvSpPr/>
            <p:nvPr/>
          </p:nvSpPr>
          <p:spPr bwMode="auto">
            <a:xfrm>
              <a:off x="0" y="3246113"/>
              <a:ext cx="1356528" cy="414000"/>
            </a:xfrm>
            <a:prstGeom prst="wedgeRectCallout">
              <a:avLst>
                <a:gd name="adj1" fmla="val 31125"/>
                <a:gd name="adj2" fmla="val 24045"/>
              </a:avLst>
            </a:prstGeom>
            <a:solidFill>
              <a:srgbClr val="FFF1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&lt; 1%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153" name="Rectangular Callout 152"/>
            <p:cNvSpPr/>
            <p:nvPr/>
          </p:nvSpPr>
          <p:spPr bwMode="auto">
            <a:xfrm>
              <a:off x="1" y="5736065"/>
              <a:ext cx="1356527" cy="561600"/>
            </a:xfrm>
            <a:prstGeom prst="wedgeRectCallout">
              <a:avLst>
                <a:gd name="adj1" fmla="val -45365"/>
                <a:gd name="adj2" fmla="val -27175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effectLst/>
                  <a:latin typeface="Tahoma" pitchFamily="34" charset="0"/>
                </a:rPr>
                <a:t>Not included or not reporting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3850" y="142875"/>
            <a:ext cx="818219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dirty="0" smtClean="0"/>
              <a:t>Notification rates of new cases with multidrug resistant TB in </a:t>
            </a:r>
            <a:r>
              <a:rPr lang="en-GB" dirty="0"/>
              <a:t>EU/EEA, </a:t>
            </a:r>
            <a:r>
              <a:rPr lang="en-GB" dirty="0" smtClean="0"/>
              <a:t>2007−2011</a:t>
            </a:r>
            <a:r>
              <a:rPr kumimoji="0" lang="en-GB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/>
            </a:r>
            <a:br>
              <a:rPr kumimoji="0" lang="en-GB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r>
              <a:rPr kumimoji="0" lang="en-GB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/>
            </a:r>
            <a:br>
              <a:rPr kumimoji="0" lang="en-GB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</a:br>
            <a:endParaRPr kumimoji="0" lang="en-GB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46" y="1347460"/>
            <a:ext cx="8309364" cy="640118"/>
          </a:xfrm>
        </p:spPr>
        <p:txBody>
          <a:bodyPr/>
          <a:lstStyle/>
          <a:p>
            <a:pPr marL="0" indent="0"/>
            <a:r>
              <a:rPr lang="en-GB" sz="1600" dirty="0" smtClean="0"/>
              <a:t>The notification rate of </a:t>
            </a:r>
            <a:r>
              <a:rPr lang="en-US" sz="1600" dirty="0" smtClean="0"/>
              <a:t>multidrug resistant TB have remained stable at around 0.3 per 100 000 population.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7999" y="2108357"/>
            <a:ext cx="80372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b="1" dirty="0" smtClean="0">
                <a:solidFill>
                  <a:srgbClr val="69AE23"/>
                </a:solidFill>
                <a:cs typeface="Tahoma" pitchFamily="34" charset="0"/>
              </a:rPr>
              <a:t>Figure 12: </a:t>
            </a:r>
            <a:r>
              <a:rPr lang="en-US" sz="1600" b="1" dirty="0" smtClean="0">
                <a:latin typeface="Tahoma"/>
              </a:rPr>
              <a:t>Trends in multidrug resistant TB notification rate in the EU/EEA, 2007−2011</a:t>
            </a:r>
            <a:endParaRPr lang="en-GB" sz="16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184847"/>
              </p:ext>
            </p:extLst>
          </p:nvPr>
        </p:nvGraphicFramePr>
        <p:xfrm>
          <a:off x="144000" y="2402958"/>
          <a:ext cx="9000000" cy="392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4000" y="122864"/>
            <a:ext cx="8229600" cy="822325"/>
          </a:xfrm>
        </p:spPr>
        <p:txBody>
          <a:bodyPr/>
          <a:lstStyle/>
          <a:p>
            <a:r>
              <a:rPr lang="en-US" dirty="0" smtClean="0"/>
              <a:t>Proportion of </a:t>
            </a:r>
            <a:r>
              <a:rPr lang="en-US" dirty="0"/>
              <a:t>notified </a:t>
            </a:r>
            <a:r>
              <a:rPr lang="en-US" dirty="0" smtClean="0"/>
              <a:t>previously treated TB cases with multidrug resistance in EU/EEA,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4294967295"/>
          </p:nvPr>
        </p:nvSpPr>
        <p:spPr>
          <a:xfrm>
            <a:off x="75817" y="1310853"/>
            <a:ext cx="6076800" cy="871538"/>
          </a:xfrm>
        </p:spPr>
        <p:txBody>
          <a:bodyPr/>
          <a:lstStyle/>
          <a:p>
            <a:pPr marL="0" indent="0"/>
            <a:r>
              <a:rPr lang="en-GB" sz="1600" dirty="0" smtClean="0"/>
              <a:t>In 2011, the overall proportion of previously treated TB cases with multidrug resistance in the EU/EEA was 16.8% (</a:t>
            </a:r>
            <a:r>
              <a:rPr lang="en-GB" sz="1600" dirty="0"/>
              <a:t>range 0 – </a:t>
            </a:r>
            <a:r>
              <a:rPr lang="en-GB" sz="1600" dirty="0" smtClean="0"/>
              <a:t>57.7%)</a:t>
            </a:r>
            <a:r>
              <a:rPr lang="en-US" sz="1600" dirty="0" smtClean="0"/>
              <a:t>.</a:t>
            </a:r>
          </a:p>
          <a:p>
            <a:pPr marL="0" indent="0"/>
            <a:endParaRPr lang="en-US" sz="1600" dirty="0" smtClean="0"/>
          </a:p>
          <a:p>
            <a:pPr marL="0" indent="0"/>
            <a:endParaRPr lang="en-GB" sz="1600" dirty="0"/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117872" y="1938229"/>
            <a:ext cx="3385314" cy="108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13: </a:t>
            </a:r>
            <a:r>
              <a:rPr lang="en-GB" sz="1600" b="1" kern="0" dirty="0" smtClean="0">
                <a:cs typeface="Tahoma" pitchFamily="34" charset="0"/>
              </a:rPr>
              <a:t>Country-specific proportion of previously treated TB cases with multi-drug resistance, EU/EEA, 2011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89" name="Group 84"/>
          <p:cNvGrpSpPr>
            <a:grpSpLocks/>
          </p:cNvGrpSpPr>
          <p:nvPr/>
        </p:nvGrpSpPr>
        <p:grpSpPr bwMode="auto">
          <a:xfrm>
            <a:off x="2880000" y="1224000"/>
            <a:ext cx="6264000" cy="5040000"/>
            <a:chOff x="2110" y="632"/>
            <a:chExt cx="3644" cy="3314"/>
          </a:xfrm>
        </p:grpSpPr>
        <p:grpSp>
          <p:nvGrpSpPr>
            <p:cNvPr id="90" name="Group 83"/>
            <p:cNvGrpSpPr>
              <a:grpSpLocks/>
            </p:cNvGrpSpPr>
            <p:nvPr/>
          </p:nvGrpSpPr>
          <p:grpSpPr bwMode="auto">
            <a:xfrm>
              <a:off x="2110" y="632"/>
              <a:ext cx="3644" cy="3314"/>
              <a:chOff x="2110" y="632"/>
              <a:chExt cx="3644" cy="3314"/>
            </a:xfrm>
          </p:grpSpPr>
          <p:sp>
            <p:nvSpPr>
              <p:cNvPr id="92" name="Freeform 6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" name="Freeform 7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Freeform 8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" name="Freeform 9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96" name="Group 82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187" name="Freeform 11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8" name="Freeform 12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7" name="Freeform 13"/>
              <p:cNvSpPr>
                <a:spLocks/>
              </p:cNvSpPr>
              <p:nvPr/>
            </p:nvSpPr>
            <p:spPr bwMode="auto">
              <a:xfrm>
                <a:off x="2110" y="1399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Freeform 14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99" name="Group 81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158" name="Freeform 16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" name="Freeform 17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" name="Freeform 18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" name="Freeform 20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" name="Freeform 21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Freeform 22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" name="Freeform 23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5" name="Group 80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151" name="Freeform 25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2" name="Freeform 26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" name="Freeform 27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6" name="Freeform 28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" name="Freeform 29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" name="Freeform 30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Freeform 31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Freeform 32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Freeform 33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Freeform 34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Freeform 35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Freeform 36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Freeform 37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Freeform 40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Freeform 41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Freeform 42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Freeform 43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Freeform 44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Freeform 45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Freeform 46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26" name="Group 79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149" name="Freeform 48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50" name="Freeform 49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27" name="Freeform 50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51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52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53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54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55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56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57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58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Freeform 59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Freeform 60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Freeform 61"/>
              <p:cNvSpPr>
                <a:spLocks/>
              </p:cNvSpPr>
              <p:nvPr/>
            </p:nvSpPr>
            <p:spPr bwMode="auto">
              <a:xfrm>
                <a:off x="4459" y="1698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Freeform 62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Freeform 63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Freeform 64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Freeform 65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Freeform 67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4" name="Freeform 68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5" name="Oval 69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GB"/>
              </a:p>
            </p:txBody>
          </p:sp>
        </p:grpSp>
        <p:sp>
          <p:nvSpPr>
            <p:cNvPr id="91" name="Freeform 75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1C3"/>
            </a:solidFill>
            <a:ln w="3175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-1" y="3246113"/>
            <a:ext cx="1356529" cy="2393793"/>
            <a:chOff x="-1" y="3246113"/>
            <a:chExt cx="1356529" cy="2393793"/>
          </a:xfrm>
        </p:grpSpPr>
        <p:sp>
          <p:nvSpPr>
            <p:cNvPr id="80" name="Rectangular Callout 79"/>
            <p:cNvSpPr/>
            <p:nvPr/>
          </p:nvSpPr>
          <p:spPr bwMode="auto">
            <a:xfrm>
              <a:off x="-1" y="4236009"/>
              <a:ext cx="1356529" cy="414000"/>
            </a:xfrm>
            <a:prstGeom prst="wedgeRectCallout">
              <a:avLst>
                <a:gd name="adj1" fmla="val -24568"/>
                <a:gd name="adj2" fmla="val 14809"/>
              </a:avLst>
            </a:prstGeom>
            <a:solidFill>
              <a:srgbClr val="F6A8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2 to 4.9%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81" name="Rectangular Callout 80"/>
            <p:cNvSpPr/>
            <p:nvPr/>
          </p:nvSpPr>
          <p:spPr bwMode="auto">
            <a:xfrm>
              <a:off x="-1" y="5225906"/>
              <a:ext cx="1356529" cy="414000"/>
            </a:xfrm>
            <a:prstGeom prst="wedgeRectCallout">
              <a:avLst>
                <a:gd name="adj1" fmla="val -32601"/>
                <a:gd name="adj2" fmla="val 31745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1800" dirty="0">
                  <a:solidFill>
                    <a:schemeClr val="bg1"/>
                  </a:solidFill>
                </a:rPr>
                <a:t>≥ </a:t>
              </a: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10%</a:t>
              </a:r>
            </a:p>
          </p:txBody>
        </p:sp>
        <p:sp>
          <p:nvSpPr>
            <p:cNvPr id="87" name="Rectangular Callout 86"/>
            <p:cNvSpPr/>
            <p:nvPr/>
          </p:nvSpPr>
          <p:spPr bwMode="auto">
            <a:xfrm>
              <a:off x="-1" y="3741061"/>
              <a:ext cx="1356529" cy="414000"/>
            </a:xfrm>
            <a:prstGeom prst="wedgeRectCallout">
              <a:avLst>
                <a:gd name="adj1" fmla="val 15349"/>
                <a:gd name="adj2" fmla="val 22319"/>
              </a:avLst>
            </a:prstGeom>
            <a:solidFill>
              <a:srgbClr val="FFD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1 to 1.9%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116" name="Rectangular Callout 115"/>
            <p:cNvSpPr/>
            <p:nvPr/>
          </p:nvSpPr>
          <p:spPr bwMode="auto">
            <a:xfrm>
              <a:off x="-1" y="4730957"/>
              <a:ext cx="1356529" cy="414000"/>
            </a:xfrm>
            <a:prstGeom prst="wedgeRectCallout">
              <a:avLst>
                <a:gd name="adj1" fmla="val -38356"/>
                <a:gd name="adj2" fmla="val 21136"/>
              </a:avLst>
            </a:prstGeom>
            <a:solidFill>
              <a:srgbClr val="E200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5 to 9.9%</a:t>
              </a:r>
            </a:p>
          </p:txBody>
        </p:sp>
        <p:sp>
          <p:nvSpPr>
            <p:cNvPr id="147" name="Rectangular Callout 146"/>
            <p:cNvSpPr/>
            <p:nvPr/>
          </p:nvSpPr>
          <p:spPr bwMode="auto">
            <a:xfrm>
              <a:off x="-1" y="3246113"/>
              <a:ext cx="1356529" cy="414000"/>
            </a:xfrm>
            <a:prstGeom prst="wedgeRectCallout">
              <a:avLst>
                <a:gd name="adj1" fmla="val 31125"/>
                <a:gd name="adj2" fmla="val 24045"/>
              </a:avLst>
            </a:prstGeom>
            <a:solidFill>
              <a:srgbClr val="FFF1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&lt; 1%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</p:grpSp>
      <p:sp>
        <p:nvSpPr>
          <p:cNvPr id="84" name="Rectangular Callout 83"/>
          <p:cNvSpPr/>
          <p:nvPr/>
        </p:nvSpPr>
        <p:spPr bwMode="auto">
          <a:xfrm>
            <a:off x="2" y="5736065"/>
            <a:ext cx="1356527" cy="561600"/>
          </a:xfrm>
          <a:prstGeom prst="wedgeRectCallout">
            <a:avLst>
              <a:gd name="adj1" fmla="val -45365"/>
              <a:gd name="adj2" fmla="val -27175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Not included or not reporting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122466" y="122864"/>
            <a:ext cx="8667010" cy="822325"/>
          </a:xfrm>
        </p:spPr>
        <p:txBody>
          <a:bodyPr/>
          <a:lstStyle/>
          <a:p>
            <a:r>
              <a:rPr lang="en-US" sz="2400" dirty="0" smtClean="0"/>
              <a:t>Proportion of TB cases with extensive drug resistance among MDR-TB cases with SLD ST* reported </a:t>
            </a:r>
            <a:br>
              <a:rPr lang="en-US" sz="2400" dirty="0" smtClean="0"/>
            </a:br>
            <a:r>
              <a:rPr lang="en-US" sz="2400" dirty="0" smtClean="0"/>
              <a:t>in EU/EEA, 2011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4294967295"/>
          </p:nvPr>
        </p:nvSpPr>
        <p:spPr>
          <a:xfrm>
            <a:off x="199143" y="1145624"/>
            <a:ext cx="6173076" cy="87153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GB" sz="1600" dirty="0" smtClean="0"/>
              <a:t>In 2011, the proportion of extensive drug resistant cases </a:t>
            </a:r>
            <a:r>
              <a:rPr lang="en-GB" sz="1600" dirty="0"/>
              <a:t>among cases with multidrug resistance in EU/EEA was 13.4</a:t>
            </a:r>
            <a:r>
              <a:rPr lang="en-GB" sz="1600" dirty="0" smtClean="0"/>
              <a:t>%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GB" sz="1600" dirty="0" smtClean="0"/>
              <a:t>(</a:t>
            </a:r>
            <a:r>
              <a:rPr lang="en-GB" sz="1600" dirty="0"/>
              <a:t>range 0 – </a:t>
            </a:r>
            <a:r>
              <a:rPr lang="en-GB" sz="1600" dirty="0" smtClean="0"/>
              <a:t>40.0%)</a:t>
            </a:r>
            <a:r>
              <a:rPr lang="en-US" sz="1600" dirty="0"/>
              <a:t>.</a:t>
            </a:r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190589" y="1920968"/>
            <a:ext cx="4381411" cy="108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14: </a:t>
            </a:r>
            <a:r>
              <a:rPr lang="en-GB" sz="1600" b="1" kern="0" dirty="0" smtClean="0">
                <a:cs typeface="Tahoma" pitchFamily="34" charset="0"/>
              </a:rPr>
              <a:t>Country-specific proportion of extensively drug resistant TB cases among TB cases with multi-drug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0" dirty="0" smtClean="0">
                <a:cs typeface="Tahoma" pitchFamily="34" charset="0"/>
              </a:rPr>
              <a:t>resistance, EU/EEA, 2011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89" name="Group 84"/>
          <p:cNvGrpSpPr>
            <a:grpSpLocks/>
          </p:cNvGrpSpPr>
          <p:nvPr/>
        </p:nvGrpSpPr>
        <p:grpSpPr bwMode="auto">
          <a:xfrm>
            <a:off x="2880000" y="1224000"/>
            <a:ext cx="6264000" cy="5040000"/>
            <a:chOff x="2110" y="632"/>
            <a:chExt cx="3644" cy="3314"/>
          </a:xfrm>
        </p:grpSpPr>
        <p:grpSp>
          <p:nvGrpSpPr>
            <p:cNvPr id="90" name="Group 83"/>
            <p:cNvGrpSpPr>
              <a:grpSpLocks/>
            </p:cNvGrpSpPr>
            <p:nvPr/>
          </p:nvGrpSpPr>
          <p:grpSpPr bwMode="auto">
            <a:xfrm>
              <a:off x="2110" y="632"/>
              <a:ext cx="3644" cy="3314"/>
              <a:chOff x="2110" y="632"/>
              <a:chExt cx="3644" cy="3314"/>
            </a:xfrm>
          </p:grpSpPr>
          <p:sp>
            <p:nvSpPr>
              <p:cNvPr id="92" name="Freeform 6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" name="Freeform 7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Freeform 8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" name="Freeform 9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96" name="Group 82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187" name="Freeform 11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8" name="Freeform 12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7" name="Freeform 13"/>
              <p:cNvSpPr>
                <a:spLocks/>
              </p:cNvSpPr>
              <p:nvPr/>
            </p:nvSpPr>
            <p:spPr bwMode="auto">
              <a:xfrm>
                <a:off x="2110" y="1399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Freeform 14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99" name="Group 81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158" name="Freeform 16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" name="Freeform 17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" name="Freeform 18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" name="Freeform 20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" name="Freeform 21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Freeform 22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" name="Freeform 23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5" name="Group 80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151" name="Freeform 25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2" name="Freeform 26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" name="Freeform 27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6" name="Freeform 28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" name="Freeform 29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" name="Freeform 30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Freeform 31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Freeform 32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Freeform 33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Freeform 34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Freeform 35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Freeform 36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Freeform 37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Freeform 40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Freeform 41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Freeform 42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Freeform 43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Freeform 44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Freeform 45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Freeform 46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26" name="Group 79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149" name="Freeform 48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50" name="Freeform 49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27" name="Freeform 50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51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52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53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54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55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56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57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58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Freeform 59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Freeform 60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Freeform 61"/>
              <p:cNvSpPr>
                <a:spLocks/>
              </p:cNvSpPr>
              <p:nvPr/>
            </p:nvSpPr>
            <p:spPr bwMode="auto">
              <a:xfrm>
                <a:off x="4459" y="1698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Freeform 62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Freeform 63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Freeform 64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Freeform 65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Freeform 67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4" name="Freeform 68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5" name="Oval 69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GB"/>
              </a:p>
            </p:txBody>
          </p:sp>
        </p:grpSp>
        <p:sp>
          <p:nvSpPr>
            <p:cNvPr id="91" name="Freeform 75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1C3"/>
            </a:solidFill>
            <a:ln w="3175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-1" y="3246113"/>
            <a:ext cx="1356529" cy="3048696"/>
            <a:chOff x="-1" y="3246113"/>
            <a:chExt cx="1356529" cy="2393793"/>
          </a:xfrm>
        </p:grpSpPr>
        <p:sp>
          <p:nvSpPr>
            <p:cNvPr id="80" name="Rectangular Callout 79"/>
            <p:cNvSpPr/>
            <p:nvPr/>
          </p:nvSpPr>
          <p:spPr bwMode="auto">
            <a:xfrm>
              <a:off x="-1" y="4236009"/>
              <a:ext cx="1356529" cy="414000"/>
            </a:xfrm>
            <a:prstGeom prst="wedgeRectCallout">
              <a:avLst>
                <a:gd name="adj1" fmla="val -24568"/>
                <a:gd name="adj2" fmla="val 14809"/>
              </a:avLst>
            </a:prstGeom>
            <a:solidFill>
              <a:srgbClr val="F6A8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5 to 9%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81" name="Rectangular Callout 80"/>
            <p:cNvSpPr/>
            <p:nvPr/>
          </p:nvSpPr>
          <p:spPr bwMode="auto">
            <a:xfrm>
              <a:off x="0" y="5225906"/>
              <a:ext cx="1332000" cy="414000"/>
            </a:xfrm>
            <a:prstGeom prst="wedgeRectCallout">
              <a:avLst>
                <a:gd name="adj1" fmla="val -32601"/>
                <a:gd name="adj2" fmla="val 31745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1800" dirty="0">
                  <a:solidFill>
                    <a:schemeClr val="bg1"/>
                  </a:solidFill>
                </a:rPr>
                <a:t>≥ </a:t>
              </a: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20%</a:t>
              </a:r>
            </a:p>
          </p:txBody>
        </p:sp>
        <p:sp>
          <p:nvSpPr>
            <p:cNvPr id="87" name="Rectangular Callout 86"/>
            <p:cNvSpPr/>
            <p:nvPr/>
          </p:nvSpPr>
          <p:spPr bwMode="auto">
            <a:xfrm>
              <a:off x="-1" y="3741061"/>
              <a:ext cx="1356529" cy="414000"/>
            </a:xfrm>
            <a:prstGeom prst="wedgeRectCallout">
              <a:avLst>
                <a:gd name="adj1" fmla="val 15349"/>
                <a:gd name="adj2" fmla="val 22319"/>
              </a:avLst>
            </a:prstGeom>
            <a:solidFill>
              <a:srgbClr val="FFD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1 to </a:t>
              </a:r>
              <a:r>
                <a:rPr lang="en-GB" sz="1800" dirty="0"/>
                <a:t>4</a:t>
              </a:r>
              <a:r>
                <a:rPr lang="en-GB" sz="1800" dirty="0" smtClean="0"/>
                <a:t>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116" name="Rectangular Callout 115"/>
            <p:cNvSpPr/>
            <p:nvPr/>
          </p:nvSpPr>
          <p:spPr bwMode="auto">
            <a:xfrm>
              <a:off x="-1" y="4730957"/>
              <a:ext cx="1356529" cy="414000"/>
            </a:xfrm>
            <a:prstGeom prst="wedgeRectCallout">
              <a:avLst>
                <a:gd name="adj1" fmla="val -38356"/>
                <a:gd name="adj2" fmla="val 21136"/>
              </a:avLst>
            </a:prstGeom>
            <a:solidFill>
              <a:srgbClr val="E200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10 to 19%</a:t>
              </a:r>
            </a:p>
          </p:txBody>
        </p:sp>
        <p:sp>
          <p:nvSpPr>
            <p:cNvPr id="147" name="Rectangular Callout 146"/>
            <p:cNvSpPr/>
            <p:nvPr/>
          </p:nvSpPr>
          <p:spPr bwMode="auto">
            <a:xfrm>
              <a:off x="-1" y="3246113"/>
              <a:ext cx="1356529" cy="414000"/>
            </a:xfrm>
            <a:prstGeom prst="wedgeRectCallout">
              <a:avLst>
                <a:gd name="adj1" fmla="val 31125"/>
                <a:gd name="adj2" fmla="val 24045"/>
              </a:avLst>
            </a:prstGeom>
            <a:solidFill>
              <a:srgbClr val="FFF1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&lt; 1%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-1" y="6479274"/>
            <a:ext cx="8857397" cy="378726"/>
          </a:xfrm>
          <a:prstGeom prst="rect">
            <a:avLst/>
          </a:prstGeom>
          <a:noFill/>
        </p:spPr>
        <p:txBody>
          <a:bodyPr wrap="square" lIns="324000" tIns="72000" rIns="0" bIns="0" rtlCol="0">
            <a:no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*SLD ST – second line drug susceptibility testing result </a:t>
            </a:r>
          </a:p>
        </p:txBody>
      </p:sp>
      <p:sp>
        <p:nvSpPr>
          <p:cNvPr id="83" name="Rectangular Callout 82"/>
          <p:cNvSpPr/>
          <p:nvPr/>
        </p:nvSpPr>
        <p:spPr bwMode="auto">
          <a:xfrm>
            <a:off x="1" y="5733209"/>
            <a:ext cx="1331999" cy="561600"/>
          </a:xfrm>
          <a:prstGeom prst="wedgeRectCallout">
            <a:avLst>
              <a:gd name="adj1" fmla="val -45365"/>
              <a:gd name="adj2" fmla="val -27175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Not included or not reporting</a:t>
            </a:r>
          </a:p>
        </p:txBody>
      </p:sp>
      <p:sp>
        <p:nvSpPr>
          <p:cNvPr id="84" name="Rectangular Callout 83"/>
          <p:cNvSpPr/>
          <p:nvPr/>
        </p:nvSpPr>
        <p:spPr bwMode="auto">
          <a:xfrm>
            <a:off x="2" y="5736065"/>
            <a:ext cx="1356527" cy="561600"/>
          </a:xfrm>
          <a:prstGeom prst="wedgeRectCallout">
            <a:avLst>
              <a:gd name="adj1" fmla="val -45365"/>
              <a:gd name="adj2" fmla="val -27175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Not included or not reporting</a:t>
            </a:r>
          </a:p>
        </p:txBody>
      </p:sp>
    </p:spTree>
    <p:extLst>
      <p:ext uri="{BB962C8B-B14F-4D97-AF65-F5344CB8AC3E}">
        <p14:creationId xmlns:p14="http://schemas.microsoft.com/office/powerpoint/2010/main" val="24419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4000" y="122864"/>
            <a:ext cx="8229600" cy="822325"/>
          </a:xfrm>
        </p:spPr>
        <p:txBody>
          <a:bodyPr/>
          <a:lstStyle/>
          <a:p>
            <a:r>
              <a:rPr lang="en-US" sz="2400" dirty="0" smtClean="0"/>
              <a:t>Proportion of HIV positive TB cases among all TB cases with known HIV status in EU/EEA, 2011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4294967295"/>
          </p:nvPr>
        </p:nvSpPr>
        <p:spPr>
          <a:xfrm>
            <a:off x="319432" y="928462"/>
            <a:ext cx="7018902" cy="87153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GB" sz="1800" dirty="0" smtClean="0"/>
              <a:t>In 2011, the overall proportion of HIV positive TB cases among TB cases with known HIV status in EU/EEA was 4.7%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</a:pPr>
            <a:r>
              <a:rPr lang="en-GB" sz="1800" dirty="0" smtClean="0"/>
              <a:t>(range 0 – 40%)</a:t>
            </a:r>
            <a:r>
              <a:rPr lang="en-US" sz="1800" dirty="0" smtClean="0"/>
              <a:t>.</a:t>
            </a:r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73568" y="1846977"/>
            <a:ext cx="3169581" cy="108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15: </a:t>
            </a:r>
            <a:r>
              <a:rPr lang="en-GB" sz="1600" b="1" kern="0" dirty="0" smtClean="0">
                <a:cs typeface="Tahoma" pitchFamily="34" charset="0"/>
              </a:rPr>
              <a:t>Country-specific proportion of HIV positive TB cases among TB cases with known HIV status, EU/EEA, 2011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89" name="Group 84"/>
          <p:cNvGrpSpPr>
            <a:grpSpLocks/>
          </p:cNvGrpSpPr>
          <p:nvPr/>
        </p:nvGrpSpPr>
        <p:grpSpPr bwMode="auto">
          <a:xfrm>
            <a:off x="2880000" y="1224000"/>
            <a:ext cx="6264000" cy="5040000"/>
            <a:chOff x="2110" y="632"/>
            <a:chExt cx="3644" cy="3314"/>
          </a:xfrm>
        </p:grpSpPr>
        <p:grpSp>
          <p:nvGrpSpPr>
            <p:cNvPr id="90" name="Group 83"/>
            <p:cNvGrpSpPr>
              <a:grpSpLocks/>
            </p:cNvGrpSpPr>
            <p:nvPr/>
          </p:nvGrpSpPr>
          <p:grpSpPr bwMode="auto">
            <a:xfrm>
              <a:off x="2110" y="632"/>
              <a:ext cx="3644" cy="3314"/>
              <a:chOff x="2110" y="632"/>
              <a:chExt cx="3644" cy="3314"/>
            </a:xfrm>
          </p:grpSpPr>
          <p:sp>
            <p:nvSpPr>
              <p:cNvPr id="92" name="Freeform 6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" name="Freeform 7"/>
              <p:cNvSpPr>
                <a:spLocks/>
              </p:cNvSpPr>
              <p:nvPr/>
            </p:nvSpPr>
            <p:spPr bwMode="auto">
              <a:xfrm>
                <a:off x="2238" y="3063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Freeform 8"/>
              <p:cNvSpPr>
                <a:spLocks/>
              </p:cNvSpPr>
              <p:nvPr/>
            </p:nvSpPr>
            <p:spPr bwMode="auto">
              <a:xfrm>
                <a:off x="2110" y="3196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" name="Freeform 9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96" name="Group 82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187" name="Freeform 11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8" name="Freeform 12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7" name="Freeform 13"/>
              <p:cNvSpPr>
                <a:spLocks/>
              </p:cNvSpPr>
              <p:nvPr/>
            </p:nvSpPr>
            <p:spPr bwMode="auto">
              <a:xfrm>
                <a:off x="2110" y="1399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Freeform 14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99" name="Group 81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158" name="Freeform 16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" name="Freeform 17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" name="Freeform 18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" name="Freeform 20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" name="Freeform 21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Freeform 22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" name="Freeform 23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5" name="Group 80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151" name="Freeform 25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2" name="Freeform 26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" name="Freeform 27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6" name="Freeform 28"/>
              <p:cNvSpPr>
                <a:spLocks/>
              </p:cNvSpPr>
              <p:nvPr/>
            </p:nvSpPr>
            <p:spPr bwMode="auto">
              <a:xfrm>
                <a:off x="3457" y="2199"/>
                <a:ext cx="601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" name="Freeform 29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" name="Freeform 30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Freeform 31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Freeform 32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Freeform 33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Freeform 34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Freeform 35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Freeform 36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Freeform 37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Freeform 40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Freeform 41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Freeform 42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Freeform 43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Freeform 44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Freeform 45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Freeform 46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26" name="Group 79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149" name="Freeform 48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50" name="Freeform 49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27" name="Freeform 50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51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52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Freeform 53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54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Freeform 55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56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57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Freeform 58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Freeform 59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Freeform 60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Freeform 61"/>
              <p:cNvSpPr>
                <a:spLocks/>
              </p:cNvSpPr>
              <p:nvPr/>
            </p:nvSpPr>
            <p:spPr bwMode="auto">
              <a:xfrm>
                <a:off x="4459" y="1698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Freeform 62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Freeform 63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Freeform 64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Freeform 65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Freeform 67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4" name="Freeform 68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5" name="Oval 69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1" name="Freeform 75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-1" y="3243257"/>
            <a:ext cx="1344263" cy="2393793"/>
            <a:chOff x="-1" y="3246113"/>
            <a:chExt cx="1344263" cy="2393793"/>
          </a:xfrm>
        </p:grpSpPr>
        <p:sp>
          <p:nvSpPr>
            <p:cNvPr id="83" name="Rectangular Callout 82"/>
            <p:cNvSpPr/>
            <p:nvPr/>
          </p:nvSpPr>
          <p:spPr bwMode="auto">
            <a:xfrm>
              <a:off x="-1" y="4236009"/>
              <a:ext cx="1344263" cy="414000"/>
            </a:xfrm>
            <a:prstGeom prst="wedgeRectCallout">
              <a:avLst>
                <a:gd name="adj1" fmla="val -24568"/>
                <a:gd name="adj2" fmla="val 14809"/>
              </a:avLst>
            </a:prstGeom>
            <a:solidFill>
              <a:srgbClr val="F6A8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2 to 4.9%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84" name="Rectangular Callout 83"/>
            <p:cNvSpPr/>
            <p:nvPr/>
          </p:nvSpPr>
          <p:spPr bwMode="auto">
            <a:xfrm>
              <a:off x="-1" y="5225906"/>
              <a:ext cx="1344263" cy="414000"/>
            </a:xfrm>
            <a:prstGeom prst="wedgeRectCallout">
              <a:avLst>
                <a:gd name="adj1" fmla="val -32601"/>
                <a:gd name="adj2" fmla="val 31745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1800" dirty="0">
                  <a:solidFill>
                    <a:schemeClr val="bg1"/>
                  </a:solidFill>
                </a:rPr>
                <a:t>≥ </a:t>
              </a: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10%</a:t>
              </a:r>
            </a:p>
          </p:txBody>
        </p:sp>
        <p:sp>
          <p:nvSpPr>
            <p:cNvPr id="85" name="Rectangular Callout 84"/>
            <p:cNvSpPr/>
            <p:nvPr/>
          </p:nvSpPr>
          <p:spPr bwMode="auto">
            <a:xfrm>
              <a:off x="-1" y="3741061"/>
              <a:ext cx="1344263" cy="414000"/>
            </a:xfrm>
            <a:prstGeom prst="wedgeRectCallout">
              <a:avLst>
                <a:gd name="adj1" fmla="val 15349"/>
                <a:gd name="adj2" fmla="val 22319"/>
              </a:avLst>
            </a:prstGeom>
            <a:solidFill>
              <a:srgbClr val="FFD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1 to 1.9%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86" name="Rectangular Callout 85"/>
            <p:cNvSpPr/>
            <p:nvPr/>
          </p:nvSpPr>
          <p:spPr bwMode="auto">
            <a:xfrm>
              <a:off x="-1" y="4730957"/>
              <a:ext cx="1344263" cy="414000"/>
            </a:xfrm>
            <a:prstGeom prst="wedgeRectCallout">
              <a:avLst>
                <a:gd name="adj1" fmla="val -38356"/>
                <a:gd name="adj2" fmla="val 21136"/>
              </a:avLst>
            </a:prstGeom>
            <a:solidFill>
              <a:srgbClr val="E200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5 to 9.9%</a:t>
              </a:r>
            </a:p>
          </p:txBody>
        </p:sp>
        <p:sp>
          <p:nvSpPr>
            <p:cNvPr id="88" name="Rectangular Callout 87"/>
            <p:cNvSpPr/>
            <p:nvPr/>
          </p:nvSpPr>
          <p:spPr bwMode="auto">
            <a:xfrm>
              <a:off x="-1" y="3246113"/>
              <a:ext cx="1344263" cy="414000"/>
            </a:xfrm>
            <a:prstGeom prst="wedgeRectCallout">
              <a:avLst>
                <a:gd name="adj1" fmla="val 31125"/>
                <a:gd name="adj2" fmla="val 24045"/>
              </a:avLst>
            </a:prstGeom>
            <a:solidFill>
              <a:srgbClr val="FFF1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&lt; 1%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</p:grpSp>
      <p:sp>
        <p:nvSpPr>
          <p:cNvPr id="157" name="Rectangular Callout 156"/>
          <p:cNvSpPr/>
          <p:nvPr/>
        </p:nvSpPr>
        <p:spPr bwMode="auto">
          <a:xfrm>
            <a:off x="-12264" y="5726181"/>
            <a:ext cx="1356527" cy="561600"/>
          </a:xfrm>
          <a:prstGeom prst="wedgeRectCallout">
            <a:avLst>
              <a:gd name="adj1" fmla="val -45365"/>
              <a:gd name="adj2" fmla="val -27175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Not included or not reporting</a:t>
            </a:r>
          </a:p>
        </p:txBody>
      </p:sp>
    </p:spTree>
    <p:extLst>
      <p:ext uri="{BB962C8B-B14F-4D97-AF65-F5344CB8AC3E}">
        <p14:creationId xmlns:p14="http://schemas.microsoft.com/office/powerpoint/2010/main" val="2309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42875"/>
            <a:ext cx="7739495" cy="880707"/>
          </a:xfrm>
        </p:spPr>
        <p:txBody>
          <a:bodyPr/>
          <a:lstStyle/>
          <a:p>
            <a:r>
              <a:rPr lang="en-GB" dirty="0" smtClean="0"/>
              <a:t>Treatment success rate for new pulmonary TB cases in EU/EEA*, 2010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2888" y="1054758"/>
            <a:ext cx="8526463" cy="657860"/>
          </a:xfrm>
        </p:spPr>
        <p:txBody>
          <a:bodyPr/>
          <a:lstStyle/>
          <a:p>
            <a:pPr marL="0" indent="0"/>
            <a:r>
              <a:rPr lang="en-US" sz="1800" dirty="0" smtClean="0"/>
              <a:t>The treatment success rate for new culture-confirmed pulmonary TB cases notified in 2010 was 76.8% (range: 0 – 91.4%).</a:t>
            </a:r>
          </a:p>
          <a:p>
            <a:pPr marL="0" indent="0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8000" y="1800000"/>
            <a:ext cx="8416240" cy="4371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 smtClean="0">
                <a:solidFill>
                  <a:srgbClr val="69AE23"/>
                </a:solidFill>
                <a:latin typeface="Tahoma"/>
              </a:rPr>
              <a:t>Figure 16: </a:t>
            </a:r>
            <a:r>
              <a:rPr lang="en-US" sz="1600" b="1" dirty="0" smtClean="0">
                <a:latin typeface="Tahoma"/>
              </a:rPr>
              <a:t>Treatment success rate for new culture-confirmed pulmonary TB cases notified in 2010</a:t>
            </a:r>
            <a:endParaRPr lang="en-GB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6444130"/>
            <a:ext cx="7636476" cy="413870"/>
          </a:xfrm>
          <a:prstGeom prst="rect">
            <a:avLst/>
          </a:prstGeom>
          <a:noFill/>
        </p:spPr>
        <p:txBody>
          <a:bodyPr wrap="square" lIns="324000" tIns="72000" rIns="0" bIns="0" rtlCol="0">
            <a:no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* Five EU/EEA Member States did not report treatment outcome data. 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521835"/>
              </p:ext>
            </p:extLst>
          </p:nvPr>
        </p:nvGraphicFramePr>
        <p:xfrm>
          <a:off x="131207" y="2604977"/>
          <a:ext cx="8595407" cy="356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4000" y="142875"/>
            <a:ext cx="7535486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dirty="0" smtClean="0"/>
              <a:t>Treatment success </a:t>
            </a:r>
            <a:r>
              <a:rPr lang="en-GB" dirty="0" smtClean="0"/>
              <a:t>rate for new pulmonary TB cases by year of reporting</a:t>
            </a:r>
            <a:r>
              <a:rPr lang="en-GB" dirty="0"/>
              <a:t> </a:t>
            </a:r>
            <a:r>
              <a:rPr lang="en-GB" dirty="0" smtClean="0"/>
              <a:t>in EU/EEA, 2006−2010 </a:t>
            </a: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800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11" y="1411646"/>
            <a:ext cx="8275714" cy="555378"/>
          </a:xfrm>
        </p:spPr>
        <p:txBody>
          <a:bodyPr/>
          <a:lstStyle/>
          <a:p>
            <a:pPr marL="0" indent="0"/>
            <a:r>
              <a:rPr lang="en-US" sz="1600" dirty="0" smtClean="0"/>
              <a:t>The treatment success rate for new culture-confirmed pulmonary TB cases notified between 2006 and 2010 has slightly decreased from 79.5% in 2006 to 76.8% in 2010.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8000" y="2021599"/>
            <a:ext cx="8543502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 smtClean="0">
                <a:solidFill>
                  <a:srgbClr val="69AE23"/>
                </a:solidFill>
                <a:cs typeface="Tahoma" pitchFamily="34" charset="0"/>
              </a:rPr>
              <a:t>Figure 17: </a:t>
            </a:r>
            <a:r>
              <a:rPr lang="en-US" sz="1600" b="1" dirty="0" smtClean="0">
                <a:latin typeface="Tahoma"/>
              </a:rPr>
              <a:t>Treatment success rate for new culture-confirmed pulmonary TB cases notified in 2006−2010</a:t>
            </a:r>
            <a:endParaRPr lang="en-GB" sz="16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533043"/>
              </p:ext>
            </p:extLst>
          </p:nvPr>
        </p:nvGraphicFramePr>
        <p:xfrm>
          <a:off x="214817" y="2243198"/>
          <a:ext cx="9072000" cy="413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42875"/>
            <a:ext cx="7775121" cy="822325"/>
          </a:xfrm>
        </p:spPr>
        <p:txBody>
          <a:bodyPr/>
          <a:lstStyle/>
          <a:p>
            <a:r>
              <a:rPr lang="en-GB" dirty="0" smtClean="0"/>
              <a:t>Treatment success rate for previously treated pulmonary TB cases in EU/EEA*, 2010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4000" y="1354770"/>
            <a:ext cx="8526463" cy="657860"/>
          </a:xfrm>
        </p:spPr>
        <p:txBody>
          <a:bodyPr/>
          <a:lstStyle/>
          <a:p>
            <a:pPr marL="0" indent="0"/>
            <a:r>
              <a:rPr lang="en-US" sz="1800" dirty="0" smtClean="0"/>
              <a:t>The treatment success rate for previously treated culture-confirmed pulmonary TB cases notified in 2010 was 53.7% (range 31.4 – 85.7%).</a:t>
            </a:r>
          </a:p>
          <a:p>
            <a:pPr marL="0" indent="0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8000" y="2023200"/>
            <a:ext cx="8820001" cy="4252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 smtClean="0">
                <a:solidFill>
                  <a:srgbClr val="69AE23"/>
                </a:solidFill>
                <a:latin typeface="Tahoma"/>
              </a:rPr>
              <a:t>Figure 18: </a:t>
            </a:r>
            <a:r>
              <a:rPr lang="en-US" sz="1600" b="1" dirty="0" smtClean="0">
                <a:latin typeface="Tahoma"/>
              </a:rPr>
              <a:t>Treatment success rate for previously treated culture-confirmed pulmonary TB cases notified in 2010</a:t>
            </a:r>
          </a:p>
          <a:p>
            <a:endParaRPr lang="en-GB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44130"/>
            <a:ext cx="7636476" cy="413870"/>
          </a:xfrm>
          <a:prstGeom prst="rect">
            <a:avLst/>
          </a:prstGeom>
          <a:noFill/>
        </p:spPr>
        <p:txBody>
          <a:bodyPr wrap="square" lIns="324000" tIns="72000" rIns="0" bIns="0" rtlCol="0">
            <a:no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* Iceland and Luxembourg reported zero previously treated TB cases in 2010. Seven EU/EEA Member States did not report stratified treatment outcome data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863351"/>
              </p:ext>
            </p:extLst>
          </p:nvPr>
        </p:nvGraphicFramePr>
        <p:xfrm>
          <a:off x="144000" y="2519916"/>
          <a:ext cx="9000000" cy="381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01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notification rates in EU/EEA, 2011</a:t>
            </a:r>
            <a:endParaRPr lang="en-US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1"/>
          </p:nvPr>
        </p:nvSpPr>
        <p:spPr>
          <a:xfrm>
            <a:off x="323850" y="712382"/>
            <a:ext cx="8526463" cy="754912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GB" sz="1600" dirty="0" smtClean="0"/>
              <a:t>In </a:t>
            </a:r>
            <a:r>
              <a:rPr lang="en-GB" sz="1600" dirty="0"/>
              <a:t>the </a:t>
            </a:r>
            <a:r>
              <a:rPr lang="en-GB" sz="1600" dirty="0" smtClean="0"/>
              <a:t>EU/EEA, 72 334 TB cases were reported in 2011.</a:t>
            </a:r>
          </a:p>
          <a:p>
            <a:pPr marL="0" indent="0">
              <a:lnSpc>
                <a:spcPct val="100000"/>
              </a:lnSpc>
            </a:pPr>
            <a:r>
              <a:rPr lang="en-GB" sz="1600" dirty="0"/>
              <a:t>N</a:t>
            </a:r>
            <a:r>
              <a:rPr lang="en-GB" sz="1600" dirty="0" smtClean="0"/>
              <a:t>otification rate 14.2 per 100 000 population (range 2.8 – 89.7).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grpSp>
        <p:nvGrpSpPr>
          <p:cNvPr id="2" name="Content Placeholder 4"/>
          <p:cNvGrpSpPr>
            <a:grpSpLocks noGrp="1"/>
          </p:cNvGrpSpPr>
          <p:nvPr/>
        </p:nvGrpSpPr>
        <p:grpSpPr bwMode="auto">
          <a:xfrm>
            <a:off x="2880000" y="1224000"/>
            <a:ext cx="6264000" cy="5040000"/>
            <a:chOff x="2107" y="632"/>
            <a:chExt cx="3647" cy="3314"/>
          </a:xfrm>
        </p:grpSpPr>
        <p:grpSp>
          <p:nvGrpSpPr>
            <p:cNvPr id="3" name="Group 85"/>
            <p:cNvGrpSpPr>
              <a:grpSpLocks/>
            </p:cNvGrpSpPr>
            <p:nvPr/>
          </p:nvGrpSpPr>
          <p:grpSpPr bwMode="auto">
            <a:xfrm>
              <a:off x="2107" y="632"/>
              <a:ext cx="3647" cy="3314"/>
              <a:chOff x="2107" y="632"/>
              <a:chExt cx="3647" cy="3314"/>
            </a:xfrm>
          </p:grpSpPr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FFF1C3"/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grpSp>
            <p:nvGrpSpPr>
              <p:cNvPr id="5" name="Group 91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144" name="Freeform 143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145" name="Freeform 144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</p:grp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2107" y="1399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grpSp>
            <p:nvGrpSpPr>
              <p:cNvPr id="6" name="Group 94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141" name="Freeform 140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142" name="Freeform 141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</p:grp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grpSp>
            <p:nvGrpSpPr>
              <p:cNvPr id="7" name="Group 100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138" name="Freeform 137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139" name="Freeform 138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140" name="Freeform 139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</p:grp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8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grpSp>
            <p:nvGrpSpPr>
              <p:cNvPr id="8" name="Group 120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136" name="Freeform 135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137" name="Freeform 136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</p:grp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EB690B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EB690B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5" name="Oval 134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1C3"/>
            </a:solidFill>
            <a:ln w="3175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90" name="Rectangle 89"/>
          <p:cNvSpPr/>
          <p:nvPr/>
        </p:nvSpPr>
        <p:spPr bwMode="auto">
          <a:xfrm>
            <a:off x="1" y="5705477"/>
            <a:ext cx="2140300" cy="5232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Not included or not reporting</a:t>
            </a:r>
            <a:endParaRPr kumimoji="0" lang="en-GB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1681" y="5315612"/>
            <a:ext cx="2140300" cy="296082"/>
          </a:xfrm>
          <a:prstGeom prst="rect">
            <a:avLst/>
          </a:prstGeom>
          <a:solidFill>
            <a:srgbClr val="EB69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kumimoji="0" lang="en-GB" sz="140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50 to </a:t>
            </a:r>
            <a:r>
              <a:rPr lang="en-GB" sz="1400" dirty="0" smtClean="0"/>
              <a:t>99</a:t>
            </a:r>
            <a:r>
              <a:rPr kumimoji="0" lang="en-GB" sz="140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 per 100 000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1681" y="4958484"/>
            <a:ext cx="2140300" cy="296082"/>
          </a:xfrm>
          <a:prstGeom prst="rect">
            <a:avLst/>
          </a:prstGeom>
          <a:solidFill>
            <a:srgbClr val="F6A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kumimoji="0" lang="en-GB" sz="140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20 to 49 per 100</a:t>
            </a:r>
            <a:r>
              <a:rPr kumimoji="0" lang="en-GB" sz="1400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</a:rPr>
              <a:t> 000</a:t>
            </a:r>
            <a:endParaRPr kumimoji="0" lang="en-GB" sz="140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0" y="4583044"/>
            <a:ext cx="2140300" cy="296082"/>
          </a:xfrm>
          <a:prstGeom prst="rect">
            <a:avLst/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kumimoji="0" lang="en-GB" sz="140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10 </a:t>
            </a:r>
            <a:r>
              <a:rPr lang="en-GB" sz="1400" dirty="0" smtClean="0"/>
              <a:t>to </a:t>
            </a:r>
            <a:r>
              <a:rPr kumimoji="0" lang="en-GB" sz="140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19 per 100</a:t>
            </a:r>
            <a:r>
              <a:rPr kumimoji="0" lang="en-GB" sz="1400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</a:rPr>
              <a:t> 000</a:t>
            </a:r>
            <a:endParaRPr kumimoji="0" lang="en-GB" sz="140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0" y="4211422"/>
            <a:ext cx="2140300" cy="325355"/>
          </a:xfrm>
          <a:prstGeom prst="rect">
            <a:avLst/>
          </a:prstGeom>
          <a:solidFill>
            <a:srgbClr val="FFF1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ym typeface="Symbol"/>
              </a:rPr>
              <a:t>&lt;</a:t>
            </a:r>
            <a:r>
              <a:rPr kumimoji="0" lang="en-GB" sz="140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rPr>
              <a:t> 10 per</a:t>
            </a:r>
            <a:r>
              <a:rPr kumimoji="0" lang="en-GB" sz="1400" i="0" u="none" strike="noStrike" cap="none" normalizeH="0" dirty="0" smtClean="0">
                <a:ln>
                  <a:noFill/>
                </a:ln>
                <a:effectLst/>
                <a:latin typeface="Tahoma" pitchFamily="34" charset="0"/>
              </a:rPr>
              <a:t> 100 000</a:t>
            </a:r>
            <a:endParaRPr kumimoji="0" lang="en-GB" sz="140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 bwMode="auto">
          <a:xfrm>
            <a:off x="288000" y="1800000"/>
            <a:ext cx="5685911" cy="60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1: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Country-specific TB notification rates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2011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42875"/>
            <a:ext cx="7775121" cy="822325"/>
          </a:xfrm>
        </p:spPr>
        <p:txBody>
          <a:bodyPr/>
          <a:lstStyle/>
          <a:p>
            <a:r>
              <a:rPr lang="en-GB" dirty="0" smtClean="0"/>
              <a:t>Treatment success rate for all notified </a:t>
            </a:r>
            <a:r>
              <a:rPr lang="en-GB" dirty="0" smtClean="0"/>
              <a:t>pulmonary TB </a:t>
            </a:r>
            <a:r>
              <a:rPr lang="en-GB" dirty="0" smtClean="0"/>
              <a:t>cases in EU/EEA*, 2010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4000" y="1079501"/>
            <a:ext cx="8526463" cy="657860"/>
          </a:xfrm>
        </p:spPr>
        <p:txBody>
          <a:bodyPr/>
          <a:lstStyle/>
          <a:p>
            <a:pPr marL="0" indent="0"/>
            <a:r>
              <a:rPr lang="en-US" sz="1800" dirty="0" smtClean="0"/>
              <a:t>The treatment success rate for all </a:t>
            </a:r>
            <a:r>
              <a:rPr lang="en-US" sz="1800" dirty="0" smtClean="0"/>
              <a:t>confirmed pulmonary TB </a:t>
            </a:r>
            <a:r>
              <a:rPr lang="en-US" sz="1800" dirty="0" smtClean="0"/>
              <a:t>cases notified in 2010 was </a:t>
            </a:r>
            <a:r>
              <a:rPr lang="en-US" sz="1800" dirty="0" smtClean="0"/>
              <a:t>72.4% </a:t>
            </a:r>
            <a:r>
              <a:rPr lang="en-US" sz="1800" dirty="0" smtClean="0"/>
              <a:t>(range 0 – </a:t>
            </a:r>
            <a:r>
              <a:rPr lang="en-US" sz="1800" dirty="0" smtClean="0"/>
              <a:t>88.9%).</a:t>
            </a:r>
            <a:endParaRPr lang="en-US" sz="1800" dirty="0" smtClean="0"/>
          </a:p>
          <a:p>
            <a:pPr marL="0" indent="0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8000" y="2023200"/>
            <a:ext cx="8820001" cy="4252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 smtClean="0">
                <a:solidFill>
                  <a:srgbClr val="69AE23"/>
                </a:solidFill>
                <a:latin typeface="Tahoma"/>
              </a:rPr>
              <a:t>Figure 19: </a:t>
            </a:r>
            <a:r>
              <a:rPr lang="en-US" sz="1600" b="1" dirty="0" smtClean="0">
                <a:latin typeface="Tahoma"/>
              </a:rPr>
              <a:t>Treatment success rate for all confirmed pulmonary TB cases notified in 2010</a:t>
            </a:r>
          </a:p>
          <a:p>
            <a:endParaRPr lang="en-GB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44130"/>
            <a:ext cx="7636476" cy="413870"/>
          </a:xfrm>
          <a:prstGeom prst="rect">
            <a:avLst/>
          </a:prstGeom>
          <a:noFill/>
        </p:spPr>
        <p:txBody>
          <a:bodyPr wrap="square" lIns="324000" tIns="72000" rIns="0" bIns="0" rtlCol="0">
            <a:no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* Five EU/EEA Member States did not report treatment outcome data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893518"/>
              </p:ext>
            </p:extLst>
          </p:nvPr>
        </p:nvGraphicFramePr>
        <p:xfrm>
          <a:off x="408023" y="2541181"/>
          <a:ext cx="8342571" cy="352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56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42875"/>
            <a:ext cx="8022558" cy="822325"/>
          </a:xfrm>
        </p:spPr>
        <p:txBody>
          <a:bodyPr/>
          <a:lstStyle/>
          <a:p>
            <a:r>
              <a:rPr lang="en-GB" dirty="0" smtClean="0"/>
              <a:t>Treatment success* rate for </a:t>
            </a:r>
            <a:r>
              <a:rPr lang="en-GB" dirty="0" err="1" smtClean="0"/>
              <a:t>extrapulmonary</a:t>
            </a:r>
            <a:r>
              <a:rPr lang="en-GB" dirty="0" smtClean="0"/>
              <a:t> TB cases in </a:t>
            </a:r>
            <a:r>
              <a:rPr lang="en-GB" dirty="0"/>
              <a:t>EU/EEA</a:t>
            </a:r>
            <a:r>
              <a:rPr lang="en-GB" dirty="0" smtClean="0"/>
              <a:t>**, </a:t>
            </a:r>
            <a:r>
              <a:rPr lang="en-GB" dirty="0"/>
              <a:t>2010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4000" y="1079501"/>
            <a:ext cx="8526463" cy="657860"/>
          </a:xfrm>
        </p:spPr>
        <p:txBody>
          <a:bodyPr/>
          <a:lstStyle/>
          <a:p>
            <a:pPr marL="0" indent="0"/>
            <a:r>
              <a:rPr lang="en-US" sz="1800" dirty="0" smtClean="0"/>
              <a:t>The treatment success rate for </a:t>
            </a:r>
            <a:r>
              <a:rPr lang="en-US" sz="1800" dirty="0" err="1" smtClean="0"/>
              <a:t>extrapulmonary</a:t>
            </a:r>
            <a:r>
              <a:rPr lang="en-US" sz="1800" dirty="0" smtClean="0"/>
              <a:t> TB cases notified in 2010 was 82.2% (range 21.1 – 100%).</a:t>
            </a:r>
          </a:p>
          <a:p>
            <a:pPr marL="0" indent="0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8000" y="2023200"/>
            <a:ext cx="8820001" cy="4252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 smtClean="0">
                <a:solidFill>
                  <a:srgbClr val="69AE23"/>
                </a:solidFill>
                <a:latin typeface="Tahoma"/>
              </a:rPr>
              <a:t>Figure 20: </a:t>
            </a:r>
            <a:r>
              <a:rPr lang="en-US" sz="1600" b="1" dirty="0" smtClean="0">
                <a:latin typeface="Tahoma"/>
              </a:rPr>
              <a:t>Treatment success rate for </a:t>
            </a:r>
            <a:r>
              <a:rPr lang="en-US" sz="1600" b="1" dirty="0" err="1" smtClean="0">
                <a:latin typeface="Tahoma"/>
              </a:rPr>
              <a:t>extrapulmonary</a:t>
            </a:r>
            <a:r>
              <a:rPr lang="en-US" sz="1600" b="1" dirty="0" smtClean="0">
                <a:latin typeface="Tahoma"/>
              </a:rPr>
              <a:t> TB cases notified in 2010</a:t>
            </a:r>
          </a:p>
          <a:p>
            <a:endParaRPr lang="en-GB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6100549"/>
            <a:ext cx="8857397" cy="757451"/>
          </a:xfrm>
          <a:prstGeom prst="rect">
            <a:avLst/>
          </a:prstGeom>
          <a:noFill/>
        </p:spPr>
        <p:txBody>
          <a:bodyPr wrap="square" lIns="324000" tIns="72000" rIns="0" bIns="0" rtlCol="0">
            <a:noAutofit/>
          </a:bodyPr>
          <a:lstStyle/>
          <a:p>
            <a:endParaRPr lang="en-US" sz="1100" dirty="0" smtClean="0"/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*Treatment success  of </a:t>
            </a:r>
            <a:r>
              <a:rPr lang="en-US" sz="1100" dirty="0" err="1" smtClean="0">
                <a:solidFill>
                  <a:schemeClr val="bg1"/>
                </a:solidFill>
              </a:rPr>
              <a:t>extrapulmonary</a:t>
            </a:r>
            <a:r>
              <a:rPr lang="en-US" sz="1100" dirty="0" smtClean="0">
                <a:solidFill>
                  <a:schemeClr val="bg1"/>
                </a:solidFill>
              </a:rPr>
              <a:t> TB consists of cases reported </a:t>
            </a:r>
            <a:r>
              <a:rPr lang="en-US" sz="1100" dirty="0">
                <a:solidFill>
                  <a:schemeClr val="bg1"/>
                </a:solidFill>
              </a:rPr>
              <a:t>as </a:t>
            </a:r>
            <a:r>
              <a:rPr lang="en-US" sz="1100" dirty="0" smtClean="0">
                <a:solidFill>
                  <a:schemeClr val="bg1"/>
                </a:solidFill>
              </a:rPr>
              <a:t>completed full course of anti-tuberculosis treatment</a:t>
            </a:r>
            <a:endParaRPr lang="en-US" sz="1100" dirty="0" smtClean="0"/>
          </a:p>
          <a:p>
            <a:r>
              <a:rPr lang="en-US" sz="1100" dirty="0">
                <a:solidFill>
                  <a:schemeClr val="bg1"/>
                </a:solidFill>
              </a:rPr>
              <a:t>*</a:t>
            </a:r>
            <a:r>
              <a:rPr lang="en-US" sz="1100" dirty="0" smtClean="0">
                <a:solidFill>
                  <a:schemeClr val="bg1"/>
                </a:solidFill>
              </a:rPr>
              <a:t>* Seven Member States did not report stratified treatment outcome data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456165"/>
              </p:ext>
            </p:extLst>
          </p:nvPr>
        </p:nvGraphicFramePr>
        <p:xfrm>
          <a:off x="-1" y="2512340"/>
          <a:ext cx="9000000" cy="37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99" y="79080"/>
            <a:ext cx="7775121" cy="822325"/>
          </a:xfrm>
        </p:spPr>
        <p:txBody>
          <a:bodyPr/>
          <a:lstStyle/>
          <a:p>
            <a:r>
              <a:rPr lang="en-GB" dirty="0" smtClean="0"/>
              <a:t>Treatment success rate for notified multidrug-resistant TB cases in EU/EEA*, 2009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1599" y="1235340"/>
            <a:ext cx="8526463" cy="657860"/>
          </a:xfrm>
        </p:spPr>
        <p:txBody>
          <a:bodyPr/>
          <a:lstStyle/>
          <a:p>
            <a:pPr marL="0" indent="0"/>
            <a:r>
              <a:rPr lang="en-US" sz="1800" dirty="0" smtClean="0"/>
              <a:t>The treatment success rate for all confirmed multidrug-resistant TB cases notified in 2009 was 31.6% (range 0 – 84.6%).</a:t>
            </a:r>
          </a:p>
          <a:p>
            <a:pPr marL="0" indent="0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88000" y="2012630"/>
            <a:ext cx="7698771" cy="42526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1600" b="1" dirty="0" smtClean="0">
                <a:solidFill>
                  <a:srgbClr val="69AE23"/>
                </a:solidFill>
                <a:latin typeface="Tahoma"/>
              </a:rPr>
              <a:t>Figure 21: </a:t>
            </a:r>
            <a:r>
              <a:rPr lang="en-US" sz="1600" b="1" dirty="0" smtClean="0">
                <a:latin typeface="Tahoma"/>
              </a:rPr>
              <a:t>Treatment success rate for all confirmed multidrug-resistant TB cases notified in 2009</a:t>
            </a:r>
          </a:p>
          <a:p>
            <a:endParaRPr lang="en-GB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0632" y="6444129"/>
            <a:ext cx="8817430" cy="413871"/>
          </a:xfrm>
          <a:prstGeom prst="rect">
            <a:avLst/>
          </a:prstGeom>
          <a:noFill/>
        </p:spPr>
        <p:txBody>
          <a:bodyPr wrap="square" lIns="324000" tIns="72000" rIns="0" bIns="0" rtlCol="0">
            <a:no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* Malta reported zero MDR TB cases in 2009, 11 Member States did not report treatment outcome data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269290"/>
              </p:ext>
            </p:extLst>
          </p:nvPr>
        </p:nvGraphicFramePr>
        <p:xfrm>
          <a:off x="10632" y="2488019"/>
          <a:ext cx="9000000" cy="383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4000" y="142875"/>
            <a:ext cx="806952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dirty="0" smtClean="0"/>
              <a:t>Treatment outcome for multidrug-resistant TB cases notified in 2007</a:t>
            </a:r>
            <a:r>
              <a:rPr lang="en-GB" dirty="0" smtClean="0"/>
              <a:t>−</a:t>
            </a:r>
            <a:r>
              <a:rPr lang="en-US" dirty="0" smtClean="0"/>
              <a:t>2009</a:t>
            </a: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800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52" y="1091740"/>
            <a:ext cx="7659940" cy="831186"/>
          </a:xfrm>
        </p:spPr>
        <p:txBody>
          <a:bodyPr/>
          <a:lstStyle/>
          <a:p>
            <a:pPr marL="0" indent="0"/>
            <a:r>
              <a:rPr lang="en-GB" sz="1800" dirty="0" smtClean="0"/>
              <a:t>Treatment outcomes for multidrug-resistant TB cases did not improve between the 2007 and 2009 cohort, EU/EEA.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8000" y="1712419"/>
            <a:ext cx="787830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 smtClean="0">
                <a:solidFill>
                  <a:srgbClr val="69AE23"/>
                </a:solidFill>
                <a:cs typeface="Tahoma" pitchFamily="34" charset="0"/>
              </a:rPr>
              <a:t>Figure 22: </a:t>
            </a:r>
            <a:r>
              <a:rPr lang="en-US" sz="1600" b="1" dirty="0" smtClean="0"/>
              <a:t>Treatment outcome at 24 months for multidrug-resistant TB cases diagnosed in 2009, compared with cases diagnosed in 2007 and 2008</a:t>
            </a:r>
            <a:endParaRPr lang="en-GB" sz="16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638963"/>
              </p:ext>
            </p:extLst>
          </p:nvPr>
        </p:nvGraphicFramePr>
        <p:xfrm>
          <a:off x="310352" y="2349400"/>
          <a:ext cx="8068104" cy="3955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249569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dirty="0" smtClean="0"/>
              <a:t>TB notification rates in EU/EEA, 2007−2011 </a:t>
            </a: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800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076161"/>
            <a:ext cx="8028430" cy="642422"/>
          </a:xfrm>
        </p:spPr>
        <p:txBody>
          <a:bodyPr/>
          <a:lstStyle/>
          <a:p>
            <a:pPr marL="0" indent="0"/>
            <a:r>
              <a:rPr lang="en-GB" sz="1800" dirty="0" smtClean="0"/>
              <a:t>Overall in the EU/EEA</a:t>
            </a:r>
            <a:r>
              <a:rPr lang="en-GB" sz="1800" dirty="0"/>
              <a:t>, notification rates </a:t>
            </a:r>
            <a:r>
              <a:rPr lang="en-GB" sz="1800" dirty="0" smtClean="0"/>
              <a:t>have steadily declined.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8000" y="1798382"/>
            <a:ext cx="7827223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 smtClean="0">
                <a:solidFill>
                  <a:srgbClr val="69AE23"/>
                </a:solidFill>
                <a:cs typeface="Tahoma" pitchFamily="34" charset="0"/>
              </a:rPr>
              <a:t>Figure 2: </a:t>
            </a:r>
            <a:r>
              <a:rPr lang="en-US" sz="1600" b="1" dirty="0" smtClean="0">
                <a:latin typeface="Tahoma"/>
              </a:rPr>
              <a:t>Trend in TB notification rate in the EU/EEA 2007−2011</a:t>
            </a:r>
            <a:endParaRPr lang="en-GB" sz="16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062063"/>
              </p:ext>
            </p:extLst>
          </p:nvPr>
        </p:nvGraphicFramePr>
        <p:xfrm>
          <a:off x="528946" y="2380883"/>
          <a:ext cx="7622275" cy="380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 of confirmed* TB cases in the EU/EEA, 2011</a:t>
            </a:r>
            <a:endParaRPr lang="en-US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sz="1600" dirty="0"/>
              <a:t>Overall 61.3</a:t>
            </a:r>
            <a:r>
              <a:rPr lang="en-GB" sz="1600" dirty="0" smtClean="0"/>
              <a:t>% (range 27.9 – 94.8%) of TB cases reported </a:t>
            </a:r>
          </a:p>
          <a:p>
            <a:pPr marL="0" indent="0"/>
            <a:r>
              <a:rPr lang="en-GB" sz="1600" dirty="0" smtClean="0"/>
              <a:t>in the EU/EEA were laboratory-confirmed</a:t>
            </a:r>
            <a:r>
              <a:rPr lang="en-US" sz="1600" dirty="0" smtClean="0"/>
              <a:t>.</a:t>
            </a:r>
          </a:p>
          <a:p>
            <a:pPr marL="0" indent="0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288000" y="1800000"/>
            <a:ext cx="3156179" cy="96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3: </a:t>
            </a:r>
            <a:r>
              <a:rPr lang="en-GB" sz="1600" b="1" kern="0" dirty="0" smtClean="0">
                <a:cs typeface="Tahoma" pitchFamily="34" charset="0"/>
              </a:rPr>
              <a:t>Country-specific proportion of all confirmed </a:t>
            </a:r>
            <a:r>
              <a:rPr lang="en-GB" sz="1600" b="1" kern="0" dirty="0">
                <a:cs typeface="Tahoma" pitchFamily="34" charset="0"/>
              </a:rPr>
              <a:t>TB </a:t>
            </a:r>
            <a:r>
              <a:rPr lang="en-GB" sz="1600" b="1" kern="0" dirty="0" smtClean="0">
                <a:cs typeface="Tahoma" pitchFamily="34" charset="0"/>
              </a:rPr>
              <a:t>cases </a:t>
            </a:r>
            <a:r>
              <a:rPr lang="en-GB" sz="1600" b="1" kern="0" dirty="0">
                <a:cs typeface="Tahoma" pitchFamily="34" charset="0"/>
              </a:rPr>
              <a:t>in </a:t>
            </a:r>
            <a:r>
              <a:rPr lang="en-GB" sz="1600" b="1" kern="0" dirty="0" smtClean="0">
                <a:cs typeface="Tahoma" pitchFamily="34" charset="0"/>
              </a:rPr>
              <a:t>2011.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3" name="Rectangular Callout 82"/>
          <p:cNvSpPr/>
          <p:nvPr/>
        </p:nvSpPr>
        <p:spPr bwMode="auto">
          <a:xfrm>
            <a:off x="0" y="4751351"/>
            <a:ext cx="1332000" cy="415568"/>
          </a:xfrm>
          <a:prstGeom prst="wedgeRectCallout">
            <a:avLst>
              <a:gd name="adj1" fmla="val -40328"/>
              <a:gd name="adj2" fmla="val 38689"/>
            </a:avLst>
          </a:prstGeom>
          <a:solidFill>
            <a:srgbClr val="AFD0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7</a:t>
            </a:r>
            <a:r>
              <a:rPr lang="ru-RU" sz="1800" dirty="0" smtClean="0"/>
              <a:t>0</a:t>
            </a:r>
            <a:r>
              <a:rPr lang="en-GB" sz="1800" dirty="0" smtClean="0"/>
              <a:t> to 79%</a:t>
            </a:r>
            <a:endParaRPr kumimoji="0" lang="en-GB" sz="180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84" name="Rectangular Callout 83"/>
          <p:cNvSpPr/>
          <p:nvPr/>
        </p:nvSpPr>
        <p:spPr bwMode="auto">
          <a:xfrm>
            <a:off x="-31220" y="5220357"/>
            <a:ext cx="1347610" cy="415568"/>
          </a:xfrm>
          <a:prstGeom prst="wedgeRectCallout">
            <a:avLst>
              <a:gd name="adj1" fmla="val -27425"/>
              <a:gd name="adj2" fmla="val 39492"/>
            </a:avLst>
          </a:prstGeom>
          <a:solidFill>
            <a:srgbClr val="69AE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≥ 80%</a:t>
            </a:r>
          </a:p>
        </p:txBody>
      </p:sp>
      <p:sp>
        <p:nvSpPr>
          <p:cNvPr id="85" name="Rectangular Callout 84"/>
          <p:cNvSpPr/>
          <p:nvPr/>
        </p:nvSpPr>
        <p:spPr bwMode="auto">
          <a:xfrm>
            <a:off x="0" y="4258740"/>
            <a:ext cx="1332000" cy="415568"/>
          </a:xfrm>
          <a:prstGeom prst="wedgeRectCallout">
            <a:avLst>
              <a:gd name="adj1" fmla="val 45479"/>
              <a:gd name="adj2" fmla="val 37691"/>
            </a:avLst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/>
              <a:t>60 to </a:t>
            </a:r>
            <a:r>
              <a:rPr lang="ru-RU" sz="1800" dirty="0" smtClean="0"/>
              <a:t>69</a:t>
            </a:r>
            <a:r>
              <a:rPr lang="en-GB" sz="1800" dirty="0" smtClean="0"/>
              <a:t>%</a:t>
            </a:r>
            <a:endParaRPr kumimoji="0" lang="en-GB" sz="180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86" name="Rectangular Callout 85"/>
          <p:cNvSpPr/>
          <p:nvPr/>
        </p:nvSpPr>
        <p:spPr bwMode="auto">
          <a:xfrm>
            <a:off x="-15610" y="3739437"/>
            <a:ext cx="1347610" cy="456769"/>
          </a:xfrm>
          <a:prstGeom prst="wedgeRectCallout">
            <a:avLst>
              <a:gd name="adj1" fmla="val 10355"/>
              <a:gd name="adj2" fmla="val 25889"/>
            </a:avLst>
          </a:prstGeom>
          <a:solidFill>
            <a:srgbClr val="E200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 smtClean="0">
                <a:solidFill>
                  <a:schemeClr val="bg1"/>
                </a:solidFill>
              </a:rPr>
              <a:t>&lt;</a:t>
            </a:r>
            <a:r>
              <a:rPr kumimoji="0" lang="en-GB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60%</a:t>
            </a:r>
          </a:p>
        </p:txBody>
      </p:sp>
      <p:sp>
        <p:nvSpPr>
          <p:cNvPr id="88" name="Rectangular Callout 87"/>
          <p:cNvSpPr/>
          <p:nvPr/>
        </p:nvSpPr>
        <p:spPr bwMode="auto">
          <a:xfrm>
            <a:off x="0" y="5713210"/>
            <a:ext cx="1316390" cy="513354"/>
          </a:xfrm>
          <a:prstGeom prst="wedgeRectCallout">
            <a:avLst>
              <a:gd name="adj1" fmla="val 46743"/>
              <a:gd name="adj2" fmla="val 12450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300" dirty="0" smtClean="0"/>
              <a:t>Not included or not reporting</a:t>
            </a:r>
            <a:endParaRPr kumimoji="0" lang="en-GB" sz="13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962" y="6431034"/>
            <a:ext cx="860288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*Confirmed by culture or both a positive sputum microscopy result and </a:t>
            </a:r>
            <a:r>
              <a:rPr lang="en-GB" sz="1100" i="1" dirty="0" smtClean="0">
                <a:solidFill>
                  <a:schemeClr val="bg1"/>
                </a:solidFill>
              </a:rPr>
              <a:t>Mycobacterium </a:t>
            </a:r>
            <a:r>
              <a:rPr lang="en-GB" sz="1100" i="1" dirty="0">
                <a:solidFill>
                  <a:schemeClr val="bg1"/>
                </a:solidFill>
              </a:rPr>
              <a:t>tuberculosis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GB" sz="1100" dirty="0" smtClean="0">
                <a:solidFill>
                  <a:schemeClr val="bg1"/>
                </a:solidFill>
              </a:rPr>
              <a:t>nucleic acid identified in </a:t>
            </a:r>
            <a:r>
              <a:rPr lang="en-GB" sz="1100" dirty="0">
                <a:solidFill>
                  <a:schemeClr val="bg1"/>
                </a:solidFill>
              </a:rPr>
              <a:t>nucleic </a:t>
            </a:r>
            <a:r>
              <a:rPr lang="en-GB" sz="1100" dirty="0" smtClean="0">
                <a:solidFill>
                  <a:schemeClr val="bg1"/>
                </a:solidFill>
              </a:rPr>
              <a:t>acid amplification test.</a:t>
            </a:r>
            <a:endParaRPr lang="en-GB" sz="1100" dirty="0">
              <a:solidFill>
                <a:schemeClr val="bg1"/>
              </a:solidFill>
            </a:endParaRPr>
          </a:p>
        </p:txBody>
      </p:sp>
      <p:grpSp>
        <p:nvGrpSpPr>
          <p:cNvPr id="78" name="Content Placeholder 4"/>
          <p:cNvGrpSpPr>
            <a:grpSpLocks noGrp="1"/>
          </p:cNvGrpSpPr>
          <p:nvPr/>
        </p:nvGrpSpPr>
        <p:grpSpPr bwMode="auto">
          <a:xfrm>
            <a:off x="2880000" y="1224000"/>
            <a:ext cx="6264000" cy="5040000"/>
            <a:chOff x="2107" y="632"/>
            <a:chExt cx="3647" cy="3314"/>
          </a:xfrm>
        </p:grpSpPr>
        <p:grpSp>
          <p:nvGrpSpPr>
            <p:cNvPr id="79" name="Group 85"/>
            <p:cNvGrpSpPr>
              <a:grpSpLocks/>
            </p:cNvGrpSpPr>
            <p:nvPr/>
          </p:nvGrpSpPr>
          <p:grpSpPr bwMode="auto">
            <a:xfrm>
              <a:off x="2107" y="632"/>
              <a:ext cx="3647" cy="3314"/>
              <a:chOff x="2107" y="632"/>
              <a:chExt cx="3647" cy="3314"/>
            </a:xfrm>
          </p:grpSpPr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Freeform 146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55" name="Group 91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216" name="Freeform 215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7" name="Freeform 216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56" name="Freeform 155"/>
              <p:cNvSpPr>
                <a:spLocks/>
              </p:cNvSpPr>
              <p:nvPr/>
            </p:nvSpPr>
            <p:spPr bwMode="auto">
              <a:xfrm>
                <a:off x="2107" y="1399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Freeform 156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grpSp>
            <p:nvGrpSpPr>
              <p:cNvPr id="159" name="Group 94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213" name="Freeform 212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4" name="Freeform 213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" name="Freeform 214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" name="Freeform 161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66" name="Group 100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210" name="Freeform 209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1" name="Freeform 210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2" name="Freeform 211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3457" y="2199"/>
                <a:ext cx="601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0" name="Freeform 169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4" name="Freeform 173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5" name="Freeform 174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Freeform 175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7" name="Freeform 176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8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79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0" name="Freeform 179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1" name="Freeform 180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2" name="Freeform 181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3" name="Freeform 182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4" name="Freeform 183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Freeform 184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86" name="Freeform 185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grpSp>
            <p:nvGrpSpPr>
              <p:cNvPr id="188" name="Group 120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208" name="Freeform 207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9" name="Freeform 208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89" name="Freeform 188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0" name="Freeform 189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Freeform 190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2" name="Freeform 191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3" name="Freeform 192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4" name="Freeform 193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99" name="Freeform 198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" name="Freeform 202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69AE2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04" name="Freeform 203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92D05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" name="Freeform 204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06" name="Freeform 205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07" name="Oval 206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69AE23"/>
            </a:solidFill>
            <a:ln w="3175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4000" y="142875"/>
            <a:ext cx="8229600" cy="539513"/>
          </a:xfrm>
        </p:spPr>
        <p:txBody>
          <a:bodyPr/>
          <a:lstStyle/>
          <a:p>
            <a:r>
              <a:rPr lang="en-US" dirty="0"/>
              <a:t>TB notification </a:t>
            </a:r>
            <a:r>
              <a:rPr lang="en-US" dirty="0" smtClean="0"/>
              <a:t>rates in children</a:t>
            </a:r>
            <a:r>
              <a:rPr lang="ru-RU" dirty="0" smtClean="0"/>
              <a:t> </a:t>
            </a:r>
            <a:r>
              <a:rPr lang="en-GB" dirty="0" smtClean="0">
                <a:solidFill>
                  <a:schemeClr val="tx1"/>
                </a:solidFill>
              </a:rPr>
              <a:t>&lt;</a:t>
            </a:r>
            <a:r>
              <a:rPr lang="en-GB" dirty="0">
                <a:solidFill>
                  <a:schemeClr val="tx1"/>
                </a:solidFill>
              </a:rPr>
              <a:t>15 years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of age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 in EU/EEA, 2011</a:t>
            </a:r>
            <a:endParaRPr lang="en-US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1"/>
          </p:nvPr>
        </p:nvSpPr>
        <p:spPr>
          <a:xfrm>
            <a:off x="261809" y="1033540"/>
            <a:ext cx="6047077" cy="694209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z="1600" dirty="0" smtClean="0"/>
              <a:t>In 2011, 3 190 cases of TB in children were reported, accounting for 4.4% of all notified TB cases (range 0 – 11.1%) in the EU/EEA.</a:t>
            </a:r>
          </a:p>
          <a:p>
            <a:pPr marL="0" indent="0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pSp>
        <p:nvGrpSpPr>
          <p:cNvPr id="80" name="Content Placeholder 4"/>
          <p:cNvGrpSpPr>
            <a:grpSpLocks noGrp="1"/>
          </p:cNvGrpSpPr>
          <p:nvPr/>
        </p:nvGrpSpPr>
        <p:grpSpPr bwMode="auto">
          <a:xfrm>
            <a:off x="2880000" y="1224000"/>
            <a:ext cx="6264000" cy="5040000"/>
            <a:chOff x="2107" y="632"/>
            <a:chExt cx="3647" cy="3314"/>
          </a:xfrm>
        </p:grpSpPr>
        <p:grpSp>
          <p:nvGrpSpPr>
            <p:cNvPr id="81" name="Group 85"/>
            <p:cNvGrpSpPr>
              <a:grpSpLocks/>
            </p:cNvGrpSpPr>
            <p:nvPr/>
          </p:nvGrpSpPr>
          <p:grpSpPr bwMode="auto">
            <a:xfrm>
              <a:off x="2107" y="632"/>
              <a:ext cx="3647" cy="3314"/>
              <a:chOff x="2107" y="632"/>
              <a:chExt cx="3647" cy="3314"/>
            </a:xfrm>
          </p:grpSpPr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FFF1C3"/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2233" y="3063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2110" y="3188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6" name="Freeform 85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7" name="Group 91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144" name="Freeform 143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145" name="Freeform 144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</p:grpSp>
          <p:sp>
            <p:nvSpPr>
              <p:cNvPr id="88" name="Freeform 87"/>
              <p:cNvSpPr>
                <a:spLocks/>
              </p:cNvSpPr>
              <p:nvPr/>
            </p:nvSpPr>
            <p:spPr bwMode="auto">
              <a:xfrm>
                <a:off x="2107" y="1399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89" name="Freeform 88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grpSp>
            <p:nvGrpSpPr>
              <p:cNvPr id="90" name="Group 94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141" name="Freeform 140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142" name="Freeform 141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</p:grp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2689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" name="Freeform 92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grpSp>
            <p:nvGrpSpPr>
              <p:cNvPr id="96" name="Group 100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138" name="Freeform 137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9" name="Freeform 138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0" name="Freeform 139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7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8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4" name="Freeform 113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5" name="Freeform 114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grpSp>
            <p:nvGrpSpPr>
              <p:cNvPr id="116" name="Group 120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136" name="Freeform 135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de-DE"/>
                  </a:defPPr>
                  <a:lvl1pPr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chemeClr val="tx1"/>
                      </a:solidFill>
                      <a:latin typeface="Tahoma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en-GB"/>
                </a:p>
              </p:txBody>
            </p:sp>
            <p:sp>
              <p:nvSpPr>
                <p:cNvPr id="137" name="Freeform 136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4" name="Freeform 123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4581" y="2203"/>
                <a:ext cx="1169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5" name="Oval 134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chemeClr val="accent3">
                  <a:lumMod val="85000"/>
                </a:schemeClr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1C3"/>
            </a:solidFill>
            <a:ln w="3175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lIns="0" tIns="0" rIns="0" bIns="0"/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288000" y="1800000"/>
            <a:ext cx="4382573" cy="96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4: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Country-specific childhood TB notification rates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among child population (0–14 years), 2011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-1" y="5721876"/>
            <a:ext cx="2320120" cy="57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Not included or not reporting</a:t>
            </a:r>
            <a:endParaRPr kumimoji="0" lang="en-GB" sz="1400" b="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-1" y="4443833"/>
            <a:ext cx="2320120" cy="576000"/>
          </a:xfrm>
          <a:prstGeom prst="rect">
            <a:avLst/>
          </a:prstGeom>
          <a:solidFill>
            <a:srgbClr val="F6A8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4 to </a:t>
            </a:r>
            <a:r>
              <a:rPr lang="ru-RU" sz="1400" dirty="0" smtClean="0"/>
              <a:t>9</a:t>
            </a:r>
            <a:r>
              <a:rPr lang="en-GB" sz="1400" dirty="0" smtClean="0"/>
              <a:t>.</a:t>
            </a:r>
            <a:r>
              <a:rPr lang="ru-RU" sz="1400" dirty="0" smtClean="0"/>
              <a:t>9</a:t>
            </a:r>
            <a:r>
              <a:rPr lang="en-GB" sz="1400" dirty="0" smtClean="0"/>
              <a:t> per </a:t>
            </a:r>
            <a:br>
              <a:rPr lang="en-GB" sz="1400" dirty="0" smtClean="0"/>
            </a:br>
            <a:r>
              <a:rPr lang="en-GB" sz="1400" dirty="0" smtClean="0"/>
              <a:t>100 000 child population</a:t>
            </a:r>
            <a:endParaRPr kumimoji="0" lang="en-GB" sz="140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-1" y="3816261"/>
            <a:ext cx="2320120" cy="576000"/>
          </a:xfrm>
          <a:prstGeom prst="rect">
            <a:avLst/>
          </a:prstGeom>
          <a:solidFill>
            <a:srgbClr val="FFD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2 to </a:t>
            </a:r>
            <a:r>
              <a:rPr lang="ru-RU" sz="1400" dirty="0" smtClean="0"/>
              <a:t>3</a:t>
            </a:r>
            <a:r>
              <a:rPr lang="en-GB" sz="1400" dirty="0" smtClean="0"/>
              <a:t>.</a:t>
            </a:r>
            <a:r>
              <a:rPr lang="ru-RU" sz="1400" dirty="0" smtClean="0"/>
              <a:t>9</a:t>
            </a:r>
            <a:r>
              <a:rPr lang="en-GB" sz="1400" dirty="0" smtClean="0"/>
              <a:t> per </a:t>
            </a:r>
            <a:br>
              <a:rPr lang="en-GB" sz="1400" dirty="0" smtClean="0"/>
            </a:br>
            <a:r>
              <a:rPr lang="en-GB" sz="1400" dirty="0" smtClean="0"/>
              <a:t>100 000 child population</a:t>
            </a:r>
            <a:endParaRPr kumimoji="0" lang="en-GB" sz="140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11148" y="5058789"/>
            <a:ext cx="2320120" cy="576000"/>
          </a:xfrm>
          <a:prstGeom prst="rect">
            <a:avLst/>
          </a:prstGeom>
          <a:solidFill>
            <a:srgbClr val="E200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≥ </a:t>
            </a:r>
            <a:r>
              <a:rPr kumimoji="0" lang="en-GB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10 per </a:t>
            </a:r>
            <a:br>
              <a:rPr kumimoji="0" lang="en-GB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</a:br>
            <a:r>
              <a:rPr kumimoji="0" lang="en-GB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100 000 </a:t>
            </a:r>
            <a:r>
              <a:rPr lang="en-GB" sz="1400" dirty="0" smtClean="0">
                <a:solidFill>
                  <a:schemeClr val="bg1"/>
                </a:solidFill>
              </a:rPr>
              <a:t>child population</a:t>
            </a:r>
            <a:endParaRPr kumimoji="0" lang="en-GB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-1" y="3179906"/>
            <a:ext cx="2320120" cy="576000"/>
          </a:xfrm>
          <a:prstGeom prst="rect">
            <a:avLst/>
          </a:prstGeom>
          <a:solidFill>
            <a:srgbClr val="FFF1C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72000" bIns="7200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 &lt; 2 per </a:t>
            </a:r>
            <a:br>
              <a:rPr lang="en-GB" sz="1400" dirty="0" smtClean="0"/>
            </a:br>
            <a:r>
              <a:rPr lang="en-GB" sz="1400" dirty="0" smtClean="0"/>
              <a:t>100 000 child population</a:t>
            </a:r>
            <a:endParaRPr kumimoji="0" lang="en-GB" sz="1400" i="0" u="none" strike="noStrike" cap="none" normalizeH="0" baseline="0" dirty="0" smtClean="0">
              <a:ln>
                <a:noFill/>
              </a:ln>
              <a:effectLst/>
              <a:latin typeface="Tahom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5962" y="6420401"/>
            <a:ext cx="860288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3850" y="142875"/>
            <a:ext cx="7794068" cy="822325"/>
          </a:xfrm>
        </p:spPr>
        <p:txBody>
          <a:bodyPr/>
          <a:lstStyle/>
          <a:p>
            <a:r>
              <a:rPr lang="en-US" dirty="0" smtClean="0"/>
              <a:t>Proportion of foreign origin among notified TB cases in EU/EEA,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4294967295"/>
          </p:nvPr>
        </p:nvSpPr>
        <p:spPr>
          <a:xfrm>
            <a:off x="289006" y="1080607"/>
            <a:ext cx="5624233" cy="600075"/>
          </a:xfrm>
        </p:spPr>
        <p:txBody>
          <a:bodyPr/>
          <a:lstStyle/>
          <a:p>
            <a:pPr marL="0" indent="0"/>
            <a:r>
              <a:rPr lang="en-GB" sz="1600" dirty="0" smtClean="0"/>
              <a:t>In 2011, the overall proportion of TB cases of foreign origin in the EU/EEA was 25.8% (range 0.3 – 89.4%).</a:t>
            </a:r>
            <a:endParaRPr lang="en-US" sz="1600" dirty="0" smtClean="0"/>
          </a:p>
          <a:p>
            <a:pPr marL="0" indent="0"/>
            <a:endParaRPr lang="en-GB" sz="1600" dirty="0"/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202936" y="1725569"/>
            <a:ext cx="3591629" cy="100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5: </a:t>
            </a:r>
            <a:r>
              <a:rPr lang="en-GB" sz="1600" b="1" kern="0" dirty="0" smtClean="0">
                <a:cs typeface="Tahoma" pitchFamily="34" charset="0"/>
              </a:rPr>
              <a:t>Country-specific proportion of foreign origin cases among all notified TB cases, EU/EEA, 2011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" y="3246113"/>
            <a:ext cx="1356528" cy="3051552"/>
            <a:chOff x="0" y="3246113"/>
            <a:chExt cx="1356528" cy="3051552"/>
          </a:xfrm>
        </p:grpSpPr>
        <p:sp>
          <p:nvSpPr>
            <p:cNvPr id="83" name="Rectangular Callout 82"/>
            <p:cNvSpPr/>
            <p:nvPr/>
          </p:nvSpPr>
          <p:spPr bwMode="auto">
            <a:xfrm>
              <a:off x="0" y="4236009"/>
              <a:ext cx="1356528" cy="414000"/>
            </a:xfrm>
            <a:prstGeom prst="wedgeRectCallout">
              <a:avLst>
                <a:gd name="adj1" fmla="val -24568"/>
                <a:gd name="adj2" fmla="val 14809"/>
              </a:avLst>
            </a:prstGeom>
            <a:solidFill>
              <a:srgbClr val="F6A8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25 to 49%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84" name="Rectangular Callout 83"/>
            <p:cNvSpPr/>
            <p:nvPr/>
          </p:nvSpPr>
          <p:spPr bwMode="auto">
            <a:xfrm>
              <a:off x="0" y="5225906"/>
              <a:ext cx="1356528" cy="414000"/>
            </a:xfrm>
            <a:prstGeom prst="wedgeRectCallout">
              <a:avLst>
                <a:gd name="adj1" fmla="val -32601"/>
                <a:gd name="adj2" fmla="val 31745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1800" dirty="0">
                  <a:solidFill>
                    <a:schemeClr val="bg1"/>
                  </a:solidFill>
                </a:rPr>
                <a:t>≥</a:t>
              </a: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75%</a:t>
              </a:r>
            </a:p>
          </p:txBody>
        </p:sp>
        <p:sp>
          <p:nvSpPr>
            <p:cNvPr id="85" name="Rectangular Callout 84"/>
            <p:cNvSpPr/>
            <p:nvPr/>
          </p:nvSpPr>
          <p:spPr bwMode="auto">
            <a:xfrm>
              <a:off x="0" y="3741061"/>
              <a:ext cx="1356528" cy="414000"/>
            </a:xfrm>
            <a:prstGeom prst="wedgeRectCallout">
              <a:avLst>
                <a:gd name="adj1" fmla="val 15349"/>
                <a:gd name="adj2" fmla="val 22319"/>
              </a:avLst>
            </a:prstGeom>
            <a:solidFill>
              <a:srgbClr val="FFD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1 to 24%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86" name="Rectangular Callout 85"/>
            <p:cNvSpPr/>
            <p:nvPr/>
          </p:nvSpPr>
          <p:spPr bwMode="auto">
            <a:xfrm>
              <a:off x="0" y="4730957"/>
              <a:ext cx="1356528" cy="414000"/>
            </a:xfrm>
            <a:prstGeom prst="wedgeRectCallout">
              <a:avLst>
                <a:gd name="adj1" fmla="val -38356"/>
                <a:gd name="adj2" fmla="val 21136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50 to 74%</a:t>
              </a:r>
            </a:p>
          </p:txBody>
        </p:sp>
        <p:sp>
          <p:nvSpPr>
            <p:cNvPr id="88" name="Rectangular Callout 87"/>
            <p:cNvSpPr/>
            <p:nvPr/>
          </p:nvSpPr>
          <p:spPr bwMode="auto">
            <a:xfrm>
              <a:off x="0" y="3246113"/>
              <a:ext cx="1356528" cy="414000"/>
            </a:xfrm>
            <a:prstGeom prst="wedgeRectCallout">
              <a:avLst>
                <a:gd name="adj1" fmla="val 31125"/>
                <a:gd name="adj2" fmla="val 24045"/>
              </a:avLst>
            </a:prstGeom>
            <a:solidFill>
              <a:srgbClr val="FFF1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&lt; 1%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89" name="Rectangular Callout 88"/>
            <p:cNvSpPr/>
            <p:nvPr/>
          </p:nvSpPr>
          <p:spPr bwMode="auto">
            <a:xfrm>
              <a:off x="1" y="5736065"/>
              <a:ext cx="1356527" cy="561600"/>
            </a:xfrm>
            <a:prstGeom prst="wedgeRectCallout">
              <a:avLst>
                <a:gd name="adj1" fmla="val -45365"/>
                <a:gd name="adj2" fmla="val -27175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effectLst/>
                  <a:latin typeface="Tahoma" pitchFamily="34" charset="0"/>
                </a:rPr>
                <a:t>Not included or not reporting</a:t>
              </a:r>
            </a:p>
          </p:txBody>
        </p:sp>
      </p:grpSp>
      <p:grpSp>
        <p:nvGrpSpPr>
          <p:cNvPr id="79" name="Content Placeholder 4"/>
          <p:cNvGrpSpPr>
            <a:grpSpLocks noGrp="1"/>
          </p:cNvGrpSpPr>
          <p:nvPr/>
        </p:nvGrpSpPr>
        <p:grpSpPr bwMode="auto">
          <a:xfrm>
            <a:off x="2880000" y="1224000"/>
            <a:ext cx="6264000" cy="5040000"/>
            <a:chOff x="2107" y="632"/>
            <a:chExt cx="3647" cy="3314"/>
          </a:xfrm>
        </p:grpSpPr>
        <p:grpSp>
          <p:nvGrpSpPr>
            <p:cNvPr id="80" name="Group 85"/>
            <p:cNvGrpSpPr>
              <a:grpSpLocks/>
            </p:cNvGrpSpPr>
            <p:nvPr/>
          </p:nvGrpSpPr>
          <p:grpSpPr bwMode="auto">
            <a:xfrm>
              <a:off x="2107" y="632"/>
              <a:ext cx="3647" cy="3314"/>
              <a:chOff x="2107" y="632"/>
              <a:chExt cx="3647" cy="3314"/>
            </a:xfrm>
          </p:grpSpPr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A2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" name="Freeform 86"/>
              <p:cNvSpPr>
                <a:spLocks/>
              </p:cNvSpPr>
              <p:nvPr/>
            </p:nvSpPr>
            <p:spPr bwMode="auto">
              <a:xfrm>
                <a:off x="2238" y="3068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2110" y="3201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93" name="Group 91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218" name="Freeform 217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9" name="Freeform 218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2107" y="1399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A2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grpSp>
            <p:nvGrpSpPr>
              <p:cNvPr id="97" name="Group 94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152" name="Freeform 151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" name="Freeform 152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7" name="Freeform 216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2689" y="2515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A2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03" name="Group 100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149" name="Freeform 148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0" name="Freeform 149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1" name="Freeform 150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rgbClr val="E6E6E6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06" name="Freeform 105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" name="Freeform 106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Freeform 108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0" name="Freeform 109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1" name="Freeform 110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2" name="Freeform 111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3" name="Freeform 112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4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5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2" name="Freeform 121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3" name="Freeform 122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grpSp>
            <p:nvGrpSpPr>
              <p:cNvPr id="124" name="Group 120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144" name="Freeform 143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5" name="Freeform 144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5" name="Freeform 124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6" name="Freeform 125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" name="Freeform 126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28" name="Freeform 127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Freeform 128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0" name="Freeform 129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1" name="Freeform 130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4581" y="2203"/>
                <a:ext cx="1173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4" name="Freeform 133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5" name="Freeform 134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4459" y="1679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A2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A2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143" name="Oval 142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chemeClr val="accent3">
                  <a:lumMod val="85000"/>
                </a:schemeClr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de-DE"/>
                </a:defPPr>
                <a:lvl1pPr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3200" kern="1200">
                    <a:solidFill>
                      <a:schemeClr val="tx1"/>
                    </a:solidFill>
                    <a:latin typeface="Tahoma" pitchFamily="34" charset="0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</p:grp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20000"/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64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47"/>
          <p:cNvSpPr>
            <a:spLocks noGrp="1"/>
          </p:cNvSpPr>
          <p:nvPr>
            <p:ph type="title"/>
          </p:nvPr>
        </p:nvSpPr>
        <p:spPr>
          <a:xfrm>
            <a:off x="323850" y="142875"/>
            <a:ext cx="7794068" cy="822325"/>
          </a:xfrm>
        </p:spPr>
        <p:txBody>
          <a:bodyPr/>
          <a:lstStyle/>
          <a:p>
            <a:r>
              <a:rPr lang="en-US" dirty="0" smtClean="0"/>
              <a:t>Proportion of notified </a:t>
            </a:r>
            <a:r>
              <a:rPr lang="en-US" dirty="0" err="1" smtClean="0"/>
              <a:t>extrapulmonary</a:t>
            </a:r>
            <a:r>
              <a:rPr lang="en-US" dirty="0" smtClean="0"/>
              <a:t> TB cases in EU/EEA,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154" name="Content Placeholder 153"/>
          <p:cNvSpPr>
            <a:spLocks noGrp="1"/>
          </p:cNvSpPr>
          <p:nvPr>
            <p:ph idx="4294967295"/>
          </p:nvPr>
        </p:nvSpPr>
        <p:spPr>
          <a:xfrm>
            <a:off x="305019" y="1038024"/>
            <a:ext cx="5692697" cy="600075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GB" sz="1600" dirty="0" smtClean="0"/>
              <a:t>In 2011, the overall proportion of </a:t>
            </a:r>
            <a:r>
              <a:rPr lang="en-GB" sz="1600" dirty="0" err="1" smtClean="0"/>
              <a:t>extrapulmonary</a:t>
            </a:r>
            <a:r>
              <a:rPr lang="en-GB" sz="1600" dirty="0" smtClean="0"/>
              <a:t> TB cases in the EU/EEA was 22.3% (range 3.9 – 66.7%).</a:t>
            </a:r>
            <a:endParaRPr lang="en-US" sz="1600" dirty="0" smtClean="0"/>
          </a:p>
          <a:p>
            <a:pPr marL="0" indent="0"/>
            <a:endParaRPr lang="en-GB" sz="1600" dirty="0"/>
          </a:p>
        </p:txBody>
      </p:sp>
      <p:sp>
        <p:nvSpPr>
          <p:cNvPr id="146" name="Content Placeholder 2"/>
          <p:cNvSpPr txBox="1">
            <a:spLocks/>
          </p:cNvSpPr>
          <p:nvPr/>
        </p:nvSpPr>
        <p:spPr bwMode="auto">
          <a:xfrm>
            <a:off x="288000" y="1800000"/>
            <a:ext cx="3869330" cy="100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300"/>
              </a:spcBef>
              <a:spcAft>
                <a:spcPts val="600"/>
              </a:spcAft>
              <a:defRPr/>
            </a:pPr>
            <a:r>
              <a:rPr lang="en-GB" sz="1600" b="1" kern="0" dirty="0" smtClean="0">
                <a:solidFill>
                  <a:srgbClr val="69AE23"/>
                </a:solidFill>
                <a:cs typeface="Tahoma" pitchFamily="34" charset="0"/>
              </a:rPr>
              <a:t>Figure 6: </a:t>
            </a:r>
            <a:r>
              <a:rPr lang="en-GB" sz="1600" b="1" kern="0" dirty="0" smtClean="0">
                <a:cs typeface="Tahoma" pitchFamily="34" charset="0"/>
              </a:rPr>
              <a:t>Country-specific proportion of </a:t>
            </a:r>
            <a:r>
              <a:rPr lang="en-GB" sz="1600" b="1" kern="0" dirty="0" err="1">
                <a:cs typeface="Tahoma" pitchFamily="34" charset="0"/>
              </a:rPr>
              <a:t>e</a:t>
            </a:r>
            <a:r>
              <a:rPr lang="en-GB" sz="1600" b="1" kern="0" dirty="0" err="1" smtClean="0">
                <a:cs typeface="Tahoma" pitchFamily="34" charset="0"/>
              </a:rPr>
              <a:t>xtrapulmonary</a:t>
            </a:r>
            <a:r>
              <a:rPr lang="en-GB" sz="1600" b="1" kern="0" dirty="0" smtClean="0">
                <a:cs typeface="Tahoma" pitchFamily="34" charset="0"/>
              </a:rPr>
              <a:t> TB of all notified TB cases, EU/EEA, 2011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90" name="Group 84"/>
          <p:cNvGrpSpPr>
            <a:grpSpLocks/>
          </p:cNvGrpSpPr>
          <p:nvPr/>
        </p:nvGrpSpPr>
        <p:grpSpPr bwMode="auto">
          <a:xfrm>
            <a:off x="2879705" y="1224000"/>
            <a:ext cx="6264296" cy="5040000"/>
            <a:chOff x="2109" y="632"/>
            <a:chExt cx="3645" cy="3314"/>
          </a:xfrm>
        </p:grpSpPr>
        <p:grpSp>
          <p:nvGrpSpPr>
            <p:cNvPr id="96" name="Group 83"/>
            <p:cNvGrpSpPr>
              <a:grpSpLocks/>
            </p:cNvGrpSpPr>
            <p:nvPr/>
          </p:nvGrpSpPr>
          <p:grpSpPr bwMode="auto">
            <a:xfrm>
              <a:off x="2109" y="632"/>
              <a:ext cx="3645" cy="3314"/>
              <a:chOff x="2109" y="632"/>
              <a:chExt cx="3645" cy="3314"/>
            </a:xfrm>
          </p:grpSpPr>
          <p:sp>
            <p:nvSpPr>
              <p:cNvPr id="147" name="Freeform 6"/>
              <p:cNvSpPr>
                <a:spLocks/>
              </p:cNvSpPr>
              <p:nvPr/>
            </p:nvSpPr>
            <p:spPr bwMode="auto">
              <a:xfrm>
                <a:off x="4126" y="3898"/>
                <a:ext cx="99" cy="48"/>
              </a:xfrm>
              <a:custGeom>
                <a:avLst/>
                <a:gdLst/>
                <a:ahLst/>
                <a:cxnLst>
                  <a:cxn ang="0">
                    <a:pos x="389" y="232"/>
                  </a:cxn>
                  <a:cxn ang="0">
                    <a:pos x="464" y="344"/>
                  </a:cxn>
                  <a:cxn ang="0">
                    <a:pos x="445" y="407"/>
                  </a:cxn>
                  <a:cxn ang="0">
                    <a:pos x="570" y="520"/>
                  </a:cxn>
                  <a:cxn ang="0">
                    <a:pos x="739" y="520"/>
                  </a:cxn>
                  <a:cxn ang="0">
                    <a:pos x="933" y="520"/>
                  </a:cxn>
                  <a:cxn ang="0">
                    <a:pos x="977" y="482"/>
                  </a:cxn>
                  <a:cxn ang="0">
                    <a:pos x="908" y="470"/>
                  </a:cxn>
                  <a:cxn ang="0">
                    <a:pos x="940" y="432"/>
                  </a:cxn>
                  <a:cxn ang="0">
                    <a:pos x="996" y="457"/>
                  </a:cxn>
                  <a:cxn ang="0">
                    <a:pos x="996" y="351"/>
                  </a:cxn>
                  <a:cxn ang="0">
                    <a:pos x="933" y="288"/>
                  </a:cxn>
                  <a:cxn ang="0">
                    <a:pos x="827" y="288"/>
                  </a:cxn>
                  <a:cxn ang="0">
                    <a:pos x="720" y="232"/>
                  </a:cxn>
                  <a:cxn ang="0">
                    <a:pos x="645" y="213"/>
                  </a:cxn>
                  <a:cxn ang="0">
                    <a:pos x="558" y="238"/>
                  </a:cxn>
                  <a:cxn ang="0">
                    <a:pos x="501" y="263"/>
                  </a:cxn>
                  <a:cxn ang="0">
                    <a:pos x="495" y="182"/>
                  </a:cxn>
                  <a:cxn ang="0">
                    <a:pos x="445" y="213"/>
                  </a:cxn>
                  <a:cxn ang="0">
                    <a:pos x="420" y="182"/>
                  </a:cxn>
                  <a:cxn ang="0">
                    <a:pos x="458" y="132"/>
                  </a:cxn>
                  <a:cxn ang="0">
                    <a:pos x="376" y="157"/>
                  </a:cxn>
                  <a:cxn ang="0">
                    <a:pos x="270" y="81"/>
                  </a:cxn>
                  <a:cxn ang="0">
                    <a:pos x="326" y="19"/>
                  </a:cxn>
                  <a:cxn ang="0">
                    <a:pos x="82" y="0"/>
                  </a:cxn>
                  <a:cxn ang="0">
                    <a:pos x="0" y="81"/>
                  </a:cxn>
                  <a:cxn ang="0">
                    <a:pos x="94" y="157"/>
                  </a:cxn>
                  <a:cxn ang="0">
                    <a:pos x="201" y="119"/>
                  </a:cxn>
                  <a:cxn ang="0">
                    <a:pos x="251" y="125"/>
                  </a:cxn>
                  <a:cxn ang="0">
                    <a:pos x="420" y="169"/>
                  </a:cxn>
                </a:cxnLst>
                <a:rect l="0" t="0" r="r" b="b"/>
                <a:pathLst>
                  <a:path w="996" h="520">
                    <a:moveTo>
                      <a:pt x="389" y="232"/>
                    </a:moveTo>
                    <a:lnTo>
                      <a:pt x="464" y="344"/>
                    </a:lnTo>
                    <a:lnTo>
                      <a:pt x="445" y="407"/>
                    </a:lnTo>
                    <a:lnTo>
                      <a:pt x="570" y="520"/>
                    </a:lnTo>
                    <a:lnTo>
                      <a:pt x="739" y="520"/>
                    </a:lnTo>
                    <a:lnTo>
                      <a:pt x="933" y="520"/>
                    </a:lnTo>
                    <a:lnTo>
                      <a:pt x="977" y="482"/>
                    </a:lnTo>
                    <a:lnTo>
                      <a:pt x="908" y="470"/>
                    </a:lnTo>
                    <a:lnTo>
                      <a:pt x="940" y="432"/>
                    </a:lnTo>
                    <a:lnTo>
                      <a:pt x="996" y="457"/>
                    </a:lnTo>
                    <a:lnTo>
                      <a:pt x="996" y="351"/>
                    </a:lnTo>
                    <a:lnTo>
                      <a:pt x="933" y="288"/>
                    </a:lnTo>
                    <a:lnTo>
                      <a:pt x="827" y="288"/>
                    </a:lnTo>
                    <a:lnTo>
                      <a:pt x="720" y="232"/>
                    </a:lnTo>
                    <a:lnTo>
                      <a:pt x="645" y="213"/>
                    </a:lnTo>
                    <a:lnTo>
                      <a:pt x="558" y="238"/>
                    </a:lnTo>
                    <a:lnTo>
                      <a:pt x="501" y="263"/>
                    </a:lnTo>
                    <a:lnTo>
                      <a:pt x="495" y="182"/>
                    </a:lnTo>
                    <a:lnTo>
                      <a:pt x="445" y="213"/>
                    </a:lnTo>
                    <a:lnTo>
                      <a:pt x="420" y="182"/>
                    </a:lnTo>
                    <a:lnTo>
                      <a:pt x="458" y="132"/>
                    </a:lnTo>
                    <a:lnTo>
                      <a:pt x="376" y="157"/>
                    </a:lnTo>
                    <a:lnTo>
                      <a:pt x="270" y="81"/>
                    </a:lnTo>
                    <a:lnTo>
                      <a:pt x="326" y="19"/>
                    </a:lnTo>
                    <a:lnTo>
                      <a:pt x="82" y="0"/>
                    </a:lnTo>
                    <a:lnTo>
                      <a:pt x="0" y="81"/>
                    </a:lnTo>
                    <a:lnTo>
                      <a:pt x="94" y="157"/>
                    </a:lnTo>
                    <a:lnTo>
                      <a:pt x="201" y="119"/>
                    </a:lnTo>
                    <a:lnTo>
                      <a:pt x="251" y="125"/>
                    </a:lnTo>
                    <a:lnTo>
                      <a:pt x="420" y="169"/>
                    </a:lnTo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" name="Freeform 7"/>
              <p:cNvSpPr>
                <a:spLocks/>
              </p:cNvSpPr>
              <p:nvPr/>
            </p:nvSpPr>
            <p:spPr bwMode="auto">
              <a:xfrm>
                <a:off x="2238" y="3062"/>
                <a:ext cx="961" cy="715"/>
              </a:xfrm>
              <a:custGeom>
                <a:avLst/>
                <a:gdLst/>
                <a:ahLst/>
                <a:cxnLst>
                  <a:cxn ang="0">
                    <a:pos x="1154" y="336"/>
                  </a:cxn>
                  <a:cxn ang="0">
                    <a:pos x="1036" y="296"/>
                  </a:cxn>
                  <a:cxn ang="0">
                    <a:pos x="910" y="280"/>
                  </a:cxn>
                  <a:cxn ang="0">
                    <a:pos x="859" y="232"/>
                  </a:cxn>
                  <a:cxn ang="0">
                    <a:pos x="784" y="192"/>
                  </a:cxn>
                  <a:cxn ang="0">
                    <a:pos x="716" y="144"/>
                  </a:cxn>
                  <a:cxn ang="0">
                    <a:pos x="666" y="136"/>
                  </a:cxn>
                  <a:cxn ang="0">
                    <a:pos x="598" y="128"/>
                  </a:cxn>
                  <a:cxn ang="0">
                    <a:pos x="522" y="104"/>
                  </a:cxn>
                  <a:cxn ang="0">
                    <a:pos x="387" y="64"/>
                  </a:cxn>
                  <a:cxn ang="0">
                    <a:pos x="320" y="48"/>
                  </a:cxn>
                  <a:cxn ang="0">
                    <a:pos x="202" y="16"/>
                  </a:cxn>
                  <a:cxn ang="0">
                    <a:pos x="168" y="0"/>
                  </a:cxn>
                  <a:cxn ang="0">
                    <a:pos x="135" y="8"/>
                  </a:cxn>
                  <a:cxn ang="0">
                    <a:pos x="109" y="24"/>
                  </a:cxn>
                  <a:cxn ang="0">
                    <a:pos x="17" y="48"/>
                  </a:cxn>
                  <a:cxn ang="0">
                    <a:pos x="25" y="88"/>
                  </a:cxn>
                  <a:cxn ang="0">
                    <a:pos x="34" y="128"/>
                  </a:cxn>
                  <a:cxn ang="0">
                    <a:pos x="67" y="176"/>
                  </a:cxn>
                  <a:cxn ang="0">
                    <a:pos x="84" y="200"/>
                  </a:cxn>
                  <a:cxn ang="0">
                    <a:pos x="93" y="216"/>
                  </a:cxn>
                  <a:cxn ang="0">
                    <a:pos x="143" y="232"/>
                  </a:cxn>
                  <a:cxn ang="0">
                    <a:pos x="194" y="224"/>
                  </a:cxn>
                  <a:cxn ang="0">
                    <a:pos x="236" y="256"/>
                  </a:cxn>
                  <a:cxn ang="0">
                    <a:pos x="253" y="272"/>
                  </a:cxn>
                  <a:cxn ang="0">
                    <a:pos x="261" y="296"/>
                  </a:cxn>
                  <a:cxn ang="0">
                    <a:pos x="202" y="328"/>
                  </a:cxn>
                  <a:cxn ang="0">
                    <a:pos x="177" y="368"/>
                  </a:cxn>
                  <a:cxn ang="0">
                    <a:pos x="160" y="424"/>
                  </a:cxn>
                  <a:cxn ang="0">
                    <a:pos x="143" y="432"/>
                  </a:cxn>
                  <a:cxn ang="0">
                    <a:pos x="126" y="480"/>
                  </a:cxn>
                  <a:cxn ang="0">
                    <a:pos x="76" y="488"/>
                  </a:cxn>
                  <a:cxn ang="0">
                    <a:pos x="109" y="568"/>
                  </a:cxn>
                  <a:cxn ang="0">
                    <a:pos x="101" y="584"/>
                  </a:cxn>
                  <a:cxn ang="0">
                    <a:pos x="67" y="608"/>
                  </a:cxn>
                  <a:cxn ang="0">
                    <a:pos x="67" y="656"/>
                  </a:cxn>
                  <a:cxn ang="0">
                    <a:pos x="84" y="672"/>
                  </a:cxn>
                  <a:cxn ang="0">
                    <a:pos x="17" y="720"/>
                  </a:cxn>
                  <a:cxn ang="0">
                    <a:pos x="0" y="784"/>
                  </a:cxn>
                  <a:cxn ang="0">
                    <a:pos x="59" y="792"/>
                  </a:cxn>
                  <a:cxn ang="0">
                    <a:pos x="109" y="840"/>
                  </a:cxn>
                  <a:cxn ang="0">
                    <a:pos x="118" y="920"/>
                  </a:cxn>
                  <a:cxn ang="0">
                    <a:pos x="219" y="928"/>
                  </a:cxn>
                  <a:cxn ang="0">
                    <a:pos x="295" y="912"/>
                  </a:cxn>
                  <a:cxn ang="0">
                    <a:pos x="379" y="904"/>
                  </a:cxn>
                  <a:cxn ang="0">
                    <a:pos x="539" y="928"/>
                  </a:cxn>
                  <a:cxn ang="0">
                    <a:pos x="598" y="904"/>
                  </a:cxn>
                  <a:cxn ang="0">
                    <a:pos x="649" y="856"/>
                  </a:cxn>
                  <a:cxn ang="0">
                    <a:pos x="725" y="824"/>
                  </a:cxn>
                  <a:cxn ang="0">
                    <a:pos x="784" y="752"/>
                  </a:cxn>
                  <a:cxn ang="0">
                    <a:pos x="809" y="664"/>
                  </a:cxn>
                  <a:cxn ang="0">
                    <a:pos x="842" y="592"/>
                  </a:cxn>
                  <a:cxn ang="0">
                    <a:pos x="927" y="504"/>
                  </a:cxn>
                  <a:cxn ang="0">
                    <a:pos x="944" y="472"/>
                  </a:cxn>
                  <a:cxn ang="0">
                    <a:pos x="1019" y="440"/>
                  </a:cxn>
                  <a:cxn ang="0">
                    <a:pos x="1196" y="376"/>
                  </a:cxn>
                  <a:cxn ang="0">
                    <a:pos x="1205" y="368"/>
                  </a:cxn>
                  <a:cxn ang="0">
                    <a:pos x="1180" y="352"/>
                  </a:cxn>
                </a:cxnLst>
                <a:rect l="0" t="0" r="r" b="b"/>
                <a:pathLst>
                  <a:path w="1205" h="952">
                    <a:moveTo>
                      <a:pt x="1180" y="352"/>
                    </a:moveTo>
                    <a:lnTo>
                      <a:pt x="1154" y="336"/>
                    </a:lnTo>
                    <a:lnTo>
                      <a:pt x="1095" y="320"/>
                    </a:lnTo>
                    <a:lnTo>
                      <a:pt x="1036" y="296"/>
                    </a:lnTo>
                    <a:lnTo>
                      <a:pt x="969" y="288"/>
                    </a:lnTo>
                    <a:lnTo>
                      <a:pt x="910" y="280"/>
                    </a:lnTo>
                    <a:lnTo>
                      <a:pt x="893" y="256"/>
                    </a:lnTo>
                    <a:lnTo>
                      <a:pt x="859" y="232"/>
                    </a:lnTo>
                    <a:lnTo>
                      <a:pt x="817" y="224"/>
                    </a:lnTo>
                    <a:lnTo>
                      <a:pt x="784" y="192"/>
                    </a:lnTo>
                    <a:lnTo>
                      <a:pt x="733" y="152"/>
                    </a:lnTo>
                    <a:lnTo>
                      <a:pt x="716" y="144"/>
                    </a:lnTo>
                    <a:lnTo>
                      <a:pt x="699" y="144"/>
                    </a:lnTo>
                    <a:lnTo>
                      <a:pt x="666" y="136"/>
                    </a:lnTo>
                    <a:lnTo>
                      <a:pt x="632" y="120"/>
                    </a:lnTo>
                    <a:lnTo>
                      <a:pt x="598" y="128"/>
                    </a:lnTo>
                    <a:lnTo>
                      <a:pt x="556" y="104"/>
                    </a:lnTo>
                    <a:lnTo>
                      <a:pt x="522" y="104"/>
                    </a:lnTo>
                    <a:lnTo>
                      <a:pt x="480" y="96"/>
                    </a:lnTo>
                    <a:lnTo>
                      <a:pt x="387" y="64"/>
                    </a:lnTo>
                    <a:lnTo>
                      <a:pt x="362" y="48"/>
                    </a:lnTo>
                    <a:lnTo>
                      <a:pt x="320" y="48"/>
                    </a:lnTo>
                    <a:lnTo>
                      <a:pt x="227" y="32"/>
                    </a:lnTo>
                    <a:lnTo>
                      <a:pt x="202" y="16"/>
                    </a:lnTo>
                    <a:lnTo>
                      <a:pt x="185" y="0"/>
                    </a:lnTo>
                    <a:lnTo>
                      <a:pt x="168" y="0"/>
                    </a:lnTo>
                    <a:lnTo>
                      <a:pt x="143" y="0"/>
                    </a:lnTo>
                    <a:lnTo>
                      <a:pt x="135" y="8"/>
                    </a:lnTo>
                    <a:lnTo>
                      <a:pt x="126" y="24"/>
                    </a:lnTo>
                    <a:lnTo>
                      <a:pt x="109" y="24"/>
                    </a:lnTo>
                    <a:lnTo>
                      <a:pt x="59" y="32"/>
                    </a:lnTo>
                    <a:lnTo>
                      <a:pt x="17" y="48"/>
                    </a:lnTo>
                    <a:lnTo>
                      <a:pt x="25" y="80"/>
                    </a:lnTo>
                    <a:lnTo>
                      <a:pt x="25" y="88"/>
                    </a:lnTo>
                    <a:lnTo>
                      <a:pt x="25" y="104"/>
                    </a:lnTo>
                    <a:lnTo>
                      <a:pt x="34" y="128"/>
                    </a:lnTo>
                    <a:lnTo>
                      <a:pt x="17" y="184"/>
                    </a:lnTo>
                    <a:lnTo>
                      <a:pt x="67" y="176"/>
                    </a:lnTo>
                    <a:lnTo>
                      <a:pt x="84" y="184"/>
                    </a:lnTo>
                    <a:lnTo>
                      <a:pt x="84" y="200"/>
                    </a:lnTo>
                    <a:lnTo>
                      <a:pt x="76" y="208"/>
                    </a:lnTo>
                    <a:lnTo>
                      <a:pt x="93" y="216"/>
                    </a:lnTo>
                    <a:lnTo>
                      <a:pt x="126" y="216"/>
                    </a:lnTo>
                    <a:lnTo>
                      <a:pt x="143" y="232"/>
                    </a:lnTo>
                    <a:lnTo>
                      <a:pt x="168" y="232"/>
                    </a:lnTo>
                    <a:lnTo>
                      <a:pt x="194" y="224"/>
                    </a:lnTo>
                    <a:lnTo>
                      <a:pt x="227" y="240"/>
                    </a:lnTo>
                    <a:lnTo>
                      <a:pt x="236" y="256"/>
                    </a:lnTo>
                    <a:lnTo>
                      <a:pt x="236" y="264"/>
                    </a:lnTo>
                    <a:lnTo>
                      <a:pt x="253" y="272"/>
                    </a:lnTo>
                    <a:lnTo>
                      <a:pt x="261" y="288"/>
                    </a:lnTo>
                    <a:lnTo>
                      <a:pt x="261" y="296"/>
                    </a:lnTo>
                    <a:lnTo>
                      <a:pt x="227" y="312"/>
                    </a:lnTo>
                    <a:lnTo>
                      <a:pt x="202" y="328"/>
                    </a:lnTo>
                    <a:lnTo>
                      <a:pt x="168" y="344"/>
                    </a:lnTo>
                    <a:lnTo>
                      <a:pt x="177" y="368"/>
                    </a:lnTo>
                    <a:lnTo>
                      <a:pt x="160" y="400"/>
                    </a:lnTo>
                    <a:lnTo>
                      <a:pt x="160" y="424"/>
                    </a:lnTo>
                    <a:lnTo>
                      <a:pt x="152" y="432"/>
                    </a:lnTo>
                    <a:lnTo>
                      <a:pt x="143" y="432"/>
                    </a:lnTo>
                    <a:lnTo>
                      <a:pt x="143" y="464"/>
                    </a:lnTo>
                    <a:lnTo>
                      <a:pt x="126" y="480"/>
                    </a:lnTo>
                    <a:lnTo>
                      <a:pt x="101" y="488"/>
                    </a:lnTo>
                    <a:lnTo>
                      <a:pt x="76" y="488"/>
                    </a:lnTo>
                    <a:lnTo>
                      <a:pt x="93" y="552"/>
                    </a:lnTo>
                    <a:lnTo>
                      <a:pt x="109" y="568"/>
                    </a:lnTo>
                    <a:lnTo>
                      <a:pt x="109" y="576"/>
                    </a:lnTo>
                    <a:lnTo>
                      <a:pt x="101" y="584"/>
                    </a:lnTo>
                    <a:lnTo>
                      <a:pt x="76" y="592"/>
                    </a:lnTo>
                    <a:lnTo>
                      <a:pt x="67" y="608"/>
                    </a:lnTo>
                    <a:lnTo>
                      <a:pt x="59" y="632"/>
                    </a:lnTo>
                    <a:lnTo>
                      <a:pt x="67" y="656"/>
                    </a:lnTo>
                    <a:lnTo>
                      <a:pt x="76" y="672"/>
                    </a:lnTo>
                    <a:lnTo>
                      <a:pt x="84" y="672"/>
                    </a:lnTo>
                    <a:lnTo>
                      <a:pt x="59" y="696"/>
                    </a:lnTo>
                    <a:lnTo>
                      <a:pt x="17" y="720"/>
                    </a:lnTo>
                    <a:lnTo>
                      <a:pt x="8" y="752"/>
                    </a:lnTo>
                    <a:lnTo>
                      <a:pt x="0" y="784"/>
                    </a:lnTo>
                    <a:lnTo>
                      <a:pt x="17" y="784"/>
                    </a:lnTo>
                    <a:lnTo>
                      <a:pt x="59" y="792"/>
                    </a:lnTo>
                    <a:lnTo>
                      <a:pt x="93" y="816"/>
                    </a:lnTo>
                    <a:lnTo>
                      <a:pt x="109" y="840"/>
                    </a:lnTo>
                    <a:lnTo>
                      <a:pt x="109" y="880"/>
                    </a:lnTo>
                    <a:lnTo>
                      <a:pt x="118" y="920"/>
                    </a:lnTo>
                    <a:lnTo>
                      <a:pt x="152" y="952"/>
                    </a:lnTo>
                    <a:lnTo>
                      <a:pt x="219" y="928"/>
                    </a:lnTo>
                    <a:lnTo>
                      <a:pt x="253" y="920"/>
                    </a:lnTo>
                    <a:lnTo>
                      <a:pt x="295" y="912"/>
                    </a:lnTo>
                    <a:lnTo>
                      <a:pt x="337" y="896"/>
                    </a:lnTo>
                    <a:lnTo>
                      <a:pt x="379" y="904"/>
                    </a:lnTo>
                    <a:lnTo>
                      <a:pt x="463" y="920"/>
                    </a:lnTo>
                    <a:lnTo>
                      <a:pt x="539" y="928"/>
                    </a:lnTo>
                    <a:lnTo>
                      <a:pt x="573" y="928"/>
                    </a:lnTo>
                    <a:lnTo>
                      <a:pt x="598" y="904"/>
                    </a:lnTo>
                    <a:lnTo>
                      <a:pt x="615" y="872"/>
                    </a:lnTo>
                    <a:lnTo>
                      <a:pt x="649" y="856"/>
                    </a:lnTo>
                    <a:lnTo>
                      <a:pt x="733" y="848"/>
                    </a:lnTo>
                    <a:lnTo>
                      <a:pt x="725" y="824"/>
                    </a:lnTo>
                    <a:lnTo>
                      <a:pt x="733" y="800"/>
                    </a:lnTo>
                    <a:lnTo>
                      <a:pt x="784" y="752"/>
                    </a:lnTo>
                    <a:lnTo>
                      <a:pt x="842" y="720"/>
                    </a:lnTo>
                    <a:lnTo>
                      <a:pt x="809" y="664"/>
                    </a:lnTo>
                    <a:lnTo>
                      <a:pt x="809" y="624"/>
                    </a:lnTo>
                    <a:lnTo>
                      <a:pt x="842" y="592"/>
                    </a:lnTo>
                    <a:lnTo>
                      <a:pt x="885" y="536"/>
                    </a:lnTo>
                    <a:lnTo>
                      <a:pt x="927" y="504"/>
                    </a:lnTo>
                    <a:lnTo>
                      <a:pt x="935" y="504"/>
                    </a:lnTo>
                    <a:lnTo>
                      <a:pt x="944" y="472"/>
                    </a:lnTo>
                    <a:lnTo>
                      <a:pt x="977" y="448"/>
                    </a:lnTo>
                    <a:lnTo>
                      <a:pt x="1019" y="440"/>
                    </a:lnTo>
                    <a:lnTo>
                      <a:pt x="1095" y="432"/>
                    </a:lnTo>
                    <a:lnTo>
                      <a:pt x="1196" y="376"/>
                    </a:lnTo>
                    <a:lnTo>
                      <a:pt x="1205" y="376"/>
                    </a:lnTo>
                    <a:lnTo>
                      <a:pt x="1205" y="368"/>
                    </a:lnTo>
                    <a:lnTo>
                      <a:pt x="1205" y="344"/>
                    </a:lnTo>
                    <a:lnTo>
                      <a:pt x="1180" y="35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" name="Freeform 8"/>
              <p:cNvSpPr>
                <a:spLocks/>
              </p:cNvSpPr>
              <p:nvPr/>
            </p:nvSpPr>
            <p:spPr bwMode="auto">
              <a:xfrm>
                <a:off x="2110" y="3195"/>
                <a:ext cx="336" cy="464"/>
              </a:xfrm>
              <a:custGeom>
                <a:avLst/>
                <a:gdLst/>
                <a:ahLst/>
                <a:cxnLst>
                  <a:cxn ang="0">
                    <a:pos x="396" y="88"/>
                  </a:cxn>
                  <a:cxn ang="0">
                    <a:pos x="387" y="64"/>
                  </a:cxn>
                  <a:cxn ang="0">
                    <a:pos x="328" y="56"/>
                  </a:cxn>
                  <a:cxn ang="0">
                    <a:pos x="286" y="40"/>
                  </a:cxn>
                  <a:cxn ang="0">
                    <a:pos x="236" y="32"/>
                  </a:cxn>
                  <a:cxn ang="0">
                    <a:pos x="244" y="8"/>
                  </a:cxn>
                  <a:cxn ang="0">
                    <a:pos x="177" y="8"/>
                  </a:cxn>
                  <a:cxn ang="0">
                    <a:pos x="160" y="112"/>
                  </a:cxn>
                  <a:cxn ang="0">
                    <a:pos x="126" y="208"/>
                  </a:cxn>
                  <a:cxn ang="0">
                    <a:pos x="42" y="304"/>
                  </a:cxn>
                  <a:cxn ang="0">
                    <a:pos x="8" y="368"/>
                  </a:cxn>
                  <a:cxn ang="0">
                    <a:pos x="34" y="384"/>
                  </a:cxn>
                  <a:cxn ang="0">
                    <a:pos x="25" y="408"/>
                  </a:cxn>
                  <a:cxn ang="0">
                    <a:pos x="67" y="416"/>
                  </a:cxn>
                  <a:cxn ang="0">
                    <a:pos x="42" y="512"/>
                  </a:cxn>
                  <a:cxn ang="0">
                    <a:pos x="8" y="576"/>
                  </a:cxn>
                  <a:cxn ang="0">
                    <a:pos x="8" y="592"/>
                  </a:cxn>
                  <a:cxn ang="0">
                    <a:pos x="84" y="600"/>
                  </a:cxn>
                  <a:cxn ang="0">
                    <a:pos x="160" y="608"/>
                  </a:cxn>
                  <a:cxn ang="0">
                    <a:pos x="177" y="544"/>
                  </a:cxn>
                  <a:cxn ang="0">
                    <a:pos x="244" y="496"/>
                  </a:cxn>
                  <a:cxn ang="0">
                    <a:pos x="227" y="480"/>
                  </a:cxn>
                  <a:cxn ang="0">
                    <a:pos x="227" y="432"/>
                  </a:cxn>
                  <a:cxn ang="0">
                    <a:pos x="261" y="408"/>
                  </a:cxn>
                  <a:cxn ang="0">
                    <a:pos x="269" y="392"/>
                  </a:cxn>
                  <a:cxn ang="0">
                    <a:pos x="236" y="312"/>
                  </a:cxn>
                  <a:cxn ang="0">
                    <a:pos x="286" y="304"/>
                  </a:cxn>
                  <a:cxn ang="0">
                    <a:pos x="303" y="256"/>
                  </a:cxn>
                  <a:cxn ang="0">
                    <a:pos x="320" y="248"/>
                  </a:cxn>
                  <a:cxn ang="0">
                    <a:pos x="337" y="192"/>
                  </a:cxn>
                  <a:cxn ang="0">
                    <a:pos x="362" y="152"/>
                  </a:cxn>
                  <a:cxn ang="0">
                    <a:pos x="421" y="120"/>
                  </a:cxn>
                  <a:cxn ang="0">
                    <a:pos x="413" y="96"/>
                  </a:cxn>
                </a:cxnLst>
                <a:rect l="0" t="0" r="r" b="b"/>
                <a:pathLst>
                  <a:path w="421" h="616">
                    <a:moveTo>
                      <a:pt x="413" y="96"/>
                    </a:moveTo>
                    <a:lnTo>
                      <a:pt x="396" y="88"/>
                    </a:lnTo>
                    <a:lnTo>
                      <a:pt x="396" y="80"/>
                    </a:lnTo>
                    <a:lnTo>
                      <a:pt x="387" y="64"/>
                    </a:lnTo>
                    <a:lnTo>
                      <a:pt x="354" y="48"/>
                    </a:lnTo>
                    <a:lnTo>
                      <a:pt x="328" y="56"/>
                    </a:lnTo>
                    <a:lnTo>
                      <a:pt x="303" y="56"/>
                    </a:lnTo>
                    <a:lnTo>
                      <a:pt x="286" y="40"/>
                    </a:lnTo>
                    <a:lnTo>
                      <a:pt x="253" y="40"/>
                    </a:lnTo>
                    <a:lnTo>
                      <a:pt x="236" y="32"/>
                    </a:lnTo>
                    <a:lnTo>
                      <a:pt x="244" y="24"/>
                    </a:lnTo>
                    <a:lnTo>
                      <a:pt x="244" y="8"/>
                    </a:lnTo>
                    <a:lnTo>
                      <a:pt x="227" y="0"/>
                    </a:lnTo>
                    <a:lnTo>
                      <a:pt x="177" y="8"/>
                    </a:lnTo>
                    <a:lnTo>
                      <a:pt x="177" y="40"/>
                    </a:lnTo>
                    <a:lnTo>
                      <a:pt x="160" y="112"/>
                    </a:lnTo>
                    <a:lnTo>
                      <a:pt x="143" y="144"/>
                    </a:lnTo>
                    <a:lnTo>
                      <a:pt x="126" y="208"/>
                    </a:lnTo>
                    <a:lnTo>
                      <a:pt x="92" y="256"/>
                    </a:lnTo>
                    <a:lnTo>
                      <a:pt x="42" y="304"/>
                    </a:lnTo>
                    <a:lnTo>
                      <a:pt x="17" y="352"/>
                    </a:lnTo>
                    <a:lnTo>
                      <a:pt x="8" y="368"/>
                    </a:lnTo>
                    <a:lnTo>
                      <a:pt x="17" y="376"/>
                    </a:lnTo>
                    <a:lnTo>
                      <a:pt x="34" y="384"/>
                    </a:lnTo>
                    <a:lnTo>
                      <a:pt x="25" y="400"/>
                    </a:lnTo>
                    <a:lnTo>
                      <a:pt x="25" y="408"/>
                    </a:lnTo>
                    <a:lnTo>
                      <a:pt x="34" y="416"/>
                    </a:lnTo>
                    <a:lnTo>
                      <a:pt x="67" y="416"/>
                    </a:lnTo>
                    <a:lnTo>
                      <a:pt x="42" y="480"/>
                    </a:lnTo>
                    <a:lnTo>
                      <a:pt x="42" y="512"/>
                    </a:lnTo>
                    <a:lnTo>
                      <a:pt x="25" y="544"/>
                    </a:lnTo>
                    <a:lnTo>
                      <a:pt x="8" y="576"/>
                    </a:lnTo>
                    <a:lnTo>
                      <a:pt x="0" y="592"/>
                    </a:lnTo>
                    <a:lnTo>
                      <a:pt x="8" y="592"/>
                    </a:lnTo>
                    <a:lnTo>
                      <a:pt x="50" y="592"/>
                    </a:lnTo>
                    <a:lnTo>
                      <a:pt x="84" y="600"/>
                    </a:lnTo>
                    <a:lnTo>
                      <a:pt x="126" y="616"/>
                    </a:lnTo>
                    <a:lnTo>
                      <a:pt x="160" y="608"/>
                    </a:lnTo>
                    <a:lnTo>
                      <a:pt x="168" y="576"/>
                    </a:lnTo>
                    <a:lnTo>
                      <a:pt x="177" y="544"/>
                    </a:lnTo>
                    <a:lnTo>
                      <a:pt x="219" y="520"/>
                    </a:lnTo>
                    <a:lnTo>
                      <a:pt x="244" y="496"/>
                    </a:lnTo>
                    <a:lnTo>
                      <a:pt x="236" y="496"/>
                    </a:lnTo>
                    <a:lnTo>
                      <a:pt x="227" y="480"/>
                    </a:lnTo>
                    <a:lnTo>
                      <a:pt x="219" y="456"/>
                    </a:lnTo>
                    <a:lnTo>
                      <a:pt x="227" y="432"/>
                    </a:lnTo>
                    <a:lnTo>
                      <a:pt x="236" y="416"/>
                    </a:lnTo>
                    <a:lnTo>
                      <a:pt x="261" y="408"/>
                    </a:lnTo>
                    <a:lnTo>
                      <a:pt x="269" y="400"/>
                    </a:lnTo>
                    <a:lnTo>
                      <a:pt x="269" y="392"/>
                    </a:lnTo>
                    <a:lnTo>
                      <a:pt x="253" y="376"/>
                    </a:lnTo>
                    <a:lnTo>
                      <a:pt x="236" y="312"/>
                    </a:lnTo>
                    <a:lnTo>
                      <a:pt x="261" y="312"/>
                    </a:lnTo>
                    <a:lnTo>
                      <a:pt x="286" y="304"/>
                    </a:lnTo>
                    <a:lnTo>
                      <a:pt x="303" y="288"/>
                    </a:lnTo>
                    <a:lnTo>
                      <a:pt x="303" y="256"/>
                    </a:lnTo>
                    <a:lnTo>
                      <a:pt x="312" y="256"/>
                    </a:lnTo>
                    <a:lnTo>
                      <a:pt x="320" y="248"/>
                    </a:lnTo>
                    <a:lnTo>
                      <a:pt x="320" y="224"/>
                    </a:lnTo>
                    <a:lnTo>
                      <a:pt x="337" y="192"/>
                    </a:lnTo>
                    <a:lnTo>
                      <a:pt x="328" y="168"/>
                    </a:lnTo>
                    <a:lnTo>
                      <a:pt x="362" y="152"/>
                    </a:lnTo>
                    <a:lnTo>
                      <a:pt x="387" y="136"/>
                    </a:lnTo>
                    <a:lnTo>
                      <a:pt x="421" y="120"/>
                    </a:lnTo>
                    <a:lnTo>
                      <a:pt x="421" y="112"/>
                    </a:lnTo>
                    <a:lnTo>
                      <a:pt x="413" y="9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Freeform 9"/>
              <p:cNvSpPr>
                <a:spLocks/>
              </p:cNvSpPr>
              <p:nvPr/>
            </p:nvSpPr>
            <p:spPr bwMode="auto">
              <a:xfrm>
                <a:off x="2414" y="2051"/>
                <a:ext cx="315" cy="308"/>
              </a:xfrm>
              <a:custGeom>
                <a:avLst/>
                <a:gdLst/>
                <a:ahLst/>
                <a:cxnLst>
                  <a:cxn ang="0">
                    <a:pos x="363" y="160"/>
                  </a:cxn>
                  <a:cxn ang="0">
                    <a:pos x="354" y="136"/>
                  </a:cxn>
                  <a:cxn ang="0">
                    <a:pos x="329" y="120"/>
                  </a:cxn>
                  <a:cxn ang="0">
                    <a:pos x="295" y="144"/>
                  </a:cxn>
                  <a:cxn ang="0">
                    <a:pos x="262" y="96"/>
                  </a:cxn>
                  <a:cxn ang="0">
                    <a:pos x="278" y="80"/>
                  </a:cxn>
                  <a:cxn ang="0">
                    <a:pos x="278" y="64"/>
                  </a:cxn>
                  <a:cxn ang="0">
                    <a:pos x="312" y="64"/>
                  </a:cxn>
                  <a:cxn ang="0">
                    <a:pos x="321" y="48"/>
                  </a:cxn>
                  <a:cxn ang="0">
                    <a:pos x="329" y="32"/>
                  </a:cxn>
                  <a:cxn ang="0">
                    <a:pos x="346" y="24"/>
                  </a:cxn>
                  <a:cxn ang="0">
                    <a:pos x="354" y="0"/>
                  </a:cxn>
                  <a:cxn ang="0">
                    <a:pos x="329" y="0"/>
                  </a:cxn>
                  <a:cxn ang="0">
                    <a:pos x="304" y="8"/>
                  </a:cxn>
                  <a:cxn ang="0">
                    <a:pos x="262" y="8"/>
                  </a:cxn>
                  <a:cxn ang="0">
                    <a:pos x="253" y="32"/>
                  </a:cxn>
                  <a:cxn ang="0">
                    <a:pos x="219" y="56"/>
                  </a:cxn>
                  <a:cxn ang="0">
                    <a:pos x="219" y="80"/>
                  </a:cxn>
                  <a:cxn ang="0">
                    <a:pos x="186" y="96"/>
                  </a:cxn>
                  <a:cxn ang="0">
                    <a:pos x="127" y="72"/>
                  </a:cxn>
                  <a:cxn ang="0">
                    <a:pos x="93" y="104"/>
                  </a:cxn>
                  <a:cxn ang="0">
                    <a:pos x="110" y="136"/>
                  </a:cxn>
                  <a:cxn ang="0">
                    <a:pos x="76" y="160"/>
                  </a:cxn>
                  <a:cxn ang="0">
                    <a:pos x="110" y="192"/>
                  </a:cxn>
                  <a:cxn ang="0">
                    <a:pos x="152" y="208"/>
                  </a:cxn>
                  <a:cxn ang="0">
                    <a:pos x="144" y="224"/>
                  </a:cxn>
                  <a:cxn ang="0">
                    <a:pos x="118" y="224"/>
                  </a:cxn>
                  <a:cxn ang="0">
                    <a:pos x="102" y="256"/>
                  </a:cxn>
                  <a:cxn ang="0">
                    <a:pos x="51" y="272"/>
                  </a:cxn>
                  <a:cxn ang="0">
                    <a:pos x="51" y="304"/>
                  </a:cxn>
                  <a:cxn ang="0">
                    <a:pos x="9" y="312"/>
                  </a:cxn>
                  <a:cxn ang="0">
                    <a:pos x="26" y="328"/>
                  </a:cxn>
                  <a:cxn ang="0">
                    <a:pos x="0" y="368"/>
                  </a:cxn>
                  <a:cxn ang="0">
                    <a:pos x="26" y="376"/>
                  </a:cxn>
                  <a:cxn ang="0">
                    <a:pos x="26" y="400"/>
                  </a:cxn>
                  <a:cxn ang="0">
                    <a:pos x="59" y="408"/>
                  </a:cxn>
                  <a:cxn ang="0">
                    <a:pos x="160" y="408"/>
                  </a:cxn>
                  <a:cxn ang="0">
                    <a:pos x="228" y="376"/>
                  </a:cxn>
                  <a:cxn ang="0">
                    <a:pos x="287" y="376"/>
                  </a:cxn>
                  <a:cxn ang="0">
                    <a:pos x="329" y="392"/>
                  </a:cxn>
                  <a:cxn ang="0">
                    <a:pos x="329" y="360"/>
                  </a:cxn>
                  <a:cxn ang="0">
                    <a:pos x="354" y="328"/>
                  </a:cxn>
                  <a:cxn ang="0">
                    <a:pos x="371" y="304"/>
                  </a:cxn>
                  <a:cxn ang="0">
                    <a:pos x="388" y="232"/>
                  </a:cxn>
                  <a:cxn ang="0">
                    <a:pos x="380" y="208"/>
                  </a:cxn>
                  <a:cxn ang="0">
                    <a:pos x="371" y="176"/>
                  </a:cxn>
                  <a:cxn ang="0">
                    <a:pos x="396" y="168"/>
                  </a:cxn>
                  <a:cxn ang="0">
                    <a:pos x="380" y="160"/>
                  </a:cxn>
                  <a:cxn ang="0">
                    <a:pos x="363" y="160"/>
                  </a:cxn>
                </a:cxnLst>
                <a:rect l="0" t="0" r="r" b="b"/>
                <a:pathLst>
                  <a:path w="396" h="408">
                    <a:moveTo>
                      <a:pt x="363" y="160"/>
                    </a:moveTo>
                    <a:lnTo>
                      <a:pt x="354" y="136"/>
                    </a:lnTo>
                    <a:lnTo>
                      <a:pt x="329" y="120"/>
                    </a:lnTo>
                    <a:lnTo>
                      <a:pt x="295" y="144"/>
                    </a:lnTo>
                    <a:lnTo>
                      <a:pt x="262" y="96"/>
                    </a:lnTo>
                    <a:lnTo>
                      <a:pt x="278" y="80"/>
                    </a:lnTo>
                    <a:lnTo>
                      <a:pt x="278" y="64"/>
                    </a:lnTo>
                    <a:lnTo>
                      <a:pt x="312" y="64"/>
                    </a:lnTo>
                    <a:lnTo>
                      <a:pt x="321" y="48"/>
                    </a:lnTo>
                    <a:lnTo>
                      <a:pt x="329" y="32"/>
                    </a:lnTo>
                    <a:lnTo>
                      <a:pt x="346" y="24"/>
                    </a:lnTo>
                    <a:lnTo>
                      <a:pt x="354" y="0"/>
                    </a:lnTo>
                    <a:lnTo>
                      <a:pt x="329" y="0"/>
                    </a:lnTo>
                    <a:lnTo>
                      <a:pt x="304" y="8"/>
                    </a:lnTo>
                    <a:lnTo>
                      <a:pt x="262" y="8"/>
                    </a:lnTo>
                    <a:lnTo>
                      <a:pt x="253" y="32"/>
                    </a:lnTo>
                    <a:lnTo>
                      <a:pt x="219" y="56"/>
                    </a:lnTo>
                    <a:lnTo>
                      <a:pt x="219" y="80"/>
                    </a:lnTo>
                    <a:lnTo>
                      <a:pt x="186" y="96"/>
                    </a:lnTo>
                    <a:lnTo>
                      <a:pt x="127" y="72"/>
                    </a:lnTo>
                    <a:lnTo>
                      <a:pt x="93" y="104"/>
                    </a:lnTo>
                    <a:lnTo>
                      <a:pt x="110" y="136"/>
                    </a:lnTo>
                    <a:lnTo>
                      <a:pt x="76" y="160"/>
                    </a:lnTo>
                    <a:lnTo>
                      <a:pt x="110" y="192"/>
                    </a:lnTo>
                    <a:lnTo>
                      <a:pt x="152" y="208"/>
                    </a:lnTo>
                    <a:lnTo>
                      <a:pt x="144" y="224"/>
                    </a:lnTo>
                    <a:lnTo>
                      <a:pt x="118" y="224"/>
                    </a:lnTo>
                    <a:lnTo>
                      <a:pt x="102" y="256"/>
                    </a:lnTo>
                    <a:lnTo>
                      <a:pt x="51" y="272"/>
                    </a:lnTo>
                    <a:lnTo>
                      <a:pt x="51" y="304"/>
                    </a:lnTo>
                    <a:lnTo>
                      <a:pt x="9" y="312"/>
                    </a:lnTo>
                    <a:lnTo>
                      <a:pt x="26" y="328"/>
                    </a:lnTo>
                    <a:lnTo>
                      <a:pt x="0" y="368"/>
                    </a:lnTo>
                    <a:lnTo>
                      <a:pt x="26" y="376"/>
                    </a:lnTo>
                    <a:lnTo>
                      <a:pt x="26" y="400"/>
                    </a:lnTo>
                    <a:lnTo>
                      <a:pt x="59" y="408"/>
                    </a:lnTo>
                    <a:lnTo>
                      <a:pt x="160" y="408"/>
                    </a:lnTo>
                    <a:lnTo>
                      <a:pt x="228" y="376"/>
                    </a:lnTo>
                    <a:lnTo>
                      <a:pt x="287" y="376"/>
                    </a:lnTo>
                    <a:lnTo>
                      <a:pt x="329" y="392"/>
                    </a:lnTo>
                    <a:lnTo>
                      <a:pt x="329" y="360"/>
                    </a:lnTo>
                    <a:lnTo>
                      <a:pt x="354" y="328"/>
                    </a:lnTo>
                    <a:lnTo>
                      <a:pt x="371" y="304"/>
                    </a:lnTo>
                    <a:lnTo>
                      <a:pt x="388" y="232"/>
                    </a:lnTo>
                    <a:lnTo>
                      <a:pt x="380" y="208"/>
                    </a:lnTo>
                    <a:lnTo>
                      <a:pt x="371" y="176"/>
                    </a:lnTo>
                    <a:lnTo>
                      <a:pt x="396" y="168"/>
                    </a:lnTo>
                    <a:lnTo>
                      <a:pt x="380" y="160"/>
                    </a:lnTo>
                    <a:lnTo>
                      <a:pt x="363" y="16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58" name="Group 82"/>
              <p:cNvGrpSpPr>
                <a:grpSpLocks/>
              </p:cNvGrpSpPr>
              <p:nvPr/>
            </p:nvGrpSpPr>
            <p:grpSpPr bwMode="auto">
              <a:xfrm>
                <a:off x="2623" y="1788"/>
                <a:ext cx="571" cy="764"/>
                <a:chOff x="2623" y="1788"/>
                <a:chExt cx="571" cy="764"/>
              </a:xfrm>
            </p:grpSpPr>
            <p:sp>
              <p:nvSpPr>
                <p:cNvPr id="215" name="Freeform 11"/>
                <p:cNvSpPr>
                  <a:spLocks/>
                </p:cNvSpPr>
                <p:nvPr/>
              </p:nvSpPr>
              <p:spPr bwMode="auto">
                <a:xfrm>
                  <a:off x="2623" y="2071"/>
                  <a:ext cx="161" cy="108"/>
                </a:xfrm>
                <a:custGeom>
                  <a:avLst/>
                  <a:gdLst/>
                  <a:ahLst/>
                  <a:cxnLst>
                    <a:cxn ang="0">
                      <a:pos x="185" y="72"/>
                    </a:cxn>
                    <a:cxn ang="0">
                      <a:pos x="177" y="48"/>
                    </a:cxn>
                    <a:cxn ang="0">
                      <a:pos x="177" y="16"/>
                    </a:cxn>
                    <a:cxn ang="0">
                      <a:pos x="151" y="0"/>
                    </a:cxn>
                    <a:cxn ang="0">
                      <a:pos x="126" y="0"/>
                    </a:cxn>
                    <a:cxn ang="0">
                      <a:pos x="109" y="0"/>
                    </a:cxn>
                    <a:cxn ang="0">
                      <a:pos x="84" y="0"/>
                    </a:cxn>
                    <a:cxn ang="0">
                      <a:pos x="84" y="8"/>
                    </a:cxn>
                    <a:cxn ang="0">
                      <a:pos x="84" y="0"/>
                    </a:cxn>
                    <a:cxn ang="0">
                      <a:pos x="67" y="8"/>
                    </a:cxn>
                    <a:cxn ang="0">
                      <a:pos x="59" y="24"/>
                    </a:cxn>
                    <a:cxn ang="0">
                      <a:pos x="50" y="40"/>
                    </a:cxn>
                    <a:cxn ang="0">
                      <a:pos x="16" y="40"/>
                    </a:cxn>
                    <a:cxn ang="0">
                      <a:pos x="16" y="56"/>
                    </a:cxn>
                    <a:cxn ang="0">
                      <a:pos x="0" y="72"/>
                    </a:cxn>
                    <a:cxn ang="0">
                      <a:pos x="33" y="120"/>
                    </a:cxn>
                    <a:cxn ang="0">
                      <a:pos x="67" y="96"/>
                    </a:cxn>
                    <a:cxn ang="0">
                      <a:pos x="92" y="112"/>
                    </a:cxn>
                    <a:cxn ang="0">
                      <a:pos x="101" y="136"/>
                    </a:cxn>
                    <a:cxn ang="0">
                      <a:pos x="118" y="136"/>
                    </a:cxn>
                    <a:cxn ang="0">
                      <a:pos x="134" y="144"/>
                    </a:cxn>
                    <a:cxn ang="0">
                      <a:pos x="143" y="144"/>
                    </a:cxn>
                    <a:cxn ang="0">
                      <a:pos x="168" y="128"/>
                    </a:cxn>
                    <a:cxn ang="0">
                      <a:pos x="193" y="120"/>
                    </a:cxn>
                    <a:cxn ang="0">
                      <a:pos x="202" y="88"/>
                    </a:cxn>
                    <a:cxn ang="0">
                      <a:pos x="185" y="72"/>
                    </a:cxn>
                  </a:cxnLst>
                  <a:rect l="0" t="0" r="r" b="b"/>
                  <a:pathLst>
                    <a:path w="202" h="144">
                      <a:moveTo>
                        <a:pt x="185" y="72"/>
                      </a:moveTo>
                      <a:lnTo>
                        <a:pt x="177" y="48"/>
                      </a:lnTo>
                      <a:lnTo>
                        <a:pt x="177" y="16"/>
                      </a:lnTo>
                      <a:lnTo>
                        <a:pt x="151" y="0"/>
                      </a:lnTo>
                      <a:lnTo>
                        <a:pt x="126" y="0"/>
                      </a:lnTo>
                      <a:lnTo>
                        <a:pt x="109" y="0"/>
                      </a:lnTo>
                      <a:lnTo>
                        <a:pt x="84" y="0"/>
                      </a:lnTo>
                      <a:lnTo>
                        <a:pt x="84" y="8"/>
                      </a:lnTo>
                      <a:lnTo>
                        <a:pt x="84" y="0"/>
                      </a:lnTo>
                      <a:lnTo>
                        <a:pt x="67" y="8"/>
                      </a:lnTo>
                      <a:lnTo>
                        <a:pt x="59" y="24"/>
                      </a:lnTo>
                      <a:lnTo>
                        <a:pt x="50" y="40"/>
                      </a:lnTo>
                      <a:lnTo>
                        <a:pt x="16" y="40"/>
                      </a:lnTo>
                      <a:lnTo>
                        <a:pt x="16" y="56"/>
                      </a:lnTo>
                      <a:lnTo>
                        <a:pt x="0" y="72"/>
                      </a:lnTo>
                      <a:lnTo>
                        <a:pt x="33" y="120"/>
                      </a:lnTo>
                      <a:lnTo>
                        <a:pt x="67" y="96"/>
                      </a:lnTo>
                      <a:lnTo>
                        <a:pt x="92" y="112"/>
                      </a:lnTo>
                      <a:lnTo>
                        <a:pt x="101" y="136"/>
                      </a:lnTo>
                      <a:lnTo>
                        <a:pt x="118" y="136"/>
                      </a:lnTo>
                      <a:lnTo>
                        <a:pt x="134" y="144"/>
                      </a:lnTo>
                      <a:lnTo>
                        <a:pt x="143" y="144"/>
                      </a:lnTo>
                      <a:lnTo>
                        <a:pt x="168" y="128"/>
                      </a:lnTo>
                      <a:lnTo>
                        <a:pt x="193" y="120"/>
                      </a:lnTo>
                      <a:lnTo>
                        <a:pt x="202" y="88"/>
                      </a:lnTo>
                      <a:lnTo>
                        <a:pt x="185" y="72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6" name="Freeform 12"/>
                <p:cNvSpPr>
                  <a:spLocks/>
                </p:cNvSpPr>
                <p:nvPr/>
              </p:nvSpPr>
              <p:spPr bwMode="auto">
                <a:xfrm>
                  <a:off x="2662" y="1788"/>
                  <a:ext cx="532" cy="764"/>
                </a:xfrm>
                <a:custGeom>
                  <a:avLst/>
                  <a:gdLst/>
                  <a:ahLst/>
                  <a:cxnLst>
                    <a:cxn ang="0">
                      <a:pos x="337" y="96"/>
                    </a:cxn>
                    <a:cxn ang="0">
                      <a:pos x="421" y="24"/>
                    </a:cxn>
                    <a:cxn ang="0">
                      <a:pos x="270" y="24"/>
                    </a:cxn>
                    <a:cxn ang="0">
                      <a:pos x="253" y="80"/>
                    </a:cxn>
                    <a:cxn ang="0">
                      <a:pos x="202" y="136"/>
                    </a:cxn>
                    <a:cxn ang="0">
                      <a:pos x="169" y="200"/>
                    </a:cxn>
                    <a:cxn ang="0">
                      <a:pos x="202" y="232"/>
                    </a:cxn>
                    <a:cxn ang="0">
                      <a:pos x="169" y="320"/>
                    </a:cxn>
                    <a:cxn ang="0">
                      <a:pos x="186" y="344"/>
                    </a:cxn>
                    <a:cxn ang="0">
                      <a:pos x="228" y="320"/>
                    </a:cxn>
                    <a:cxn ang="0">
                      <a:pos x="186" y="424"/>
                    </a:cxn>
                    <a:cxn ang="0">
                      <a:pos x="236" y="464"/>
                    </a:cxn>
                    <a:cxn ang="0">
                      <a:pos x="303" y="448"/>
                    </a:cxn>
                    <a:cxn ang="0">
                      <a:pos x="287" y="496"/>
                    </a:cxn>
                    <a:cxn ang="0">
                      <a:pos x="329" y="576"/>
                    </a:cxn>
                    <a:cxn ang="0">
                      <a:pos x="295" y="648"/>
                    </a:cxn>
                    <a:cxn ang="0">
                      <a:pos x="202" y="624"/>
                    </a:cxn>
                    <a:cxn ang="0">
                      <a:pos x="160" y="680"/>
                    </a:cxn>
                    <a:cxn ang="0">
                      <a:pos x="211" y="744"/>
                    </a:cxn>
                    <a:cxn ang="0">
                      <a:pos x="101" y="776"/>
                    </a:cxn>
                    <a:cxn ang="0">
                      <a:pos x="101" y="808"/>
                    </a:cxn>
                    <a:cxn ang="0">
                      <a:pos x="169" y="824"/>
                    </a:cxn>
                    <a:cxn ang="0">
                      <a:pos x="219" y="864"/>
                    </a:cxn>
                    <a:cxn ang="0">
                      <a:pos x="295" y="848"/>
                    </a:cxn>
                    <a:cxn ang="0">
                      <a:pos x="228" y="896"/>
                    </a:cxn>
                    <a:cxn ang="0">
                      <a:pos x="127" y="904"/>
                    </a:cxn>
                    <a:cxn ang="0">
                      <a:pos x="0" y="984"/>
                    </a:cxn>
                    <a:cxn ang="0">
                      <a:pos x="51" y="1016"/>
                    </a:cxn>
                    <a:cxn ang="0">
                      <a:pos x="93" y="976"/>
                    </a:cxn>
                    <a:cxn ang="0">
                      <a:pos x="219" y="960"/>
                    </a:cxn>
                    <a:cxn ang="0">
                      <a:pos x="337" y="984"/>
                    </a:cxn>
                    <a:cxn ang="0">
                      <a:pos x="421" y="968"/>
                    </a:cxn>
                    <a:cxn ang="0">
                      <a:pos x="573" y="968"/>
                    </a:cxn>
                    <a:cxn ang="0">
                      <a:pos x="624" y="928"/>
                    </a:cxn>
                    <a:cxn ang="0">
                      <a:pos x="590" y="872"/>
                    </a:cxn>
                    <a:cxn ang="0">
                      <a:pos x="649" y="840"/>
                    </a:cxn>
                    <a:cxn ang="0">
                      <a:pos x="666" y="760"/>
                    </a:cxn>
                    <a:cxn ang="0">
                      <a:pos x="539" y="728"/>
                    </a:cxn>
                    <a:cxn ang="0">
                      <a:pos x="523" y="632"/>
                    </a:cxn>
                    <a:cxn ang="0">
                      <a:pos x="539" y="576"/>
                    </a:cxn>
                    <a:cxn ang="0">
                      <a:pos x="480" y="512"/>
                    </a:cxn>
                    <a:cxn ang="0">
                      <a:pos x="455" y="392"/>
                    </a:cxn>
                    <a:cxn ang="0">
                      <a:pos x="413" y="344"/>
                    </a:cxn>
                    <a:cxn ang="0">
                      <a:pos x="337" y="320"/>
                    </a:cxn>
                    <a:cxn ang="0">
                      <a:pos x="388" y="280"/>
                    </a:cxn>
                    <a:cxn ang="0">
                      <a:pos x="447" y="224"/>
                    </a:cxn>
                    <a:cxn ang="0">
                      <a:pos x="489" y="144"/>
                    </a:cxn>
                    <a:cxn ang="0">
                      <a:pos x="379" y="120"/>
                    </a:cxn>
                  </a:cxnLst>
                  <a:rect l="0" t="0" r="r" b="b"/>
                  <a:pathLst>
                    <a:path w="666" h="1016">
                      <a:moveTo>
                        <a:pt x="329" y="128"/>
                      </a:moveTo>
                      <a:lnTo>
                        <a:pt x="354" y="104"/>
                      </a:lnTo>
                      <a:lnTo>
                        <a:pt x="337" y="96"/>
                      </a:lnTo>
                      <a:lnTo>
                        <a:pt x="388" y="64"/>
                      </a:lnTo>
                      <a:lnTo>
                        <a:pt x="413" y="56"/>
                      </a:lnTo>
                      <a:lnTo>
                        <a:pt x="421" y="24"/>
                      </a:lnTo>
                      <a:lnTo>
                        <a:pt x="320" y="16"/>
                      </a:lnTo>
                      <a:lnTo>
                        <a:pt x="287" y="0"/>
                      </a:lnTo>
                      <a:lnTo>
                        <a:pt x="270" y="24"/>
                      </a:lnTo>
                      <a:lnTo>
                        <a:pt x="253" y="40"/>
                      </a:lnTo>
                      <a:lnTo>
                        <a:pt x="245" y="56"/>
                      </a:lnTo>
                      <a:lnTo>
                        <a:pt x="253" y="80"/>
                      </a:lnTo>
                      <a:lnTo>
                        <a:pt x="219" y="88"/>
                      </a:lnTo>
                      <a:lnTo>
                        <a:pt x="202" y="104"/>
                      </a:lnTo>
                      <a:lnTo>
                        <a:pt x="202" y="136"/>
                      </a:lnTo>
                      <a:lnTo>
                        <a:pt x="202" y="160"/>
                      </a:lnTo>
                      <a:lnTo>
                        <a:pt x="186" y="184"/>
                      </a:lnTo>
                      <a:lnTo>
                        <a:pt x="169" y="200"/>
                      </a:lnTo>
                      <a:lnTo>
                        <a:pt x="135" y="248"/>
                      </a:lnTo>
                      <a:lnTo>
                        <a:pt x="160" y="256"/>
                      </a:lnTo>
                      <a:lnTo>
                        <a:pt x="202" y="232"/>
                      </a:lnTo>
                      <a:lnTo>
                        <a:pt x="186" y="264"/>
                      </a:lnTo>
                      <a:lnTo>
                        <a:pt x="177" y="296"/>
                      </a:lnTo>
                      <a:lnTo>
                        <a:pt x="169" y="320"/>
                      </a:lnTo>
                      <a:lnTo>
                        <a:pt x="143" y="376"/>
                      </a:lnTo>
                      <a:lnTo>
                        <a:pt x="169" y="376"/>
                      </a:lnTo>
                      <a:lnTo>
                        <a:pt x="186" y="344"/>
                      </a:lnTo>
                      <a:lnTo>
                        <a:pt x="202" y="304"/>
                      </a:lnTo>
                      <a:lnTo>
                        <a:pt x="211" y="328"/>
                      </a:lnTo>
                      <a:lnTo>
                        <a:pt x="228" y="320"/>
                      </a:lnTo>
                      <a:lnTo>
                        <a:pt x="219" y="344"/>
                      </a:lnTo>
                      <a:lnTo>
                        <a:pt x="228" y="360"/>
                      </a:lnTo>
                      <a:lnTo>
                        <a:pt x="186" y="424"/>
                      </a:lnTo>
                      <a:lnTo>
                        <a:pt x="194" y="472"/>
                      </a:lnTo>
                      <a:lnTo>
                        <a:pt x="202" y="440"/>
                      </a:lnTo>
                      <a:lnTo>
                        <a:pt x="236" y="464"/>
                      </a:lnTo>
                      <a:lnTo>
                        <a:pt x="253" y="456"/>
                      </a:lnTo>
                      <a:lnTo>
                        <a:pt x="278" y="464"/>
                      </a:lnTo>
                      <a:lnTo>
                        <a:pt x="303" y="448"/>
                      </a:lnTo>
                      <a:lnTo>
                        <a:pt x="329" y="456"/>
                      </a:lnTo>
                      <a:lnTo>
                        <a:pt x="295" y="480"/>
                      </a:lnTo>
                      <a:lnTo>
                        <a:pt x="287" y="496"/>
                      </a:lnTo>
                      <a:lnTo>
                        <a:pt x="312" y="544"/>
                      </a:lnTo>
                      <a:lnTo>
                        <a:pt x="329" y="544"/>
                      </a:lnTo>
                      <a:lnTo>
                        <a:pt x="329" y="576"/>
                      </a:lnTo>
                      <a:lnTo>
                        <a:pt x="320" y="576"/>
                      </a:lnTo>
                      <a:lnTo>
                        <a:pt x="312" y="632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36" y="640"/>
                      </a:lnTo>
                      <a:lnTo>
                        <a:pt x="202" y="624"/>
                      </a:lnTo>
                      <a:lnTo>
                        <a:pt x="186" y="632"/>
                      </a:lnTo>
                      <a:lnTo>
                        <a:pt x="202" y="648"/>
                      </a:lnTo>
                      <a:lnTo>
                        <a:pt x="160" y="680"/>
                      </a:lnTo>
                      <a:lnTo>
                        <a:pt x="177" y="688"/>
                      </a:lnTo>
                      <a:lnTo>
                        <a:pt x="202" y="680"/>
                      </a:lnTo>
                      <a:lnTo>
                        <a:pt x="211" y="744"/>
                      </a:lnTo>
                      <a:lnTo>
                        <a:pt x="169" y="760"/>
                      </a:lnTo>
                      <a:lnTo>
                        <a:pt x="143" y="768"/>
                      </a:lnTo>
                      <a:lnTo>
                        <a:pt x="101" y="776"/>
                      </a:lnTo>
                      <a:lnTo>
                        <a:pt x="84" y="784"/>
                      </a:lnTo>
                      <a:lnTo>
                        <a:pt x="93" y="792"/>
                      </a:lnTo>
                      <a:lnTo>
                        <a:pt x="101" y="808"/>
                      </a:lnTo>
                      <a:lnTo>
                        <a:pt x="135" y="824"/>
                      </a:lnTo>
                      <a:lnTo>
                        <a:pt x="152" y="808"/>
                      </a:lnTo>
                      <a:lnTo>
                        <a:pt x="169" y="824"/>
                      </a:lnTo>
                      <a:lnTo>
                        <a:pt x="160" y="840"/>
                      </a:lnTo>
                      <a:lnTo>
                        <a:pt x="194" y="840"/>
                      </a:lnTo>
                      <a:lnTo>
                        <a:pt x="219" y="864"/>
                      </a:lnTo>
                      <a:lnTo>
                        <a:pt x="261" y="864"/>
                      </a:lnTo>
                      <a:lnTo>
                        <a:pt x="278" y="856"/>
                      </a:lnTo>
                      <a:lnTo>
                        <a:pt x="295" y="848"/>
                      </a:lnTo>
                      <a:lnTo>
                        <a:pt x="270" y="872"/>
                      </a:lnTo>
                      <a:lnTo>
                        <a:pt x="261" y="888"/>
                      </a:lnTo>
                      <a:lnTo>
                        <a:pt x="228" y="896"/>
                      </a:lnTo>
                      <a:lnTo>
                        <a:pt x="160" y="888"/>
                      </a:lnTo>
                      <a:lnTo>
                        <a:pt x="152" y="896"/>
                      </a:lnTo>
                      <a:lnTo>
                        <a:pt x="127" y="904"/>
                      </a:lnTo>
                      <a:lnTo>
                        <a:pt x="110" y="928"/>
                      </a:lnTo>
                      <a:lnTo>
                        <a:pt x="42" y="976"/>
                      </a:lnTo>
                      <a:lnTo>
                        <a:pt x="0" y="984"/>
                      </a:lnTo>
                      <a:lnTo>
                        <a:pt x="9" y="992"/>
                      </a:lnTo>
                      <a:lnTo>
                        <a:pt x="34" y="992"/>
                      </a:lnTo>
                      <a:lnTo>
                        <a:pt x="51" y="1016"/>
                      </a:lnTo>
                      <a:lnTo>
                        <a:pt x="68" y="1008"/>
                      </a:lnTo>
                      <a:lnTo>
                        <a:pt x="68" y="992"/>
                      </a:lnTo>
                      <a:lnTo>
                        <a:pt x="93" y="976"/>
                      </a:lnTo>
                      <a:lnTo>
                        <a:pt x="143" y="976"/>
                      </a:lnTo>
                      <a:lnTo>
                        <a:pt x="169" y="1008"/>
                      </a:lnTo>
                      <a:lnTo>
                        <a:pt x="219" y="960"/>
                      </a:lnTo>
                      <a:lnTo>
                        <a:pt x="261" y="952"/>
                      </a:lnTo>
                      <a:lnTo>
                        <a:pt x="295" y="976"/>
                      </a:lnTo>
                      <a:lnTo>
                        <a:pt x="337" y="984"/>
                      </a:lnTo>
                      <a:lnTo>
                        <a:pt x="346" y="968"/>
                      </a:lnTo>
                      <a:lnTo>
                        <a:pt x="388" y="968"/>
                      </a:lnTo>
                      <a:lnTo>
                        <a:pt x="421" y="968"/>
                      </a:lnTo>
                      <a:lnTo>
                        <a:pt x="472" y="968"/>
                      </a:lnTo>
                      <a:lnTo>
                        <a:pt x="506" y="984"/>
                      </a:lnTo>
                      <a:lnTo>
                        <a:pt x="573" y="968"/>
                      </a:lnTo>
                      <a:lnTo>
                        <a:pt x="590" y="952"/>
                      </a:lnTo>
                      <a:lnTo>
                        <a:pt x="624" y="952"/>
                      </a:lnTo>
                      <a:lnTo>
                        <a:pt x="624" y="928"/>
                      </a:lnTo>
                      <a:lnTo>
                        <a:pt x="565" y="912"/>
                      </a:lnTo>
                      <a:lnTo>
                        <a:pt x="590" y="896"/>
                      </a:lnTo>
                      <a:lnTo>
                        <a:pt x="590" y="872"/>
                      </a:lnTo>
                      <a:lnTo>
                        <a:pt x="624" y="872"/>
                      </a:lnTo>
                      <a:lnTo>
                        <a:pt x="624" y="856"/>
                      </a:lnTo>
                      <a:lnTo>
                        <a:pt x="649" y="840"/>
                      </a:lnTo>
                      <a:lnTo>
                        <a:pt x="657" y="816"/>
                      </a:lnTo>
                      <a:lnTo>
                        <a:pt x="666" y="800"/>
                      </a:lnTo>
                      <a:lnTo>
                        <a:pt x="666" y="760"/>
                      </a:lnTo>
                      <a:lnTo>
                        <a:pt x="582" y="728"/>
                      </a:lnTo>
                      <a:lnTo>
                        <a:pt x="565" y="744"/>
                      </a:lnTo>
                      <a:lnTo>
                        <a:pt x="539" y="728"/>
                      </a:lnTo>
                      <a:lnTo>
                        <a:pt x="573" y="704"/>
                      </a:lnTo>
                      <a:lnTo>
                        <a:pt x="556" y="656"/>
                      </a:lnTo>
                      <a:lnTo>
                        <a:pt x="523" y="632"/>
                      </a:lnTo>
                      <a:lnTo>
                        <a:pt x="548" y="632"/>
                      </a:lnTo>
                      <a:lnTo>
                        <a:pt x="539" y="592"/>
                      </a:lnTo>
                      <a:lnTo>
                        <a:pt x="539" y="576"/>
                      </a:lnTo>
                      <a:lnTo>
                        <a:pt x="531" y="560"/>
                      </a:lnTo>
                      <a:lnTo>
                        <a:pt x="523" y="536"/>
                      </a:lnTo>
                      <a:lnTo>
                        <a:pt x="480" y="512"/>
                      </a:lnTo>
                      <a:lnTo>
                        <a:pt x="472" y="480"/>
                      </a:lnTo>
                      <a:lnTo>
                        <a:pt x="455" y="440"/>
                      </a:lnTo>
                      <a:lnTo>
                        <a:pt x="455" y="392"/>
                      </a:lnTo>
                      <a:lnTo>
                        <a:pt x="447" y="376"/>
                      </a:lnTo>
                      <a:lnTo>
                        <a:pt x="421" y="352"/>
                      </a:lnTo>
                      <a:lnTo>
                        <a:pt x="413" y="344"/>
                      </a:lnTo>
                      <a:lnTo>
                        <a:pt x="396" y="328"/>
                      </a:lnTo>
                      <a:lnTo>
                        <a:pt x="362" y="328"/>
                      </a:lnTo>
                      <a:lnTo>
                        <a:pt x="337" y="320"/>
                      </a:lnTo>
                      <a:lnTo>
                        <a:pt x="371" y="312"/>
                      </a:lnTo>
                      <a:lnTo>
                        <a:pt x="396" y="304"/>
                      </a:lnTo>
                      <a:lnTo>
                        <a:pt x="388" y="280"/>
                      </a:lnTo>
                      <a:lnTo>
                        <a:pt x="421" y="264"/>
                      </a:lnTo>
                      <a:lnTo>
                        <a:pt x="421" y="248"/>
                      </a:lnTo>
                      <a:lnTo>
                        <a:pt x="447" y="224"/>
                      </a:lnTo>
                      <a:lnTo>
                        <a:pt x="455" y="192"/>
                      </a:lnTo>
                      <a:lnTo>
                        <a:pt x="489" y="168"/>
                      </a:lnTo>
                      <a:lnTo>
                        <a:pt x="489" y="144"/>
                      </a:lnTo>
                      <a:lnTo>
                        <a:pt x="447" y="144"/>
                      </a:lnTo>
                      <a:lnTo>
                        <a:pt x="430" y="128"/>
                      </a:lnTo>
                      <a:lnTo>
                        <a:pt x="379" y="120"/>
                      </a:lnTo>
                      <a:lnTo>
                        <a:pt x="329" y="128"/>
                      </a:lnTo>
                      <a:close/>
                    </a:path>
                  </a:pathLst>
                </a:custGeom>
                <a:solidFill>
                  <a:srgbClr val="E2001A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59" name="Freeform 13"/>
              <p:cNvSpPr>
                <a:spLocks/>
              </p:cNvSpPr>
              <p:nvPr/>
            </p:nvSpPr>
            <p:spPr bwMode="auto">
              <a:xfrm>
                <a:off x="2109" y="1399"/>
                <a:ext cx="472" cy="319"/>
              </a:xfrm>
              <a:custGeom>
                <a:avLst/>
                <a:gdLst/>
                <a:ahLst/>
                <a:cxnLst>
                  <a:cxn ang="0">
                    <a:pos x="101" y="320"/>
                  </a:cxn>
                  <a:cxn ang="0">
                    <a:pos x="135" y="384"/>
                  </a:cxn>
                  <a:cxn ang="0">
                    <a:pos x="202" y="424"/>
                  </a:cxn>
                  <a:cxn ang="0">
                    <a:pos x="253" y="424"/>
                  </a:cxn>
                  <a:cxn ang="0">
                    <a:pos x="287" y="416"/>
                  </a:cxn>
                  <a:cxn ang="0">
                    <a:pos x="346" y="424"/>
                  </a:cxn>
                  <a:cxn ang="0">
                    <a:pos x="430" y="392"/>
                  </a:cxn>
                  <a:cxn ang="0">
                    <a:pos x="463" y="400"/>
                  </a:cxn>
                  <a:cxn ang="0">
                    <a:pos x="506" y="376"/>
                  </a:cxn>
                  <a:cxn ang="0">
                    <a:pos x="556" y="352"/>
                  </a:cxn>
                  <a:cxn ang="0">
                    <a:pos x="590" y="272"/>
                  </a:cxn>
                  <a:cxn ang="0">
                    <a:pos x="565" y="256"/>
                  </a:cxn>
                  <a:cxn ang="0">
                    <a:pos x="556" y="224"/>
                  </a:cxn>
                  <a:cxn ang="0">
                    <a:pos x="565" y="192"/>
                  </a:cxn>
                  <a:cxn ang="0">
                    <a:pos x="573" y="160"/>
                  </a:cxn>
                  <a:cxn ang="0">
                    <a:pos x="531" y="160"/>
                  </a:cxn>
                  <a:cxn ang="0">
                    <a:pos x="506" y="120"/>
                  </a:cxn>
                  <a:cxn ang="0">
                    <a:pos x="480" y="144"/>
                  </a:cxn>
                  <a:cxn ang="0">
                    <a:pos x="472" y="160"/>
                  </a:cxn>
                  <a:cxn ang="0">
                    <a:pos x="447" y="152"/>
                  </a:cxn>
                  <a:cxn ang="0">
                    <a:pos x="413" y="160"/>
                  </a:cxn>
                  <a:cxn ang="0">
                    <a:pos x="405" y="128"/>
                  </a:cxn>
                  <a:cxn ang="0">
                    <a:pos x="379" y="128"/>
                  </a:cxn>
                  <a:cxn ang="0">
                    <a:pos x="371" y="152"/>
                  </a:cxn>
                  <a:cxn ang="0">
                    <a:pos x="354" y="112"/>
                  </a:cxn>
                  <a:cxn ang="0">
                    <a:pos x="312" y="120"/>
                  </a:cxn>
                  <a:cxn ang="0">
                    <a:pos x="295" y="144"/>
                  </a:cxn>
                  <a:cxn ang="0">
                    <a:pos x="278" y="144"/>
                  </a:cxn>
                  <a:cxn ang="0">
                    <a:pos x="270" y="88"/>
                  </a:cxn>
                  <a:cxn ang="0">
                    <a:pos x="253" y="96"/>
                  </a:cxn>
                  <a:cxn ang="0">
                    <a:pos x="244" y="152"/>
                  </a:cxn>
                  <a:cxn ang="0">
                    <a:pos x="228" y="152"/>
                  </a:cxn>
                  <a:cxn ang="0">
                    <a:pos x="219" y="128"/>
                  </a:cxn>
                  <a:cxn ang="0">
                    <a:pos x="177" y="160"/>
                  </a:cxn>
                  <a:cxn ang="0">
                    <a:pos x="185" y="112"/>
                  </a:cxn>
                  <a:cxn ang="0">
                    <a:pos x="211" y="88"/>
                  </a:cxn>
                  <a:cxn ang="0">
                    <a:pos x="185" y="16"/>
                  </a:cxn>
                  <a:cxn ang="0">
                    <a:pos x="143" y="0"/>
                  </a:cxn>
                  <a:cxn ang="0">
                    <a:pos x="152" y="64"/>
                  </a:cxn>
                  <a:cxn ang="0">
                    <a:pos x="118" y="16"/>
                  </a:cxn>
                  <a:cxn ang="0">
                    <a:pos x="93" y="32"/>
                  </a:cxn>
                  <a:cxn ang="0">
                    <a:pos x="76" y="48"/>
                  </a:cxn>
                  <a:cxn ang="0">
                    <a:pos x="93" y="64"/>
                  </a:cxn>
                  <a:cxn ang="0">
                    <a:pos x="59" y="48"/>
                  </a:cxn>
                  <a:cxn ang="0">
                    <a:pos x="51" y="64"/>
                  </a:cxn>
                  <a:cxn ang="0">
                    <a:pos x="25" y="64"/>
                  </a:cxn>
                  <a:cxn ang="0">
                    <a:pos x="42" y="88"/>
                  </a:cxn>
                  <a:cxn ang="0">
                    <a:pos x="101" y="96"/>
                  </a:cxn>
                  <a:cxn ang="0">
                    <a:pos x="143" y="128"/>
                  </a:cxn>
                  <a:cxn ang="0">
                    <a:pos x="110" y="144"/>
                  </a:cxn>
                  <a:cxn ang="0">
                    <a:pos x="126" y="160"/>
                  </a:cxn>
                  <a:cxn ang="0">
                    <a:pos x="143" y="176"/>
                  </a:cxn>
                  <a:cxn ang="0">
                    <a:pos x="126" y="184"/>
                  </a:cxn>
                  <a:cxn ang="0">
                    <a:pos x="8" y="144"/>
                  </a:cxn>
                  <a:cxn ang="0">
                    <a:pos x="0" y="168"/>
                  </a:cxn>
                  <a:cxn ang="0">
                    <a:pos x="93" y="192"/>
                  </a:cxn>
                  <a:cxn ang="0">
                    <a:pos x="84" y="216"/>
                  </a:cxn>
                  <a:cxn ang="0">
                    <a:pos x="84" y="256"/>
                  </a:cxn>
                  <a:cxn ang="0">
                    <a:pos x="67" y="280"/>
                  </a:cxn>
                  <a:cxn ang="0">
                    <a:pos x="34" y="280"/>
                  </a:cxn>
                  <a:cxn ang="0">
                    <a:pos x="17" y="296"/>
                  </a:cxn>
                  <a:cxn ang="0">
                    <a:pos x="101" y="320"/>
                  </a:cxn>
                </a:cxnLst>
                <a:rect l="0" t="0" r="r" b="b"/>
                <a:pathLst>
                  <a:path w="590" h="424">
                    <a:moveTo>
                      <a:pt x="101" y="320"/>
                    </a:moveTo>
                    <a:lnTo>
                      <a:pt x="135" y="384"/>
                    </a:lnTo>
                    <a:lnTo>
                      <a:pt x="202" y="424"/>
                    </a:lnTo>
                    <a:lnTo>
                      <a:pt x="253" y="424"/>
                    </a:lnTo>
                    <a:lnTo>
                      <a:pt x="287" y="416"/>
                    </a:lnTo>
                    <a:lnTo>
                      <a:pt x="346" y="424"/>
                    </a:lnTo>
                    <a:lnTo>
                      <a:pt x="430" y="392"/>
                    </a:lnTo>
                    <a:lnTo>
                      <a:pt x="463" y="400"/>
                    </a:lnTo>
                    <a:lnTo>
                      <a:pt x="506" y="376"/>
                    </a:lnTo>
                    <a:lnTo>
                      <a:pt x="556" y="352"/>
                    </a:lnTo>
                    <a:lnTo>
                      <a:pt x="590" y="272"/>
                    </a:lnTo>
                    <a:lnTo>
                      <a:pt x="565" y="256"/>
                    </a:lnTo>
                    <a:lnTo>
                      <a:pt x="556" y="224"/>
                    </a:lnTo>
                    <a:lnTo>
                      <a:pt x="565" y="192"/>
                    </a:lnTo>
                    <a:lnTo>
                      <a:pt x="573" y="160"/>
                    </a:lnTo>
                    <a:lnTo>
                      <a:pt x="531" y="160"/>
                    </a:lnTo>
                    <a:lnTo>
                      <a:pt x="506" y="120"/>
                    </a:lnTo>
                    <a:lnTo>
                      <a:pt x="480" y="144"/>
                    </a:lnTo>
                    <a:lnTo>
                      <a:pt x="472" y="160"/>
                    </a:lnTo>
                    <a:lnTo>
                      <a:pt x="447" y="152"/>
                    </a:lnTo>
                    <a:lnTo>
                      <a:pt x="413" y="160"/>
                    </a:lnTo>
                    <a:lnTo>
                      <a:pt x="405" y="128"/>
                    </a:lnTo>
                    <a:lnTo>
                      <a:pt x="379" y="128"/>
                    </a:lnTo>
                    <a:lnTo>
                      <a:pt x="371" y="152"/>
                    </a:lnTo>
                    <a:lnTo>
                      <a:pt x="354" y="112"/>
                    </a:lnTo>
                    <a:lnTo>
                      <a:pt x="312" y="120"/>
                    </a:lnTo>
                    <a:lnTo>
                      <a:pt x="295" y="144"/>
                    </a:lnTo>
                    <a:lnTo>
                      <a:pt x="278" y="144"/>
                    </a:lnTo>
                    <a:lnTo>
                      <a:pt x="270" y="88"/>
                    </a:lnTo>
                    <a:lnTo>
                      <a:pt x="253" y="96"/>
                    </a:lnTo>
                    <a:lnTo>
                      <a:pt x="244" y="152"/>
                    </a:lnTo>
                    <a:lnTo>
                      <a:pt x="228" y="152"/>
                    </a:lnTo>
                    <a:lnTo>
                      <a:pt x="219" y="128"/>
                    </a:lnTo>
                    <a:lnTo>
                      <a:pt x="177" y="160"/>
                    </a:lnTo>
                    <a:lnTo>
                      <a:pt x="185" y="112"/>
                    </a:lnTo>
                    <a:lnTo>
                      <a:pt x="211" y="88"/>
                    </a:lnTo>
                    <a:lnTo>
                      <a:pt x="185" y="16"/>
                    </a:lnTo>
                    <a:lnTo>
                      <a:pt x="143" y="0"/>
                    </a:lnTo>
                    <a:lnTo>
                      <a:pt x="152" y="64"/>
                    </a:lnTo>
                    <a:lnTo>
                      <a:pt x="118" y="16"/>
                    </a:lnTo>
                    <a:lnTo>
                      <a:pt x="93" y="32"/>
                    </a:lnTo>
                    <a:lnTo>
                      <a:pt x="76" y="48"/>
                    </a:lnTo>
                    <a:lnTo>
                      <a:pt x="93" y="64"/>
                    </a:lnTo>
                    <a:lnTo>
                      <a:pt x="59" y="48"/>
                    </a:lnTo>
                    <a:lnTo>
                      <a:pt x="51" y="64"/>
                    </a:lnTo>
                    <a:lnTo>
                      <a:pt x="25" y="64"/>
                    </a:lnTo>
                    <a:lnTo>
                      <a:pt x="42" y="88"/>
                    </a:lnTo>
                    <a:lnTo>
                      <a:pt x="101" y="96"/>
                    </a:lnTo>
                    <a:lnTo>
                      <a:pt x="143" y="128"/>
                    </a:lnTo>
                    <a:lnTo>
                      <a:pt x="110" y="144"/>
                    </a:lnTo>
                    <a:lnTo>
                      <a:pt x="126" y="160"/>
                    </a:lnTo>
                    <a:lnTo>
                      <a:pt x="143" y="176"/>
                    </a:lnTo>
                    <a:lnTo>
                      <a:pt x="126" y="184"/>
                    </a:lnTo>
                    <a:lnTo>
                      <a:pt x="8" y="144"/>
                    </a:lnTo>
                    <a:lnTo>
                      <a:pt x="0" y="168"/>
                    </a:lnTo>
                    <a:lnTo>
                      <a:pt x="93" y="192"/>
                    </a:lnTo>
                    <a:lnTo>
                      <a:pt x="84" y="216"/>
                    </a:lnTo>
                    <a:lnTo>
                      <a:pt x="84" y="256"/>
                    </a:lnTo>
                    <a:lnTo>
                      <a:pt x="67" y="280"/>
                    </a:lnTo>
                    <a:lnTo>
                      <a:pt x="34" y="280"/>
                    </a:lnTo>
                    <a:lnTo>
                      <a:pt x="17" y="296"/>
                    </a:lnTo>
                    <a:lnTo>
                      <a:pt x="101" y="320"/>
                    </a:lnTo>
                    <a:close/>
                  </a:path>
                </a:pathLst>
              </a:custGeom>
              <a:solidFill>
                <a:srgbClr val="A200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" name="Freeform 14"/>
              <p:cNvSpPr>
                <a:spLocks/>
              </p:cNvSpPr>
              <p:nvPr/>
            </p:nvSpPr>
            <p:spPr bwMode="auto">
              <a:xfrm>
                <a:off x="3618" y="3261"/>
                <a:ext cx="81" cy="145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75" y="0"/>
                  </a:cxn>
                  <a:cxn ang="0">
                    <a:pos x="92" y="0"/>
                  </a:cxn>
                  <a:cxn ang="0">
                    <a:pos x="92" y="40"/>
                  </a:cxn>
                  <a:cxn ang="0">
                    <a:pos x="101" y="56"/>
                  </a:cxn>
                  <a:cxn ang="0">
                    <a:pos x="101" y="104"/>
                  </a:cxn>
                  <a:cxn ang="0">
                    <a:pos x="92" y="120"/>
                  </a:cxn>
                  <a:cxn ang="0">
                    <a:pos x="92" y="152"/>
                  </a:cxn>
                  <a:cxn ang="0">
                    <a:pos x="67" y="192"/>
                  </a:cxn>
                  <a:cxn ang="0">
                    <a:pos x="50" y="192"/>
                  </a:cxn>
                  <a:cxn ang="0">
                    <a:pos x="25" y="176"/>
                  </a:cxn>
                  <a:cxn ang="0">
                    <a:pos x="33" y="160"/>
                  </a:cxn>
                  <a:cxn ang="0">
                    <a:pos x="17" y="152"/>
                  </a:cxn>
                  <a:cxn ang="0">
                    <a:pos x="33" y="136"/>
                  </a:cxn>
                  <a:cxn ang="0">
                    <a:pos x="8" y="128"/>
                  </a:cxn>
                  <a:cxn ang="0">
                    <a:pos x="25" y="112"/>
                  </a:cxn>
                  <a:cxn ang="0">
                    <a:pos x="8" y="96"/>
                  </a:cxn>
                  <a:cxn ang="0">
                    <a:pos x="0" y="72"/>
                  </a:cxn>
                  <a:cxn ang="0">
                    <a:pos x="17" y="64"/>
                  </a:cxn>
                  <a:cxn ang="0">
                    <a:pos x="17" y="48"/>
                  </a:cxn>
                  <a:cxn ang="0">
                    <a:pos x="42" y="40"/>
                  </a:cxn>
                  <a:cxn ang="0">
                    <a:pos x="75" y="32"/>
                  </a:cxn>
                </a:cxnLst>
                <a:rect l="0" t="0" r="r" b="b"/>
                <a:pathLst>
                  <a:path w="101" h="192">
                    <a:moveTo>
                      <a:pt x="75" y="32"/>
                    </a:moveTo>
                    <a:lnTo>
                      <a:pt x="75" y="0"/>
                    </a:lnTo>
                    <a:lnTo>
                      <a:pt x="92" y="0"/>
                    </a:lnTo>
                    <a:lnTo>
                      <a:pt x="92" y="40"/>
                    </a:lnTo>
                    <a:lnTo>
                      <a:pt x="101" y="56"/>
                    </a:lnTo>
                    <a:lnTo>
                      <a:pt x="101" y="104"/>
                    </a:lnTo>
                    <a:lnTo>
                      <a:pt x="92" y="120"/>
                    </a:lnTo>
                    <a:lnTo>
                      <a:pt x="92" y="152"/>
                    </a:lnTo>
                    <a:lnTo>
                      <a:pt x="67" y="192"/>
                    </a:lnTo>
                    <a:lnTo>
                      <a:pt x="50" y="192"/>
                    </a:lnTo>
                    <a:lnTo>
                      <a:pt x="25" y="176"/>
                    </a:lnTo>
                    <a:lnTo>
                      <a:pt x="33" y="160"/>
                    </a:lnTo>
                    <a:lnTo>
                      <a:pt x="17" y="152"/>
                    </a:lnTo>
                    <a:lnTo>
                      <a:pt x="33" y="136"/>
                    </a:lnTo>
                    <a:lnTo>
                      <a:pt x="8" y="128"/>
                    </a:lnTo>
                    <a:lnTo>
                      <a:pt x="25" y="112"/>
                    </a:lnTo>
                    <a:lnTo>
                      <a:pt x="8" y="96"/>
                    </a:lnTo>
                    <a:lnTo>
                      <a:pt x="0" y="72"/>
                    </a:lnTo>
                    <a:lnTo>
                      <a:pt x="17" y="64"/>
                    </a:lnTo>
                    <a:lnTo>
                      <a:pt x="17" y="48"/>
                    </a:lnTo>
                    <a:lnTo>
                      <a:pt x="42" y="40"/>
                    </a:lnTo>
                    <a:lnTo>
                      <a:pt x="75" y="32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61" name="Group 81"/>
              <p:cNvGrpSpPr>
                <a:grpSpLocks/>
              </p:cNvGrpSpPr>
              <p:nvPr/>
            </p:nvGrpSpPr>
            <p:grpSpPr bwMode="auto">
              <a:xfrm>
                <a:off x="3483" y="2894"/>
                <a:ext cx="941" cy="937"/>
                <a:chOff x="3483" y="2894"/>
                <a:chExt cx="941" cy="937"/>
              </a:xfrm>
            </p:grpSpPr>
            <p:sp>
              <p:nvSpPr>
                <p:cNvPr id="212" name="Freeform 16"/>
                <p:cNvSpPr>
                  <a:spLocks/>
                </p:cNvSpPr>
                <p:nvPr/>
              </p:nvSpPr>
              <p:spPr bwMode="auto">
                <a:xfrm>
                  <a:off x="3947" y="3675"/>
                  <a:ext cx="261" cy="156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0" y="56"/>
                    </a:cxn>
                    <a:cxn ang="0">
                      <a:pos x="25" y="32"/>
                    </a:cxn>
                    <a:cxn ang="0">
                      <a:pos x="50" y="48"/>
                    </a:cxn>
                    <a:cxn ang="0">
                      <a:pos x="67" y="32"/>
                    </a:cxn>
                    <a:cxn ang="0">
                      <a:pos x="92" y="24"/>
                    </a:cxn>
                    <a:cxn ang="0">
                      <a:pos x="101" y="32"/>
                    </a:cxn>
                    <a:cxn ang="0">
                      <a:pos x="117" y="40"/>
                    </a:cxn>
                    <a:cxn ang="0">
                      <a:pos x="134" y="48"/>
                    </a:cxn>
                    <a:cxn ang="0">
                      <a:pos x="160" y="40"/>
                    </a:cxn>
                    <a:cxn ang="0">
                      <a:pos x="210" y="40"/>
                    </a:cxn>
                    <a:cxn ang="0">
                      <a:pos x="235" y="32"/>
                    </a:cxn>
                    <a:cxn ang="0">
                      <a:pos x="252" y="16"/>
                    </a:cxn>
                    <a:cxn ang="0">
                      <a:pos x="261" y="16"/>
                    </a:cxn>
                    <a:cxn ang="0">
                      <a:pos x="286" y="24"/>
                    </a:cxn>
                    <a:cxn ang="0">
                      <a:pos x="294" y="8"/>
                    </a:cxn>
                    <a:cxn ang="0">
                      <a:pos x="320" y="0"/>
                    </a:cxn>
                    <a:cxn ang="0">
                      <a:pos x="328" y="16"/>
                    </a:cxn>
                    <a:cxn ang="0">
                      <a:pos x="311" y="56"/>
                    </a:cxn>
                    <a:cxn ang="0">
                      <a:pos x="303" y="80"/>
                    </a:cxn>
                    <a:cxn ang="0">
                      <a:pos x="286" y="104"/>
                    </a:cxn>
                    <a:cxn ang="0">
                      <a:pos x="286" y="112"/>
                    </a:cxn>
                    <a:cxn ang="0">
                      <a:pos x="303" y="128"/>
                    </a:cxn>
                    <a:cxn ang="0">
                      <a:pos x="320" y="160"/>
                    </a:cxn>
                    <a:cxn ang="0">
                      <a:pos x="303" y="176"/>
                    </a:cxn>
                    <a:cxn ang="0">
                      <a:pos x="303" y="208"/>
                    </a:cxn>
                    <a:cxn ang="0">
                      <a:pos x="269" y="200"/>
                    </a:cxn>
                    <a:cxn ang="0">
                      <a:pos x="227" y="192"/>
                    </a:cxn>
                    <a:cxn ang="0">
                      <a:pos x="202" y="152"/>
                    </a:cxn>
                    <a:cxn ang="0">
                      <a:pos x="168" y="160"/>
                    </a:cxn>
                    <a:cxn ang="0">
                      <a:pos x="143" y="144"/>
                    </a:cxn>
                    <a:cxn ang="0">
                      <a:pos x="126" y="128"/>
                    </a:cxn>
                    <a:cxn ang="0">
                      <a:pos x="109" y="128"/>
                    </a:cxn>
                    <a:cxn ang="0">
                      <a:pos x="84" y="112"/>
                    </a:cxn>
                    <a:cxn ang="0">
                      <a:pos x="67" y="112"/>
                    </a:cxn>
                    <a:cxn ang="0">
                      <a:pos x="50" y="96"/>
                    </a:cxn>
                    <a:cxn ang="0">
                      <a:pos x="25" y="104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28" h="208">
                      <a:moveTo>
                        <a:pt x="0" y="80"/>
                      </a:moveTo>
                      <a:lnTo>
                        <a:pt x="0" y="56"/>
                      </a:lnTo>
                      <a:lnTo>
                        <a:pt x="25" y="32"/>
                      </a:lnTo>
                      <a:lnTo>
                        <a:pt x="50" y="48"/>
                      </a:lnTo>
                      <a:lnTo>
                        <a:pt x="67" y="32"/>
                      </a:lnTo>
                      <a:lnTo>
                        <a:pt x="92" y="24"/>
                      </a:lnTo>
                      <a:lnTo>
                        <a:pt x="101" y="32"/>
                      </a:lnTo>
                      <a:lnTo>
                        <a:pt x="117" y="40"/>
                      </a:lnTo>
                      <a:lnTo>
                        <a:pt x="134" y="48"/>
                      </a:lnTo>
                      <a:lnTo>
                        <a:pt x="160" y="40"/>
                      </a:lnTo>
                      <a:lnTo>
                        <a:pt x="210" y="40"/>
                      </a:lnTo>
                      <a:lnTo>
                        <a:pt x="235" y="32"/>
                      </a:lnTo>
                      <a:lnTo>
                        <a:pt x="252" y="16"/>
                      </a:lnTo>
                      <a:lnTo>
                        <a:pt x="261" y="16"/>
                      </a:lnTo>
                      <a:lnTo>
                        <a:pt x="286" y="24"/>
                      </a:lnTo>
                      <a:lnTo>
                        <a:pt x="294" y="8"/>
                      </a:lnTo>
                      <a:lnTo>
                        <a:pt x="320" y="0"/>
                      </a:lnTo>
                      <a:lnTo>
                        <a:pt x="328" y="16"/>
                      </a:lnTo>
                      <a:lnTo>
                        <a:pt x="311" y="56"/>
                      </a:lnTo>
                      <a:lnTo>
                        <a:pt x="303" y="80"/>
                      </a:lnTo>
                      <a:lnTo>
                        <a:pt x="286" y="104"/>
                      </a:lnTo>
                      <a:lnTo>
                        <a:pt x="286" y="112"/>
                      </a:lnTo>
                      <a:lnTo>
                        <a:pt x="303" y="128"/>
                      </a:lnTo>
                      <a:lnTo>
                        <a:pt x="320" y="160"/>
                      </a:lnTo>
                      <a:lnTo>
                        <a:pt x="303" y="176"/>
                      </a:lnTo>
                      <a:lnTo>
                        <a:pt x="303" y="208"/>
                      </a:lnTo>
                      <a:lnTo>
                        <a:pt x="269" y="200"/>
                      </a:lnTo>
                      <a:lnTo>
                        <a:pt x="227" y="192"/>
                      </a:lnTo>
                      <a:lnTo>
                        <a:pt x="202" y="152"/>
                      </a:lnTo>
                      <a:lnTo>
                        <a:pt x="168" y="160"/>
                      </a:lnTo>
                      <a:lnTo>
                        <a:pt x="143" y="144"/>
                      </a:lnTo>
                      <a:lnTo>
                        <a:pt x="126" y="128"/>
                      </a:lnTo>
                      <a:lnTo>
                        <a:pt x="109" y="128"/>
                      </a:lnTo>
                      <a:lnTo>
                        <a:pt x="84" y="112"/>
                      </a:lnTo>
                      <a:lnTo>
                        <a:pt x="67" y="112"/>
                      </a:lnTo>
                      <a:lnTo>
                        <a:pt x="50" y="96"/>
                      </a:lnTo>
                      <a:lnTo>
                        <a:pt x="25" y="104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3" name="Freeform 17"/>
                <p:cNvSpPr>
                  <a:spLocks/>
                </p:cNvSpPr>
                <p:nvPr/>
              </p:nvSpPr>
              <p:spPr bwMode="auto">
                <a:xfrm>
                  <a:off x="3585" y="3423"/>
                  <a:ext cx="134" cy="216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33" y="48"/>
                    </a:cxn>
                    <a:cxn ang="0">
                      <a:pos x="59" y="40"/>
                    </a:cxn>
                    <a:cxn ang="0">
                      <a:pos x="101" y="8"/>
                    </a:cxn>
                    <a:cxn ang="0">
                      <a:pos x="109" y="0"/>
                    </a:cxn>
                    <a:cxn ang="0">
                      <a:pos x="143" y="16"/>
                    </a:cxn>
                    <a:cxn ang="0">
                      <a:pos x="143" y="32"/>
                    </a:cxn>
                    <a:cxn ang="0">
                      <a:pos x="168" y="96"/>
                    </a:cxn>
                    <a:cxn ang="0">
                      <a:pos x="151" y="120"/>
                    </a:cxn>
                    <a:cxn ang="0">
                      <a:pos x="168" y="152"/>
                    </a:cxn>
                    <a:cxn ang="0">
                      <a:pos x="143" y="256"/>
                    </a:cxn>
                    <a:cxn ang="0">
                      <a:pos x="117" y="248"/>
                    </a:cxn>
                    <a:cxn ang="0">
                      <a:pos x="92" y="248"/>
                    </a:cxn>
                    <a:cxn ang="0">
                      <a:pos x="84" y="264"/>
                    </a:cxn>
                    <a:cxn ang="0">
                      <a:pos x="67" y="280"/>
                    </a:cxn>
                    <a:cxn ang="0">
                      <a:pos x="42" y="288"/>
                    </a:cxn>
                    <a:cxn ang="0">
                      <a:pos x="25" y="248"/>
                    </a:cxn>
                    <a:cxn ang="0">
                      <a:pos x="25" y="200"/>
                    </a:cxn>
                    <a:cxn ang="0">
                      <a:pos x="33" y="176"/>
                    </a:cxn>
                    <a:cxn ang="0">
                      <a:pos x="25" y="160"/>
                    </a:cxn>
                    <a:cxn ang="0">
                      <a:pos x="33" y="136"/>
                    </a:cxn>
                    <a:cxn ang="0">
                      <a:pos x="33" y="112"/>
                    </a:cxn>
                    <a:cxn ang="0">
                      <a:pos x="25" y="80"/>
                    </a:cxn>
                    <a:cxn ang="0">
                      <a:pos x="0" y="7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8" h="288">
                      <a:moveTo>
                        <a:pt x="0" y="40"/>
                      </a:moveTo>
                      <a:lnTo>
                        <a:pt x="33" y="48"/>
                      </a:lnTo>
                      <a:lnTo>
                        <a:pt x="59" y="40"/>
                      </a:lnTo>
                      <a:lnTo>
                        <a:pt x="101" y="8"/>
                      </a:lnTo>
                      <a:lnTo>
                        <a:pt x="109" y="0"/>
                      </a:lnTo>
                      <a:lnTo>
                        <a:pt x="143" y="16"/>
                      </a:lnTo>
                      <a:lnTo>
                        <a:pt x="143" y="32"/>
                      </a:lnTo>
                      <a:lnTo>
                        <a:pt x="168" y="96"/>
                      </a:lnTo>
                      <a:lnTo>
                        <a:pt x="151" y="120"/>
                      </a:lnTo>
                      <a:lnTo>
                        <a:pt x="168" y="152"/>
                      </a:lnTo>
                      <a:lnTo>
                        <a:pt x="143" y="256"/>
                      </a:lnTo>
                      <a:lnTo>
                        <a:pt x="117" y="248"/>
                      </a:lnTo>
                      <a:lnTo>
                        <a:pt x="92" y="248"/>
                      </a:lnTo>
                      <a:lnTo>
                        <a:pt x="84" y="264"/>
                      </a:lnTo>
                      <a:lnTo>
                        <a:pt x="67" y="280"/>
                      </a:lnTo>
                      <a:lnTo>
                        <a:pt x="42" y="288"/>
                      </a:lnTo>
                      <a:lnTo>
                        <a:pt x="25" y="248"/>
                      </a:lnTo>
                      <a:lnTo>
                        <a:pt x="25" y="200"/>
                      </a:lnTo>
                      <a:lnTo>
                        <a:pt x="33" y="176"/>
                      </a:lnTo>
                      <a:lnTo>
                        <a:pt x="25" y="160"/>
                      </a:lnTo>
                      <a:lnTo>
                        <a:pt x="33" y="136"/>
                      </a:lnTo>
                      <a:lnTo>
                        <a:pt x="33" y="112"/>
                      </a:lnTo>
                      <a:lnTo>
                        <a:pt x="25" y="80"/>
                      </a:lnTo>
                      <a:lnTo>
                        <a:pt x="0" y="7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4" name="Freeform 18"/>
                <p:cNvSpPr>
                  <a:spLocks/>
                </p:cNvSpPr>
                <p:nvPr/>
              </p:nvSpPr>
              <p:spPr bwMode="auto">
                <a:xfrm>
                  <a:off x="3483" y="2894"/>
                  <a:ext cx="941" cy="811"/>
                </a:xfrm>
                <a:custGeom>
                  <a:avLst/>
                  <a:gdLst/>
                  <a:ahLst/>
                  <a:cxnLst>
                    <a:cxn ang="0">
                      <a:pos x="1121" y="728"/>
                    </a:cxn>
                    <a:cxn ang="0">
                      <a:pos x="1003" y="672"/>
                    </a:cxn>
                    <a:cxn ang="0">
                      <a:pos x="935" y="616"/>
                    </a:cxn>
                    <a:cxn ang="0">
                      <a:pos x="902" y="584"/>
                    </a:cxn>
                    <a:cxn ang="0">
                      <a:pos x="817" y="592"/>
                    </a:cxn>
                    <a:cxn ang="0">
                      <a:pos x="733" y="528"/>
                    </a:cxn>
                    <a:cxn ang="0">
                      <a:pos x="683" y="448"/>
                    </a:cxn>
                    <a:cxn ang="0">
                      <a:pos x="556" y="344"/>
                    </a:cxn>
                    <a:cxn ang="0">
                      <a:pos x="523" y="280"/>
                    </a:cxn>
                    <a:cxn ang="0">
                      <a:pos x="548" y="240"/>
                    </a:cxn>
                    <a:cxn ang="0">
                      <a:pos x="531" y="216"/>
                    </a:cxn>
                    <a:cxn ang="0">
                      <a:pos x="556" y="184"/>
                    </a:cxn>
                    <a:cxn ang="0">
                      <a:pos x="649" y="144"/>
                    </a:cxn>
                    <a:cxn ang="0">
                      <a:pos x="649" y="56"/>
                    </a:cxn>
                    <a:cxn ang="0">
                      <a:pos x="514" y="0"/>
                    </a:cxn>
                    <a:cxn ang="0">
                      <a:pos x="405" y="40"/>
                    </a:cxn>
                    <a:cxn ang="0">
                      <a:pos x="354" y="64"/>
                    </a:cxn>
                    <a:cxn ang="0">
                      <a:pos x="295" y="80"/>
                    </a:cxn>
                    <a:cxn ang="0">
                      <a:pos x="228" y="152"/>
                    </a:cxn>
                    <a:cxn ang="0">
                      <a:pos x="118" y="136"/>
                    </a:cxn>
                    <a:cxn ang="0">
                      <a:pos x="42" y="208"/>
                    </a:cxn>
                    <a:cxn ang="0">
                      <a:pos x="25" y="272"/>
                    </a:cxn>
                    <a:cxn ang="0">
                      <a:pos x="93" y="352"/>
                    </a:cxn>
                    <a:cxn ang="0">
                      <a:pos x="93" y="392"/>
                    </a:cxn>
                    <a:cxn ang="0">
                      <a:pos x="160" y="344"/>
                    </a:cxn>
                    <a:cxn ang="0">
                      <a:pos x="202" y="320"/>
                    </a:cxn>
                    <a:cxn ang="0">
                      <a:pos x="261" y="352"/>
                    </a:cxn>
                    <a:cxn ang="0">
                      <a:pos x="312" y="368"/>
                    </a:cxn>
                    <a:cxn ang="0">
                      <a:pos x="337" y="424"/>
                    </a:cxn>
                    <a:cxn ang="0">
                      <a:pos x="371" y="496"/>
                    </a:cxn>
                    <a:cxn ang="0">
                      <a:pos x="430" y="552"/>
                    </a:cxn>
                    <a:cxn ang="0">
                      <a:pos x="497" y="592"/>
                    </a:cxn>
                    <a:cxn ang="0">
                      <a:pos x="607" y="680"/>
                    </a:cxn>
                    <a:cxn ang="0">
                      <a:pos x="649" y="688"/>
                    </a:cxn>
                    <a:cxn ang="0">
                      <a:pos x="742" y="744"/>
                    </a:cxn>
                    <a:cxn ang="0">
                      <a:pos x="775" y="752"/>
                    </a:cxn>
                    <a:cxn ang="0">
                      <a:pos x="809" y="768"/>
                    </a:cxn>
                    <a:cxn ang="0">
                      <a:pos x="851" y="824"/>
                    </a:cxn>
                    <a:cxn ang="0">
                      <a:pos x="927" y="856"/>
                    </a:cxn>
                    <a:cxn ang="0">
                      <a:pos x="978" y="984"/>
                    </a:cxn>
                    <a:cxn ang="0">
                      <a:pos x="935" y="1000"/>
                    </a:cxn>
                    <a:cxn ang="0">
                      <a:pos x="927" y="1040"/>
                    </a:cxn>
                    <a:cxn ang="0">
                      <a:pos x="935" y="1072"/>
                    </a:cxn>
                    <a:cxn ang="0">
                      <a:pos x="978" y="1072"/>
                    </a:cxn>
                    <a:cxn ang="0">
                      <a:pos x="1011" y="1000"/>
                    </a:cxn>
                    <a:cxn ang="0">
                      <a:pos x="1070" y="952"/>
                    </a:cxn>
                    <a:cxn ang="0">
                      <a:pos x="1053" y="888"/>
                    </a:cxn>
                    <a:cxn ang="0">
                      <a:pos x="1003" y="864"/>
                    </a:cxn>
                    <a:cxn ang="0">
                      <a:pos x="1011" y="800"/>
                    </a:cxn>
                    <a:cxn ang="0">
                      <a:pos x="1045" y="768"/>
                    </a:cxn>
                    <a:cxn ang="0">
                      <a:pos x="1146" y="792"/>
                    </a:cxn>
                    <a:cxn ang="0">
                      <a:pos x="1180" y="784"/>
                    </a:cxn>
                  </a:cxnLst>
                  <a:rect l="0" t="0" r="r" b="b"/>
                  <a:pathLst>
                    <a:path w="1180" h="1080">
                      <a:moveTo>
                        <a:pt x="1155" y="752"/>
                      </a:moveTo>
                      <a:lnTo>
                        <a:pt x="1121" y="728"/>
                      </a:lnTo>
                      <a:lnTo>
                        <a:pt x="1087" y="712"/>
                      </a:lnTo>
                      <a:lnTo>
                        <a:pt x="1003" y="672"/>
                      </a:lnTo>
                      <a:lnTo>
                        <a:pt x="919" y="632"/>
                      </a:lnTo>
                      <a:lnTo>
                        <a:pt x="935" y="616"/>
                      </a:lnTo>
                      <a:lnTo>
                        <a:pt x="927" y="600"/>
                      </a:lnTo>
                      <a:lnTo>
                        <a:pt x="902" y="584"/>
                      </a:lnTo>
                      <a:lnTo>
                        <a:pt x="868" y="592"/>
                      </a:lnTo>
                      <a:lnTo>
                        <a:pt x="817" y="592"/>
                      </a:lnTo>
                      <a:lnTo>
                        <a:pt x="775" y="568"/>
                      </a:lnTo>
                      <a:lnTo>
                        <a:pt x="733" y="528"/>
                      </a:lnTo>
                      <a:lnTo>
                        <a:pt x="708" y="488"/>
                      </a:lnTo>
                      <a:lnTo>
                        <a:pt x="683" y="448"/>
                      </a:lnTo>
                      <a:lnTo>
                        <a:pt x="641" y="408"/>
                      </a:lnTo>
                      <a:lnTo>
                        <a:pt x="556" y="344"/>
                      </a:lnTo>
                      <a:lnTo>
                        <a:pt x="523" y="296"/>
                      </a:lnTo>
                      <a:lnTo>
                        <a:pt x="523" y="280"/>
                      </a:lnTo>
                      <a:lnTo>
                        <a:pt x="539" y="256"/>
                      </a:lnTo>
                      <a:lnTo>
                        <a:pt x="548" y="240"/>
                      </a:lnTo>
                      <a:lnTo>
                        <a:pt x="539" y="224"/>
                      </a:lnTo>
                      <a:lnTo>
                        <a:pt x="531" y="216"/>
                      </a:lnTo>
                      <a:lnTo>
                        <a:pt x="531" y="200"/>
                      </a:lnTo>
                      <a:lnTo>
                        <a:pt x="556" y="184"/>
                      </a:lnTo>
                      <a:lnTo>
                        <a:pt x="641" y="152"/>
                      </a:lnTo>
                      <a:lnTo>
                        <a:pt x="649" y="144"/>
                      </a:lnTo>
                      <a:lnTo>
                        <a:pt x="641" y="88"/>
                      </a:lnTo>
                      <a:lnTo>
                        <a:pt x="649" y="56"/>
                      </a:lnTo>
                      <a:lnTo>
                        <a:pt x="531" y="24"/>
                      </a:lnTo>
                      <a:lnTo>
                        <a:pt x="514" y="0"/>
                      </a:lnTo>
                      <a:lnTo>
                        <a:pt x="438" y="8"/>
                      </a:lnTo>
                      <a:lnTo>
                        <a:pt x="405" y="40"/>
                      </a:lnTo>
                      <a:lnTo>
                        <a:pt x="371" y="32"/>
                      </a:lnTo>
                      <a:lnTo>
                        <a:pt x="354" y="64"/>
                      </a:lnTo>
                      <a:lnTo>
                        <a:pt x="320" y="64"/>
                      </a:lnTo>
                      <a:lnTo>
                        <a:pt x="295" y="80"/>
                      </a:lnTo>
                      <a:lnTo>
                        <a:pt x="253" y="72"/>
                      </a:lnTo>
                      <a:lnTo>
                        <a:pt x="228" y="152"/>
                      </a:lnTo>
                      <a:lnTo>
                        <a:pt x="160" y="72"/>
                      </a:lnTo>
                      <a:lnTo>
                        <a:pt x="118" y="136"/>
                      </a:lnTo>
                      <a:lnTo>
                        <a:pt x="25" y="144"/>
                      </a:lnTo>
                      <a:lnTo>
                        <a:pt x="42" y="208"/>
                      </a:lnTo>
                      <a:lnTo>
                        <a:pt x="0" y="232"/>
                      </a:lnTo>
                      <a:lnTo>
                        <a:pt x="25" y="272"/>
                      </a:lnTo>
                      <a:lnTo>
                        <a:pt x="17" y="320"/>
                      </a:lnTo>
                      <a:lnTo>
                        <a:pt x="93" y="352"/>
                      </a:lnTo>
                      <a:lnTo>
                        <a:pt x="76" y="392"/>
                      </a:lnTo>
                      <a:lnTo>
                        <a:pt x="93" y="392"/>
                      </a:lnTo>
                      <a:lnTo>
                        <a:pt x="135" y="376"/>
                      </a:lnTo>
                      <a:lnTo>
                        <a:pt x="160" y="344"/>
                      </a:lnTo>
                      <a:lnTo>
                        <a:pt x="177" y="328"/>
                      </a:lnTo>
                      <a:lnTo>
                        <a:pt x="202" y="320"/>
                      </a:lnTo>
                      <a:lnTo>
                        <a:pt x="244" y="336"/>
                      </a:lnTo>
                      <a:lnTo>
                        <a:pt x="261" y="352"/>
                      </a:lnTo>
                      <a:lnTo>
                        <a:pt x="278" y="368"/>
                      </a:lnTo>
                      <a:lnTo>
                        <a:pt x="312" y="368"/>
                      </a:lnTo>
                      <a:lnTo>
                        <a:pt x="329" y="384"/>
                      </a:lnTo>
                      <a:lnTo>
                        <a:pt x="337" y="424"/>
                      </a:lnTo>
                      <a:lnTo>
                        <a:pt x="362" y="472"/>
                      </a:lnTo>
                      <a:lnTo>
                        <a:pt x="371" y="496"/>
                      </a:lnTo>
                      <a:lnTo>
                        <a:pt x="396" y="512"/>
                      </a:lnTo>
                      <a:lnTo>
                        <a:pt x="430" y="552"/>
                      </a:lnTo>
                      <a:lnTo>
                        <a:pt x="472" y="576"/>
                      </a:lnTo>
                      <a:lnTo>
                        <a:pt x="497" y="592"/>
                      </a:lnTo>
                      <a:lnTo>
                        <a:pt x="514" y="608"/>
                      </a:lnTo>
                      <a:lnTo>
                        <a:pt x="607" y="680"/>
                      </a:lnTo>
                      <a:lnTo>
                        <a:pt x="624" y="696"/>
                      </a:lnTo>
                      <a:lnTo>
                        <a:pt x="649" y="688"/>
                      </a:lnTo>
                      <a:lnTo>
                        <a:pt x="708" y="712"/>
                      </a:lnTo>
                      <a:lnTo>
                        <a:pt x="742" y="744"/>
                      </a:lnTo>
                      <a:lnTo>
                        <a:pt x="767" y="744"/>
                      </a:lnTo>
                      <a:lnTo>
                        <a:pt x="775" y="752"/>
                      </a:lnTo>
                      <a:lnTo>
                        <a:pt x="775" y="768"/>
                      </a:lnTo>
                      <a:lnTo>
                        <a:pt x="809" y="768"/>
                      </a:lnTo>
                      <a:lnTo>
                        <a:pt x="826" y="800"/>
                      </a:lnTo>
                      <a:lnTo>
                        <a:pt x="851" y="824"/>
                      </a:lnTo>
                      <a:lnTo>
                        <a:pt x="893" y="840"/>
                      </a:lnTo>
                      <a:lnTo>
                        <a:pt x="927" y="856"/>
                      </a:lnTo>
                      <a:lnTo>
                        <a:pt x="944" y="904"/>
                      </a:lnTo>
                      <a:lnTo>
                        <a:pt x="978" y="984"/>
                      </a:lnTo>
                      <a:lnTo>
                        <a:pt x="952" y="984"/>
                      </a:lnTo>
                      <a:lnTo>
                        <a:pt x="935" y="1000"/>
                      </a:lnTo>
                      <a:lnTo>
                        <a:pt x="935" y="1016"/>
                      </a:lnTo>
                      <a:lnTo>
                        <a:pt x="927" y="1040"/>
                      </a:lnTo>
                      <a:lnTo>
                        <a:pt x="919" y="1056"/>
                      </a:lnTo>
                      <a:lnTo>
                        <a:pt x="935" y="1072"/>
                      </a:lnTo>
                      <a:lnTo>
                        <a:pt x="952" y="1080"/>
                      </a:lnTo>
                      <a:lnTo>
                        <a:pt x="978" y="1072"/>
                      </a:lnTo>
                      <a:lnTo>
                        <a:pt x="994" y="1040"/>
                      </a:lnTo>
                      <a:lnTo>
                        <a:pt x="1011" y="1000"/>
                      </a:lnTo>
                      <a:lnTo>
                        <a:pt x="1028" y="960"/>
                      </a:lnTo>
                      <a:lnTo>
                        <a:pt x="1070" y="952"/>
                      </a:lnTo>
                      <a:lnTo>
                        <a:pt x="1070" y="904"/>
                      </a:lnTo>
                      <a:lnTo>
                        <a:pt x="1053" y="888"/>
                      </a:lnTo>
                      <a:lnTo>
                        <a:pt x="1028" y="880"/>
                      </a:lnTo>
                      <a:lnTo>
                        <a:pt x="1003" y="864"/>
                      </a:lnTo>
                      <a:lnTo>
                        <a:pt x="994" y="848"/>
                      </a:lnTo>
                      <a:lnTo>
                        <a:pt x="1011" y="800"/>
                      </a:lnTo>
                      <a:lnTo>
                        <a:pt x="1028" y="776"/>
                      </a:lnTo>
                      <a:lnTo>
                        <a:pt x="1045" y="768"/>
                      </a:lnTo>
                      <a:lnTo>
                        <a:pt x="1104" y="776"/>
                      </a:lnTo>
                      <a:lnTo>
                        <a:pt x="1146" y="792"/>
                      </a:lnTo>
                      <a:lnTo>
                        <a:pt x="1180" y="824"/>
                      </a:lnTo>
                      <a:lnTo>
                        <a:pt x="1180" y="784"/>
                      </a:lnTo>
                      <a:lnTo>
                        <a:pt x="1155" y="752"/>
                      </a:lnTo>
                      <a:close/>
                    </a:path>
                  </a:pathLst>
                </a:custGeom>
                <a:solidFill>
                  <a:srgbClr val="F6A8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62" name="Freeform 19"/>
              <p:cNvSpPr>
                <a:spLocks/>
              </p:cNvSpPr>
              <p:nvPr/>
            </p:nvSpPr>
            <p:spPr bwMode="auto">
              <a:xfrm>
                <a:off x="2694" y="2509"/>
                <a:ext cx="915" cy="818"/>
              </a:xfrm>
              <a:custGeom>
                <a:avLst/>
                <a:gdLst/>
                <a:ahLst/>
                <a:cxnLst>
                  <a:cxn ang="0">
                    <a:pos x="969" y="600"/>
                  </a:cxn>
                  <a:cxn ang="0">
                    <a:pos x="944" y="584"/>
                  </a:cxn>
                  <a:cxn ang="0">
                    <a:pos x="986" y="520"/>
                  </a:cxn>
                  <a:cxn ang="0">
                    <a:pos x="1019" y="472"/>
                  </a:cxn>
                  <a:cxn ang="0">
                    <a:pos x="1087" y="448"/>
                  </a:cxn>
                  <a:cxn ang="0">
                    <a:pos x="1112" y="320"/>
                  </a:cxn>
                  <a:cxn ang="0">
                    <a:pos x="1095" y="272"/>
                  </a:cxn>
                  <a:cxn ang="0">
                    <a:pos x="1011" y="248"/>
                  </a:cxn>
                  <a:cxn ang="0">
                    <a:pos x="927" y="208"/>
                  </a:cxn>
                  <a:cxn ang="0">
                    <a:pos x="851" y="136"/>
                  </a:cxn>
                  <a:cxn ang="0">
                    <a:pos x="809" y="112"/>
                  </a:cxn>
                  <a:cxn ang="0">
                    <a:pos x="767" y="88"/>
                  </a:cxn>
                  <a:cxn ang="0">
                    <a:pos x="708" y="48"/>
                  </a:cxn>
                  <a:cxn ang="0">
                    <a:pos x="666" y="0"/>
                  </a:cxn>
                  <a:cxn ang="0">
                    <a:pos x="598" y="24"/>
                  </a:cxn>
                  <a:cxn ang="0">
                    <a:pos x="564" y="104"/>
                  </a:cxn>
                  <a:cxn ang="0">
                    <a:pos x="489" y="136"/>
                  </a:cxn>
                  <a:cxn ang="0">
                    <a:pos x="455" y="168"/>
                  </a:cxn>
                  <a:cxn ang="0">
                    <a:pos x="413" y="184"/>
                  </a:cxn>
                  <a:cxn ang="0">
                    <a:pos x="345" y="160"/>
                  </a:cxn>
                  <a:cxn ang="0">
                    <a:pos x="269" y="144"/>
                  </a:cxn>
                  <a:cxn ang="0">
                    <a:pos x="303" y="256"/>
                  </a:cxn>
                  <a:cxn ang="0">
                    <a:pos x="211" y="240"/>
                  </a:cxn>
                  <a:cxn ang="0">
                    <a:pos x="177" y="232"/>
                  </a:cxn>
                  <a:cxn ang="0">
                    <a:pos x="126" y="208"/>
                  </a:cxn>
                  <a:cxn ang="0">
                    <a:pos x="84" y="216"/>
                  </a:cxn>
                  <a:cxn ang="0">
                    <a:pos x="8" y="232"/>
                  </a:cxn>
                  <a:cxn ang="0">
                    <a:pos x="8" y="248"/>
                  </a:cxn>
                  <a:cxn ang="0">
                    <a:pos x="25" y="272"/>
                  </a:cxn>
                  <a:cxn ang="0">
                    <a:pos x="17" y="288"/>
                  </a:cxn>
                  <a:cxn ang="0">
                    <a:pos x="42" y="312"/>
                  </a:cxn>
                  <a:cxn ang="0">
                    <a:pos x="109" y="328"/>
                  </a:cxn>
                  <a:cxn ang="0">
                    <a:pos x="160" y="368"/>
                  </a:cxn>
                  <a:cxn ang="0">
                    <a:pos x="194" y="400"/>
                  </a:cxn>
                  <a:cxn ang="0">
                    <a:pos x="211" y="448"/>
                  </a:cxn>
                  <a:cxn ang="0">
                    <a:pos x="269" y="536"/>
                  </a:cxn>
                  <a:cxn ang="0">
                    <a:pos x="278" y="584"/>
                  </a:cxn>
                  <a:cxn ang="0">
                    <a:pos x="295" y="640"/>
                  </a:cxn>
                  <a:cxn ang="0">
                    <a:pos x="236" y="776"/>
                  </a:cxn>
                  <a:cxn ang="0">
                    <a:pos x="177" y="872"/>
                  </a:cxn>
                  <a:cxn ang="0">
                    <a:pos x="160" y="888"/>
                  </a:cxn>
                  <a:cxn ang="0">
                    <a:pos x="244" y="960"/>
                  </a:cxn>
                  <a:cxn ang="0">
                    <a:pos x="320" y="992"/>
                  </a:cxn>
                  <a:cxn ang="0">
                    <a:pos x="396" y="1024"/>
                  </a:cxn>
                  <a:cxn ang="0">
                    <a:pos x="522" y="1056"/>
                  </a:cxn>
                  <a:cxn ang="0">
                    <a:pos x="607" y="1088"/>
                  </a:cxn>
                  <a:cxn ang="0">
                    <a:pos x="640" y="1064"/>
                  </a:cxn>
                  <a:cxn ang="0">
                    <a:pos x="632" y="992"/>
                  </a:cxn>
                  <a:cxn ang="0">
                    <a:pos x="682" y="944"/>
                  </a:cxn>
                  <a:cxn ang="0">
                    <a:pos x="750" y="928"/>
                  </a:cxn>
                  <a:cxn ang="0">
                    <a:pos x="876" y="968"/>
                  </a:cxn>
                  <a:cxn ang="0">
                    <a:pos x="944" y="984"/>
                  </a:cxn>
                  <a:cxn ang="0">
                    <a:pos x="969" y="968"/>
                  </a:cxn>
                  <a:cxn ang="0">
                    <a:pos x="1019" y="928"/>
                  </a:cxn>
                  <a:cxn ang="0">
                    <a:pos x="1087" y="864"/>
                  </a:cxn>
                  <a:cxn ang="0">
                    <a:pos x="1019" y="784"/>
                  </a:cxn>
                  <a:cxn ang="0">
                    <a:pos x="1036" y="720"/>
                  </a:cxn>
                  <a:cxn ang="0">
                    <a:pos x="1036" y="656"/>
                  </a:cxn>
                  <a:cxn ang="0">
                    <a:pos x="1011" y="616"/>
                  </a:cxn>
                </a:cxnLst>
                <a:rect l="0" t="0" r="r" b="b"/>
                <a:pathLst>
                  <a:path w="1146" h="1088">
                    <a:moveTo>
                      <a:pt x="1011" y="616"/>
                    </a:moveTo>
                    <a:lnTo>
                      <a:pt x="969" y="600"/>
                    </a:lnTo>
                    <a:lnTo>
                      <a:pt x="935" y="616"/>
                    </a:lnTo>
                    <a:lnTo>
                      <a:pt x="944" y="584"/>
                    </a:lnTo>
                    <a:lnTo>
                      <a:pt x="977" y="544"/>
                    </a:lnTo>
                    <a:lnTo>
                      <a:pt x="986" y="520"/>
                    </a:lnTo>
                    <a:lnTo>
                      <a:pt x="1011" y="504"/>
                    </a:lnTo>
                    <a:lnTo>
                      <a:pt x="1019" y="472"/>
                    </a:lnTo>
                    <a:lnTo>
                      <a:pt x="1053" y="464"/>
                    </a:lnTo>
                    <a:lnTo>
                      <a:pt x="1087" y="448"/>
                    </a:lnTo>
                    <a:lnTo>
                      <a:pt x="1104" y="360"/>
                    </a:lnTo>
                    <a:lnTo>
                      <a:pt x="1112" y="320"/>
                    </a:lnTo>
                    <a:lnTo>
                      <a:pt x="1146" y="288"/>
                    </a:lnTo>
                    <a:lnTo>
                      <a:pt x="1095" y="272"/>
                    </a:lnTo>
                    <a:lnTo>
                      <a:pt x="1036" y="256"/>
                    </a:lnTo>
                    <a:lnTo>
                      <a:pt x="1011" y="248"/>
                    </a:lnTo>
                    <a:lnTo>
                      <a:pt x="986" y="216"/>
                    </a:lnTo>
                    <a:lnTo>
                      <a:pt x="927" y="208"/>
                    </a:lnTo>
                    <a:lnTo>
                      <a:pt x="868" y="168"/>
                    </a:lnTo>
                    <a:lnTo>
                      <a:pt x="851" y="136"/>
                    </a:lnTo>
                    <a:lnTo>
                      <a:pt x="809" y="144"/>
                    </a:lnTo>
                    <a:lnTo>
                      <a:pt x="809" y="112"/>
                    </a:lnTo>
                    <a:lnTo>
                      <a:pt x="767" y="96"/>
                    </a:lnTo>
                    <a:lnTo>
                      <a:pt x="767" y="88"/>
                    </a:lnTo>
                    <a:lnTo>
                      <a:pt x="733" y="72"/>
                    </a:lnTo>
                    <a:lnTo>
                      <a:pt x="708" y="48"/>
                    </a:lnTo>
                    <a:lnTo>
                      <a:pt x="682" y="16"/>
                    </a:lnTo>
                    <a:lnTo>
                      <a:pt x="666" y="0"/>
                    </a:lnTo>
                    <a:lnTo>
                      <a:pt x="623" y="8"/>
                    </a:lnTo>
                    <a:lnTo>
                      <a:pt x="598" y="24"/>
                    </a:lnTo>
                    <a:lnTo>
                      <a:pt x="581" y="88"/>
                    </a:lnTo>
                    <a:lnTo>
                      <a:pt x="564" y="104"/>
                    </a:lnTo>
                    <a:lnTo>
                      <a:pt x="539" y="120"/>
                    </a:lnTo>
                    <a:lnTo>
                      <a:pt x="489" y="136"/>
                    </a:lnTo>
                    <a:lnTo>
                      <a:pt x="463" y="144"/>
                    </a:lnTo>
                    <a:lnTo>
                      <a:pt x="455" y="168"/>
                    </a:lnTo>
                    <a:lnTo>
                      <a:pt x="446" y="184"/>
                    </a:lnTo>
                    <a:lnTo>
                      <a:pt x="413" y="184"/>
                    </a:lnTo>
                    <a:lnTo>
                      <a:pt x="362" y="168"/>
                    </a:lnTo>
                    <a:lnTo>
                      <a:pt x="345" y="160"/>
                    </a:lnTo>
                    <a:lnTo>
                      <a:pt x="328" y="144"/>
                    </a:lnTo>
                    <a:lnTo>
                      <a:pt x="269" y="144"/>
                    </a:lnTo>
                    <a:lnTo>
                      <a:pt x="295" y="200"/>
                    </a:lnTo>
                    <a:lnTo>
                      <a:pt x="303" y="256"/>
                    </a:lnTo>
                    <a:lnTo>
                      <a:pt x="253" y="248"/>
                    </a:lnTo>
                    <a:lnTo>
                      <a:pt x="211" y="240"/>
                    </a:lnTo>
                    <a:lnTo>
                      <a:pt x="194" y="248"/>
                    </a:lnTo>
                    <a:lnTo>
                      <a:pt x="177" y="232"/>
                    </a:lnTo>
                    <a:lnTo>
                      <a:pt x="152" y="208"/>
                    </a:lnTo>
                    <a:lnTo>
                      <a:pt x="126" y="208"/>
                    </a:lnTo>
                    <a:lnTo>
                      <a:pt x="109" y="216"/>
                    </a:lnTo>
                    <a:lnTo>
                      <a:pt x="84" y="216"/>
                    </a:lnTo>
                    <a:lnTo>
                      <a:pt x="34" y="216"/>
                    </a:lnTo>
                    <a:lnTo>
                      <a:pt x="8" y="232"/>
                    </a:lnTo>
                    <a:lnTo>
                      <a:pt x="0" y="240"/>
                    </a:lnTo>
                    <a:lnTo>
                      <a:pt x="8" y="248"/>
                    </a:lnTo>
                    <a:lnTo>
                      <a:pt x="50" y="272"/>
                    </a:lnTo>
                    <a:lnTo>
                      <a:pt x="25" y="272"/>
                    </a:lnTo>
                    <a:lnTo>
                      <a:pt x="17" y="280"/>
                    </a:lnTo>
                    <a:lnTo>
                      <a:pt x="17" y="288"/>
                    </a:lnTo>
                    <a:lnTo>
                      <a:pt x="25" y="304"/>
                    </a:lnTo>
                    <a:lnTo>
                      <a:pt x="42" y="312"/>
                    </a:lnTo>
                    <a:lnTo>
                      <a:pt x="76" y="320"/>
                    </a:lnTo>
                    <a:lnTo>
                      <a:pt x="109" y="328"/>
                    </a:lnTo>
                    <a:lnTo>
                      <a:pt x="135" y="352"/>
                    </a:lnTo>
                    <a:lnTo>
                      <a:pt x="160" y="368"/>
                    </a:lnTo>
                    <a:lnTo>
                      <a:pt x="185" y="376"/>
                    </a:lnTo>
                    <a:lnTo>
                      <a:pt x="194" y="400"/>
                    </a:lnTo>
                    <a:lnTo>
                      <a:pt x="219" y="424"/>
                    </a:lnTo>
                    <a:lnTo>
                      <a:pt x="211" y="448"/>
                    </a:lnTo>
                    <a:lnTo>
                      <a:pt x="244" y="512"/>
                    </a:lnTo>
                    <a:lnTo>
                      <a:pt x="269" y="536"/>
                    </a:lnTo>
                    <a:lnTo>
                      <a:pt x="286" y="560"/>
                    </a:lnTo>
                    <a:lnTo>
                      <a:pt x="278" y="584"/>
                    </a:lnTo>
                    <a:lnTo>
                      <a:pt x="253" y="592"/>
                    </a:lnTo>
                    <a:lnTo>
                      <a:pt x="295" y="640"/>
                    </a:lnTo>
                    <a:lnTo>
                      <a:pt x="269" y="632"/>
                    </a:lnTo>
                    <a:lnTo>
                      <a:pt x="236" y="776"/>
                    </a:lnTo>
                    <a:lnTo>
                      <a:pt x="202" y="848"/>
                    </a:lnTo>
                    <a:lnTo>
                      <a:pt x="177" y="872"/>
                    </a:lnTo>
                    <a:lnTo>
                      <a:pt x="143" y="880"/>
                    </a:lnTo>
                    <a:lnTo>
                      <a:pt x="160" y="888"/>
                    </a:lnTo>
                    <a:lnTo>
                      <a:pt x="211" y="928"/>
                    </a:lnTo>
                    <a:lnTo>
                      <a:pt x="244" y="960"/>
                    </a:lnTo>
                    <a:lnTo>
                      <a:pt x="278" y="968"/>
                    </a:lnTo>
                    <a:lnTo>
                      <a:pt x="320" y="992"/>
                    </a:lnTo>
                    <a:lnTo>
                      <a:pt x="337" y="1016"/>
                    </a:lnTo>
                    <a:lnTo>
                      <a:pt x="396" y="1024"/>
                    </a:lnTo>
                    <a:lnTo>
                      <a:pt x="463" y="1032"/>
                    </a:lnTo>
                    <a:lnTo>
                      <a:pt x="522" y="1056"/>
                    </a:lnTo>
                    <a:lnTo>
                      <a:pt x="581" y="1072"/>
                    </a:lnTo>
                    <a:lnTo>
                      <a:pt x="607" y="1088"/>
                    </a:lnTo>
                    <a:lnTo>
                      <a:pt x="632" y="1080"/>
                    </a:lnTo>
                    <a:lnTo>
                      <a:pt x="640" y="1064"/>
                    </a:lnTo>
                    <a:lnTo>
                      <a:pt x="623" y="1032"/>
                    </a:lnTo>
                    <a:lnTo>
                      <a:pt x="632" y="992"/>
                    </a:lnTo>
                    <a:lnTo>
                      <a:pt x="649" y="968"/>
                    </a:lnTo>
                    <a:lnTo>
                      <a:pt x="682" y="944"/>
                    </a:lnTo>
                    <a:lnTo>
                      <a:pt x="716" y="928"/>
                    </a:lnTo>
                    <a:lnTo>
                      <a:pt x="750" y="928"/>
                    </a:lnTo>
                    <a:lnTo>
                      <a:pt x="842" y="952"/>
                    </a:lnTo>
                    <a:lnTo>
                      <a:pt x="876" y="968"/>
                    </a:lnTo>
                    <a:lnTo>
                      <a:pt x="910" y="984"/>
                    </a:lnTo>
                    <a:lnTo>
                      <a:pt x="944" y="984"/>
                    </a:lnTo>
                    <a:lnTo>
                      <a:pt x="960" y="976"/>
                    </a:lnTo>
                    <a:lnTo>
                      <a:pt x="969" y="968"/>
                    </a:lnTo>
                    <a:lnTo>
                      <a:pt x="977" y="960"/>
                    </a:lnTo>
                    <a:lnTo>
                      <a:pt x="1019" y="928"/>
                    </a:lnTo>
                    <a:lnTo>
                      <a:pt x="1070" y="904"/>
                    </a:lnTo>
                    <a:lnTo>
                      <a:pt x="1087" y="864"/>
                    </a:lnTo>
                    <a:lnTo>
                      <a:pt x="1011" y="832"/>
                    </a:lnTo>
                    <a:lnTo>
                      <a:pt x="1019" y="784"/>
                    </a:lnTo>
                    <a:lnTo>
                      <a:pt x="994" y="744"/>
                    </a:lnTo>
                    <a:lnTo>
                      <a:pt x="1036" y="720"/>
                    </a:lnTo>
                    <a:lnTo>
                      <a:pt x="1019" y="656"/>
                    </a:lnTo>
                    <a:lnTo>
                      <a:pt x="1036" y="656"/>
                    </a:lnTo>
                    <a:lnTo>
                      <a:pt x="1019" y="632"/>
                    </a:lnTo>
                    <a:lnTo>
                      <a:pt x="1011" y="61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Freeform 20"/>
              <p:cNvSpPr>
                <a:spLocks/>
              </p:cNvSpPr>
              <p:nvPr/>
            </p:nvSpPr>
            <p:spPr bwMode="auto">
              <a:xfrm>
                <a:off x="3226" y="2490"/>
                <a:ext cx="262" cy="175"/>
              </a:xfrm>
              <a:custGeom>
                <a:avLst/>
                <a:gdLst/>
                <a:ahLst/>
                <a:cxnLst>
                  <a:cxn ang="0">
                    <a:pos x="278" y="184"/>
                  </a:cxn>
                  <a:cxn ang="0">
                    <a:pos x="286" y="168"/>
                  </a:cxn>
                  <a:cxn ang="0">
                    <a:pos x="311" y="160"/>
                  </a:cxn>
                  <a:cxn ang="0">
                    <a:pos x="328" y="144"/>
                  </a:cxn>
                  <a:cxn ang="0">
                    <a:pos x="328" y="112"/>
                  </a:cxn>
                  <a:cxn ang="0">
                    <a:pos x="303" y="88"/>
                  </a:cxn>
                  <a:cxn ang="0">
                    <a:pos x="269" y="72"/>
                  </a:cxn>
                  <a:cxn ang="0">
                    <a:pos x="278" y="48"/>
                  </a:cxn>
                  <a:cxn ang="0">
                    <a:pos x="261" y="24"/>
                  </a:cxn>
                  <a:cxn ang="0">
                    <a:pos x="219" y="16"/>
                  </a:cxn>
                  <a:cxn ang="0">
                    <a:pos x="168" y="8"/>
                  </a:cxn>
                  <a:cxn ang="0">
                    <a:pos x="134" y="24"/>
                  </a:cxn>
                  <a:cxn ang="0">
                    <a:pos x="101" y="16"/>
                  </a:cxn>
                  <a:cxn ang="0">
                    <a:pos x="75" y="0"/>
                  </a:cxn>
                  <a:cxn ang="0">
                    <a:pos x="42" y="16"/>
                  </a:cxn>
                  <a:cxn ang="0">
                    <a:pos x="0" y="24"/>
                  </a:cxn>
                  <a:cxn ang="0">
                    <a:pos x="16" y="40"/>
                  </a:cxn>
                  <a:cxn ang="0">
                    <a:pos x="42" y="72"/>
                  </a:cxn>
                  <a:cxn ang="0">
                    <a:pos x="67" y="96"/>
                  </a:cxn>
                  <a:cxn ang="0">
                    <a:pos x="101" y="112"/>
                  </a:cxn>
                  <a:cxn ang="0">
                    <a:pos x="101" y="120"/>
                  </a:cxn>
                  <a:cxn ang="0">
                    <a:pos x="143" y="136"/>
                  </a:cxn>
                  <a:cxn ang="0">
                    <a:pos x="143" y="168"/>
                  </a:cxn>
                  <a:cxn ang="0">
                    <a:pos x="185" y="160"/>
                  </a:cxn>
                  <a:cxn ang="0">
                    <a:pos x="202" y="192"/>
                  </a:cxn>
                  <a:cxn ang="0">
                    <a:pos x="261" y="232"/>
                  </a:cxn>
                  <a:cxn ang="0">
                    <a:pos x="278" y="232"/>
                  </a:cxn>
                  <a:cxn ang="0">
                    <a:pos x="278" y="208"/>
                  </a:cxn>
                  <a:cxn ang="0">
                    <a:pos x="278" y="184"/>
                  </a:cxn>
                </a:cxnLst>
                <a:rect l="0" t="0" r="r" b="b"/>
                <a:pathLst>
                  <a:path w="328" h="232">
                    <a:moveTo>
                      <a:pt x="278" y="184"/>
                    </a:moveTo>
                    <a:lnTo>
                      <a:pt x="286" y="168"/>
                    </a:lnTo>
                    <a:lnTo>
                      <a:pt x="311" y="160"/>
                    </a:lnTo>
                    <a:lnTo>
                      <a:pt x="328" y="144"/>
                    </a:lnTo>
                    <a:lnTo>
                      <a:pt x="328" y="112"/>
                    </a:lnTo>
                    <a:lnTo>
                      <a:pt x="303" y="88"/>
                    </a:lnTo>
                    <a:lnTo>
                      <a:pt x="269" y="72"/>
                    </a:lnTo>
                    <a:lnTo>
                      <a:pt x="278" y="48"/>
                    </a:lnTo>
                    <a:lnTo>
                      <a:pt x="261" y="24"/>
                    </a:lnTo>
                    <a:lnTo>
                      <a:pt x="219" y="16"/>
                    </a:lnTo>
                    <a:lnTo>
                      <a:pt x="168" y="8"/>
                    </a:lnTo>
                    <a:lnTo>
                      <a:pt x="134" y="24"/>
                    </a:lnTo>
                    <a:lnTo>
                      <a:pt x="101" y="16"/>
                    </a:lnTo>
                    <a:lnTo>
                      <a:pt x="75" y="0"/>
                    </a:lnTo>
                    <a:lnTo>
                      <a:pt x="42" y="16"/>
                    </a:lnTo>
                    <a:lnTo>
                      <a:pt x="0" y="24"/>
                    </a:lnTo>
                    <a:lnTo>
                      <a:pt x="16" y="40"/>
                    </a:lnTo>
                    <a:lnTo>
                      <a:pt x="42" y="72"/>
                    </a:lnTo>
                    <a:lnTo>
                      <a:pt x="67" y="96"/>
                    </a:lnTo>
                    <a:lnTo>
                      <a:pt x="101" y="112"/>
                    </a:lnTo>
                    <a:lnTo>
                      <a:pt x="101" y="120"/>
                    </a:lnTo>
                    <a:lnTo>
                      <a:pt x="143" y="136"/>
                    </a:lnTo>
                    <a:lnTo>
                      <a:pt x="143" y="168"/>
                    </a:lnTo>
                    <a:lnTo>
                      <a:pt x="185" y="160"/>
                    </a:lnTo>
                    <a:lnTo>
                      <a:pt x="202" y="192"/>
                    </a:lnTo>
                    <a:lnTo>
                      <a:pt x="261" y="232"/>
                    </a:lnTo>
                    <a:lnTo>
                      <a:pt x="278" y="232"/>
                    </a:lnTo>
                    <a:lnTo>
                      <a:pt x="278" y="208"/>
                    </a:lnTo>
                    <a:lnTo>
                      <a:pt x="278" y="18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" name="Freeform 21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" name="Freeform 22"/>
              <p:cNvSpPr>
                <a:spLocks/>
              </p:cNvSpPr>
              <p:nvPr/>
            </p:nvSpPr>
            <p:spPr bwMode="auto">
              <a:xfrm>
                <a:off x="3287" y="2311"/>
                <a:ext cx="269" cy="241"/>
              </a:xfrm>
              <a:custGeom>
                <a:avLst/>
                <a:gdLst/>
                <a:ahLst/>
                <a:cxnLst>
                  <a:cxn ang="0">
                    <a:pos x="236" y="280"/>
                  </a:cxn>
                  <a:cxn ang="0">
                    <a:pos x="236" y="232"/>
                  </a:cxn>
                  <a:cxn ang="0">
                    <a:pos x="236" y="200"/>
                  </a:cxn>
                  <a:cxn ang="0">
                    <a:pos x="287" y="192"/>
                  </a:cxn>
                  <a:cxn ang="0">
                    <a:pos x="287" y="168"/>
                  </a:cxn>
                  <a:cxn ang="0">
                    <a:pos x="312" y="160"/>
                  </a:cxn>
                  <a:cxn ang="0">
                    <a:pos x="321" y="128"/>
                  </a:cxn>
                  <a:cxn ang="0">
                    <a:pos x="295" y="104"/>
                  </a:cxn>
                  <a:cxn ang="0">
                    <a:pos x="321" y="96"/>
                  </a:cxn>
                  <a:cxn ang="0">
                    <a:pos x="337" y="56"/>
                  </a:cxn>
                  <a:cxn ang="0">
                    <a:pos x="329" y="16"/>
                  </a:cxn>
                  <a:cxn ang="0">
                    <a:pos x="321" y="16"/>
                  </a:cxn>
                  <a:cxn ang="0">
                    <a:pos x="304" y="0"/>
                  </a:cxn>
                  <a:cxn ang="0">
                    <a:pos x="278" y="0"/>
                  </a:cxn>
                  <a:cxn ang="0">
                    <a:pos x="219" y="16"/>
                  </a:cxn>
                  <a:cxn ang="0">
                    <a:pos x="203" y="24"/>
                  </a:cxn>
                  <a:cxn ang="0">
                    <a:pos x="194" y="48"/>
                  </a:cxn>
                  <a:cxn ang="0">
                    <a:pos x="203" y="72"/>
                  </a:cxn>
                  <a:cxn ang="0">
                    <a:pos x="219" y="96"/>
                  </a:cxn>
                  <a:cxn ang="0">
                    <a:pos x="228" y="112"/>
                  </a:cxn>
                  <a:cxn ang="0">
                    <a:pos x="211" y="128"/>
                  </a:cxn>
                  <a:cxn ang="0">
                    <a:pos x="186" y="136"/>
                  </a:cxn>
                  <a:cxn ang="0">
                    <a:pos x="160" y="120"/>
                  </a:cxn>
                  <a:cxn ang="0">
                    <a:pos x="169" y="72"/>
                  </a:cxn>
                  <a:cxn ang="0">
                    <a:pos x="160" y="56"/>
                  </a:cxn>
                  <a:cxn ang="0">
                    <a:pos x="152" y="32"/>
                  </a:cxn>
                  <a:cxn ang="0">
                    <a:pos x="110" y="128"/>
                  </a:cxn>
                  <a:cxn ang="0">
                    <a:pos x="76" y="168"/>
                  </a:cxn>
                  <a:cxn ang="0">
                    <a:pos x="68" y="216"/>
                  </a:cxn>
                  <a:cxn ang="0">
                    <a:pos x="42" y="216"/>
                  </a:cxn>
                  <a:cxn ang="0">
                    <a:pos x="34" y="216"/>
                  </a:cxn>
                  <a:cxn ang="0">
                    <a:pos x="26" y="232"/>
                  </a:cxn>
                  <a:cxn ang="0">
                    <a:pos x="0" y="240"/>
                  </a:cxn>
                  <a:cxn ang="0">
                    <a:pos x="26" y="256"/>
                  </a:cxn>
                  <a:cxn ang="0">
                    <a:pos x="59" y="264"/>
                  </a:cxn>
                  <a:cxn ang="0">
                    <a:pos x="93" y="248"/>
                  </a:cxn>
                  <a:cxn ang="0">
                    <a:pos x="144" y="256"/>
                  </a:cxn>
                  <a:cxn ang="0">
                    <a:pos x="186" y="264"/>
                  </a:cxn>
                  <a:cxn ang="0">
                    <a:pos x="203" y="288"/>
                  </a:cxn>
                  <a:cxn ang="0">
                    <a:pos x="194" y="312"/>
                  </a:cxn>
                  <a:cxn ang="0">
                    <a:pos x="219" y="320"/>
                  </a:cxn>
                  <a:cxn ang="0">
                    <a:pos x="219" y="296"/>
                  </a:cxn>
                  <a:cxn ang="0">
                    <a:pos x="236" y="280"/>
                  </a:cxn>
                </a:cxnLst>
                <a:rect l="0" t="0" r="r" b="b"/>
                <a:pathLst>
                  <a:path w="337" h="320">
                    <a:moveTo>
                      <a:pt x="236" y="280"/>
                    </a:moveTo>
                    <a:lnTo>
                      <a:pt x="236" y="232"/>
                    </a:lnTo>
                    <a:lnTo>
                      <a:pt x="236" y="200"/>
                    </a:lnTo>
                    <a:lnTo>
                      <a:pt x="287" y="192"/>
                    </a:lnTo>
                    <a:lnTo>
                      <a:pt x="287" y="168"/>
                    </a:lnTo>
                    <a:lnTo>
                      <a:pt x="312" y="160"/>
                    </a:lnTo>
                    <a:lnTo>
                      <a:pt x="321" y="128"/>
                    </a:lnTo>
                    <a:lnTo>
                      <a:pt x="295" y="104"/>
                    </a:lnTo>
                    <a:lnTo>
                      <a:pt x="321" y="96"/>
                    </a:lnTo>
                    <a:lnTo>
                      <a:pt x="337" y="56"/>
                    </a:lnTo>
                    <a:lnTo>
                      <a:pt x="329" y="16"/>
                    </a:lnTo>
                    <a:lnTo>
                      <a:pt x="321" y="16"/>
                    </a:lnTo>
                    <a:lnTo>
                      <a:pt x="304" y="0"/>
                    </a:lnTo>
                    <a:lnTo>
                      <a:pt x="278" y="0"/>
                    </a:lnTo>
                    <a:lnTo>
                      <a:pt x="219" y="16"/>
                    </a:lnTo>
                    <a:lnTo>
                      <a:pt x="203" y="24"/>
                    </a:lnTo>
                    <a:lnTo>
                      <a:pt x="194" y="48"/>
                    </a:lnTo>
                    <a:lnTo>
                      <a:pt x="203" y="72"/>
                    </a:lnTo>
                    <a:lnTo>
                      <a:pt x="219" y="96"/>
                    </a:lnTo>
                    <a:lnTo>
                      <a:pt x="228" y="112"/>
                    </a:lnTo>
                    <a:lnTo>
                      <a:pt x="211" y="128"/>
                    </a:lnTo>
                    <a:lnTo>
                      <a:pt x="186" y="136"/>
                    </a:lnTo>
                    <a:lnTo>
                      <a:pt x="160" y="120"/>
                    </a:lnTo>
                    <a:lnTo>
                      <a:pt x="169" y="72"/>
                    </a:lnTo>
                    <a:lnTo>
                      <a:pt x="160" y="56"/>
                    </a:lnTo>
                    <a:lnTo>
                      <a:pt x="152" y="32"/>
                    </a:lnTo>
                    <a:lnTo>
                      <a:pt x="110" y="128"/>
                    </a:lnTo>
                    <a:lnTo>
                      <a:pt x="76" y="168"/>
                    </a:lnTo>
                    <a:lnTo>
                      <a:pt x="68" y="216"/>
                    </a:lnTo>
                    <a:lnTo>
                      <a:pt x="42" y="216"/>
                    </a:lnTo>
                    <a:lnTo>
                      <a:pt x="34" y="216"/>
                    </a:lnTo>
                    <a:lnTo>
                      <a:pt x="26" y="232"/>
                    </a:lnTo>
                    <a:lnTo>
                      <a:pt x="0" y="240"/>
                    </a:lnTo>
                    <a:lnTo>
                      <a:pt x="26" y="256"/>
                    </a:lnTo>
                    <a:lnTo>
                      <a:pt x="59" y="264"/>
                    </a:lnTo>
                    <a:lnTo>
                      <a:pt x="93" y="248"/>
                    </a:lnTo>
                    <a:lnTo>
                      <a:pt x="144" y="256"/>
                    </a:lnTo>
                    <a:lnTo>
                      <a:pt x="186" y="264"/>
                    </a:lnTo>
                    <a:lnTo>
                      <a:pt x="203" y="288"/>
                    </a:lnTo>
                    <a:lnTo>
                      <a:pt x="194" y="312"/>
                    </a:lnTo>
                    <a:lnTo>
                      <a:pt x="219" y="320"/>
                    </a:lnTo>
                    <a:lnTo>
                      <a:pt x="219" y="296"/>
                    </a:lnTo>
                    <a:lnTo>
                      <a:pt x="236" y="280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" name="Freeform 23"/>
              <p:cNvSpPr>
                <a:spLocks/>
              </p:cNvSpPr>
              <p:nvPr/>
            </p:nvSpPr>
            <p:spPr bwMode="auto">
              <a:xfrm>
                <a:off x="3443" y="2611"/>
                <a:ext cx="47" cy="60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5" y="0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48"/>
                  </a:cxn>
                  <a:cxn ang="0">
                    <a:pos x="0" y="72"/>
                  </a:cxn>
                  <a:cxn ang="0">
                    <a:pos x="42" y="80"/>
                  </a:cxn>
                  <a:cxn ang="0">
                    <a:pos x="59" y="48"/>
                  </a:cxn>
                  <a:cxn ang="0">
                    <a:pos x="25" y="24"/>
                  </a:cxn>
                </a:cxnLst>
                <a:rect l="0" t="0" r="r" b="b"/>
                <a:pathLst>
                  <a:path w="59" h="80">
                    <a:moveTo>
                      <a:pt x="25" y="24"/>
                    </a:moveTo>
                    <a:lnTo>
                      <a:pt x="25" y="0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42" y="80"/>
                    </a:lnTo>
                    <a:lnTo>
                      <a:pt x="59" y="48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67" name="Group 80"/>
              <p:cNvGrpSpPr>
                <a:grpSpLocks/>
              </p:cNvGrpSpPr>
              <p:nvPr/>
            </p:nvGrpSpPr>
            <p:grpSpPr bwMode="auto">
              <a:xfrm>
                <a:off x="3611" y="1944"/>
                <a:ext cx="268" cy="263"/>
                <a:chOff x="3611" y="1944"/>
                <a:chExt cx="268" cy="263"/>
              </a:xfrm>
            </p:grpSpPr>
            <p:sp>
              <p:nvSpPr>
                <p:cNvPr id="209" name="Freeform 25"/>
                <p:cNvSpPr>
                  <a:spLocks/>
                </p:cNvSpPr>
                <p:nvPr/>
              </p:nvSpPr>
              <p:spPr bwMode="auto">
                <a:xfrm>
                  <a:off x="3719" y="2124"/>
                  <a:ext cx="53" cy="48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17" y="56"/>
                    </a:cxn>
                    <a:cxn ang="0">
                      <a:pos x="51" y="64"/>
                    </a:cxn>
                    <a:cxn ang="0">
                      <a:pos x="67" y="48"/>
                    </a:cxn>
                    <a:cxn ang="0">
                      <a:pos x="59" y="0"/>
                    </a:cxn>
                    <a:cxn ang="0">
                      <a:pos x="0" y="8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67" h="64">
                      <a:moveTo>
                        <a:pt x="0" y="24"/>
                      </a:moveTo>
                      <a:lnTo>
                        <a:pt x="17" y="56"/>
                      </a:lnTo>
                      <a:lnTo>
                        <a:pt x="51" y="64"/>
                      </a:lnTo>
                      <a:lnTo>
                        <a:pt x="67" y="48"/>
                      </a:lnTo>
                      <a:lnTo>
                        <a:pt x="59" y="0"/>
                      </a:lnTo>
                      <a:lnTo>
                        <a:pt x="0" y="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1C3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0" name="Freeform 26"/>
                <p:cNvSpPr>
                  <a:spLocks/>
                </p:cNvSpPr>
                <p:nvPr/>
              </p:nvSpPr>
              <p:spPr bwMode="auto">
                <a:xfrm>
                  <a:off x="3792" y="2076"/>
                  <a:ext cx="87" cy="13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50" y="176"/>
                    </a:cxn>
                    <a:cxn ang="0">
                      <a:pos x="76" y="144"/>
                    </a:cxn>
                    <a:cxn ang="0">
                      <a:pos x="76" y="112"/>
                    </a:cxn>
                    <a:cxn ang="0">
                      <a:pos x="109" y="96"/>
                    </a:cxn>
                    <a:cxn ang="0">
                      <a:pos x="92" y="72"/>
                    </a:cxn>
                    <a:cxn ang="0">
                      <a:pos x="109" y="64"/>
                    </a:cxn>
                    <a:cxn ang="0">
                      <a:pos x="101" y="8"/>
                    </a:cxn>
                    <a:cxn ang="0">
                      <a:pos x="84" y="0"/>
                    </a:cxn>
                    <a:cxn ang="0">
                      <a:pos x="67" y="16"/>
                    </a:cxn>
                    <a:cxn ang="0">
                      <a:pos x="59" y="48"/>
                    </a:cxn>
                    <a:cxn ang="0">
                      <a:pos x="42" y="16"/>
                    </a:cxn>
                    <a:cxn ang="0">
                      <a:pos x="8" y="40"/>
                    </a:cxn>
                    <a:cxn ang="0">
                      <a:pos x="0" y="48"/>
                    </a:cxn>
                    <a:cxn ang="0">
                      <a:pos x="8" y="72"/>
                    </a:cxn>
                    <a:cxn ang="0">
                      <a:pos x="42" y="88"/>
                    </a:cxn>
                    <a:cxn ang="0">
                      <a:pos x="50" y="112"/>
                    </a:cxn>
                    <a:cxn ang="0">
                      <a:pos x="33" y="144"/>
                    </a:cxn>
                    <a:cxn ang="0">
                      <a:pos x="8" y="136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09" h="176">
                      <a:moveTo>
                        <a:pt x="0" y="168"/>
                      </a:moveTo>
                      <a:lnTo>
                        <a:pt x="50" y="176"/>
                      </a:lnTo>
                      <a:lnTo>
                        <a:pt x="76" y="144"/>
                      </a:lnTo>
                      <a:lnTo>
                        <a:pt x="76" y="112"/>
                      </a:lnTo>
                      <a:lnTo>
                        <a:pt x="109" y="96"/>
                      </a:lnTo>
                      <a:lnTo>
                        <a:pt x="92" y="72"/>
                      </a:lnTo>
                      <a:lnTo>
                        <a:pt x="109" y="64"/>
                      </a:lnTo>
                      <a:lnTo>
                        <a:pt x="101" y="8"/>
                      </a:lnTo>
                      <a:lnTo>
                        <a:pt x="84" y="0"/>
                      </a:lnTo>
                      <a:lnTo>
                        <a:pt x="67" y="16"/>
                      </a:lnTo>
                      <a:lnTo>
                        <a:pt x="59" y="48"/>
                      </a:lnTo>
                      <a:lnTo>
                        <a:pt x="42" y="16"/>
                      </a:lnTo>
                      <a:lnTo>
                        <a:pt x="8" y="40"/>
                      </a:lnTo>
                      <a:lnTo>
                        <a:pt x="0" y="48"/>
                      </a:lnTo>
                      <a:lnTo>
                        <a:pt x="8" y="72"/>
                      </a:lnTo>
                      <a:lnTo>
                        <a:pt x="42" y="88"/>
                      </a:lnTo>
                      <a:lnTo>
                        <a:pt x="50" y="112"/>
                      </a:lnTo>
                      <a:lnTo>
                        <a:pt x="33" y="144"/>
                      </a:lnTo>
                      <a:lnTo>
                        <a:pt x="8" y="136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1" name="Freeform 27"/>
                <p:cNvSpPr>
                  <a:spLocks/>
                </p:cNvSpPr>
                <p:nvPr/>
              </p:nvSpPr>
              <p:spPr bwMode="auto">
                <a:xfrm>
                  <a:off x="3611" y="1944"/>
                  <a:ext cx="168" cy="257"/>
                </a:xfrm>
                <a:custGeom>
                  <a:avLst/>
                  <a:gdLst/>
                  <a:ahLst/>
                  <a:cxnLst>
                    <a:cxn ang="0">
                      <a:pos x="143" y="344"/>
                    </a:cxn>
                    <a:cxn ang="0">
                      <a:pos x="118" y="312"/>
                    </a:cxn>
                    <a:cxn ang="0">
                      <a:pos x="143" y="312"/>
                    </a:cxn>
                    <a:cxn ang="0">
                      <a:pos x="127" y="280"/>
                    </a:cxn>
                    <a:cxn ang="0">
                      <a:pos x="127" y="248"/>
                    </a:cxn>
                    <a:cxn ang="0">
                      <a:pos x="169" y="184"/>
                    </a:cxn>
                    <a:cxn ang="0">
                      <a:pos x="186" y="192"/>
                    </a:cxn>
                    <a:cxn ang="0">
                      <a:pos x="211" y="136"/>
                    </a:cxn>
                    <a:cxn ang="0">
                      <a:pos x="177" y="112"/>
                    </a:cxn>
                    <a:cxn ang="0">
                      <a:pos x="169" y="72"/>
                    </a:cxn>
                    <a:cxn ang="0">
                      <a:pos x="177" y="24"/>
                    </a:cxn>
                    <a:cxn ang="0">
                      <a:pos x="177" y="8"/>
                    </a:cxn>
                    <a:cxn ang="0">
                      <a:pos x="160" y="0"/>
                    </a:cxn>
                    <a:cxn ang="0">
                      <a:pos x="135" y="8"/>
                    </a:cxn>
                    <a:cxn ang="0">
                      <a:pos x="127" y="24"/>
                    </a:cxn>
                    <a:cxn ang="0">
                      <a:pos x="101" y="40"/>
                    </a:cxn>
                    <a:cxn ang="0">
                      <a:pos x="76" y="48"/>
                    </a:cxn>
                    <a:cxn ang="0">
                      <a:pos x="51" y="56"/>
                    </a:cxn>
                    <a:cxn ang="0">
                      <a:pos x="34" y="72"/>
                    </a:cxn>
                    <a:cxn ang="0">
                      <a:pos x="26" y="96"/>
                    </a:cxn>
                    <a:cxn ang="0">
                      <a:pos x="42" y="112"/>
                    </a:cxn>
                    <a:cxn ang="0">
                      <a:pos x="17" y="120"/>
                    </a:cxn>
                    <a:cxn ang="0">
                      <a:pos x="9" y="144"/>
                    </a:cxn>
                    <a:cxn ang="0">
                      <a:pos x="9" y="168"/>
                    </a:cxn>
                    <a:cxn ang="0">
                      <a:pos x="26" y="192"/>
                    </a:cxn>
                    <a:cxn ang="0">
                      <a:pos x="0" y="208"/>
                    </a:cxn>
                    <a:cxn ang="0">
                      <a:pos x="0" y="224"/>
                    </a:cxn>
                    <a:cxn ang="0">
                      <a:pos x="26" y="272"/>
                    </a:cxn>
                    <a:cxn ang="0">
                      <a:pos x="42" y="256"/>
                    </a:cxn>
                    <a:cxn ang="0">
                      <a:pos x="51" y="304"/>
                    </a:cxn>
                    <a:cxn ang="0">
                      <a:pos x="59" y="328"/>
                    </a:cxn>
                    <a:cxn ang="0">
                      <a:pos x="84" y="336"/>
                    </a:cxn>
                    <a:cxn ang="0">
                      <a:pos x="143" y="344"/>
                    </a:cxn>
                  </a:cxnLst>
                  <a:rect l="0" t="0" r="r" b="b"/>
                  <a:pathLst>
                    <a:path w="211" h="344">
                      <a:moveTo>
                        <a:pt x="143" y="344"/>
                      </a:moveTo>
                      <a:lnTo>
                        <a:pt x="118" y="312"/>
                      </a:lnTo>
                      <a:lnTo>
                        <a:pt x="143" y="312"/>
                      </a:lnTo>
                      <a:lnTo>
                        <a:pt x="127" y="280"/>
                      </a:lnTo>
                      <a:lnTo>
                        <a:pt x="127" y="248"/>
                      </a:lnTo>
                      <a:lnTo>
                        <a:pt x="169" y="184"/>
                      </a:lnTo>
                      <a:lnTo>
                        <a:pt x="186" y="192"/>
                      </a:lnTo>
                      <a:lnTo>
                        <a:pt x="211" y="136"/>
                      </a:lnTo>
                      <a:lnTo>
                        <a:pt x="177" y="112"/>
                      </a:lnTo>
                      <a:lnTo>
                        <a:pt x="169" y="72"/>
                      </a:lnTo>
                      <a:lnTo>
                        <a:pt x="177" y="24"/>
                      </a:lnTo>
                      <a:lnTo>
                        <a:pt x="177" y="8"/>
                      </a:lnTo>
                      <a:lnTo>
                        <a:pt x="160" y="0"/>
                      </a:lnTo>
                      <a:lnTo>
                        <a:pt x="135" y="8"/>
                      </a:lnTo>
                      <a:lnTo>
                        <a:pt x="127" y="24"/>
                      </a:lnTo>
                      <a:lnTo>
                        <a:pt x="101" y="40"/>
                      </a:lnTo>
                      <a:lnTo>
                        <a:pt x="76" y="48"/>
                      </a:lnTo>
                      <a:lnTo>
                        <a:pt x="51" y="56"/>
                      </a:lnTo>
                      <a:lnTo>
                        <a:pt x="34" y="72"/>
                      </a:lnTo>
                      <a:lnTo>
                        <a:pt x="26" y="96"/>
                      </a:lnTo>
                      <a:lnTo>
                        <a:pt x="42" y="112"/>
                      </a:lnTo>
                      <a:lnTo>
                        <a:pt x="17" y="120"/>
                      </a:lnTo>
                      <a:lnTo>
                        <a:pt x="9" y="144"/>
                      </a:lnTo>
                      <a:lnTo>
                        <a:pt x="9" y="168"/>
                      </a:lnTo>
                      <a:lnTo>
                        <a:pt x="26" y="192"/>
                      </a:lnTo>
                      <a:lnTo>
                        <a:pt x="0" y="208"/>
                      </a:lnTo>
                      <a:lnTo>
                        <a:pt x="0" y="224"/>
                      </a:lnTo>
                      <a:lnTo>
                        <a:pt x="26" y="272"/>
                      </a:lnTo>
                      <a:lnTo>
                        <a:pt x="42" y="256"/>
                      </a:lnTo>
                      <a:lnTo>
                        <a:pt x="51" y="304"/>
                      </a:lnTo>
                      <a:lnTo>
                        <a:pt x="59" y="328"/>
                      </a:lnTo>
                      <a:lnTo>
                        <a:pt x="84" y="336"/>
                      </a:lnTo>
                      <a:lnTo>
                        <a:pt x="143" y="344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68" name="Freeform 28"/>
              <p:cNvSpPr>
                <a:spLocks/>
              </p:cNvSpPr>
              <p:nvPr/>
            </p:nvSpPr>
            <p:spPr bwMode="auto">
              <a:xfrm>
                <a:off x="3460" y="2199"/>
                <a:ext cx="598" cy="667"/>
              </a:xfrm>
              <a:custGeom>
                <a:avLst/>
                <a:gdLst/>
                <a:ahLst/>
                <a:cxnLst>
                  <a:cxn ang="0">
                    <a:pos x="228" y="848"/>
                  </a:cxn>
                  <a:cxn ang="0">
                    <a:pos x="354" y="888"/>
                  </a:cxn>
                  <a:cxn ang="0">
                    <a:pos x="447" y="880"/>
                  </a:cxn>
                  <a:cxn ang="0">
                    <a:pos x="557" y="848"/>
                  </a:cxn>
                  <a:cxn ang="0">
                    <a:pos x="616" y="832"/>
                  </a:cxn>
                  <a:cxn ang="0">
                    <a:pos x="632" y="776"/>
                  </a:cxn>
                  <a:cxn ang="0">
                    <a:pos x="675" y="744"/>
                  </a:cxn>
                  <a:cxn ang="0">
                    <a:pos x="607" y="656"/>
                  </a:cxn>
                  <a:cxn ang="0">
                    <a:pos x="557" y="584"/>
                  </a:cxn>
                  <a:cxn ang="0">
                    <a:pos x="557" y="520"/>
                  </a:cxn>
                  <a:cxn ang="0">
                    <a:pos x="641" y="488"/>
                  </a:cxn>
                  <a:cxn ang="0">
                    <a:pos x="691" y="440"/>
                  </a:cxn>
                  <a:cxn ang="0">
                    <a:pos x="750" y="456"/>
                  </a:cxn>
                  <a:cxn ang="0">
                    <a:pos x="725" y="360"/>
                  </a:cxn>
                  <a:cxn ang="0">
                    <a:pos x="717" y="280"/>
                  </a:cxn>
                  <a:cxn ang="0">
                    <a:pos x="666" y="216"/>
                  </a:cxn>
                  <a:cxn ang="0">
                    <a:pos x="683" y="136"/>
                  </a:cxn>
                  <a:cxn ang="0">
                    <a:pos x="641" y="80"/>
                  </a:cxn>
                  <a:cxn ang="0">
                    <a:pos x="616" y="32"/>
                  </a:cxn>
                  <a:cxn ang="0">
                    <a:pos x="582" y="32"/>
                  </a:cxn>
                  <a:cxn ang="0">
                    <a:pos x="557" y="40"/>
                  </a:cxn>
                  <a:cxn ang="0">
                    <a:pos x="540" y="40"/>
                  </a:cxn>
                  <a:cxn ang="0">
                    <a:pos x="481" y="72"/>
                  </a:cxn>
                  <a:cxn ang="0">
                    <a:pos x="439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46" y="16"/>
                  </a:cxn>
                  <a:cxn ang="0">
                    <a:pos x="253" y="0"/>
                  </a:cxn>
                  <a:cxn ang="0">
                    <a:pos x="245" y="40"/>
                  </a:cxn>
                  <a:cxn ang="0">
                    <a:pos x="278" y="112"/>
                  </a:cxn>
                  <a:cxn ang="0">
                    <a:pos x="236" y="112"/>
                  </a:cxn>
                  <a:cxn ang="0">
                    <a:pos x="220" y="136"/>
                  </a:cxn>
                  <a:cxn ang="0">
                    <a:pos x="186" y="128"/>
                  </a:cxn>
                  <a:cxn ang="0">
                    <a:pos x="110" y="144"/>
                  </a:cxn>
                  <a:cxn ang="0">
                    <a:pos x="118" y="208"/>
                  </a:cxn>
                  <a:cxn ang="0">
                    <a:pos x="76" y="256"/>
                  </a:cxn>
                  <a:cxn ang="0">
                    <a:pos x="93" y="312"/>
                  </a:cxn>
                  <a:cxn ang="0">
                    <a:pos x="68" y="344"/>
                  </a:cxn>
                  <a:cxn ang="0">
                    <a:pos x="17" y="384"/>
                  </a:cxn>
                  <a:cxn ang="0">
                    <a:pos x="0" y="448"/>
                  </a:cxn>
                  <a:cxn ang="0">
                    <a:pos x="9" y="480"/>
                  </a:cxn>
                  <a:cxn ang="0">
                    <a:pos x="34" y="536"/>
                  </a:cxn>
                  <a:cxn ang="0">
                    <a:pos x="9" y="552"/>
                  </a:cxn>
                  <a:cxn ang="0">
                    <a:pos x="43" y="600"/>
                  </a:cxn>
                  <a:cxn ang="0">
                    <a:pos x="51" y="664"/>
                  </a:cxn>
                  <a:cxn ang="0">
                    <a:pos x="135" y="688"/>
                  </a:cxn>
                  <a:cxn ang="0">
                    <a:pos x="152" y="736"/>
                  </a:cxn>
                  <a:cxn ang="0">
                    <a:pos x="127" y="864"/>
                  </a:cxn>
                  <a:cxn ang="0">
                    <a:pos x="144" y="872"/>
                  </a:cxn>
                </a:cxnLst>
                <a:rect l="0" t="0" r="r" b="b"/>
                <a:pathLst>
                  <a:path w="750" h="888">
                    <a:moveTo>
                      <a:pt x="194" y="864"/>
                    </a:moveTo>
                    <a:lnTo>
                      <a:pt x="228" y="848"/>
                    </a:lnTo>
                    <a:lnTo>
                      <a:pt x="312" y="872"/>
                    </a:lnTo>
                    <a:lnTo>
                      <a:pt x="354" y="888"/>
                    </a:lnTo>
                    <a:lnTo>
                      <a:pt x="388" y="872"/>
                    </a:lnTo>
                    <a:lnTo>
                      <a:pt x="447" y="880"/>
                    </a:lnTo>
                    <a:lnTo>
                      <a:pt x="489" y="872"/>
                    </a:lnTo>
                    <a:lnTo>
                      <a:pt x="557" y="848"/>
                    </a:lnTo>
                    <a:lnTo>
                      <a:pt x="616" y="864"/>
                    </a:lnTo>
                    <a:lnTo>
                      <a:pt x="616" y="832"/>
                    </a:lnTo>
                    <a:lnTo>
                      <a:pt x="599" y="800"/>
                    </a:lnTo>
                    <a:lnTo>
                      <a:pt x="632" y="776"/>
                    </a:lnTo>
                    <a:lnTo>
                      <a:pt x="641" y="744"/>
                    </a:lnTo>
                    <a:lnTo>
                      <a:pt x="675" y="744"/>
                    </a:lnTo>
                    <a:lnTo>
                      <a:pt x="683" y="712"/>
                    </a:lnTo>
                    <a:lnTo>
                      <a:pt x="607" y="656"/>
                    </a:lnTo>
                    <a:lnTo>
                      <a:pt x="548" y="608"/>
                    </a:lnTo>
                    <a:lnTo>
                      <a:pt x="557" y="584"/>
                    </a:lnTo>
                    <a:lnTo>
                      <a:pt x="523" y="544"/>
                    </a:lnTo>
                    <a:lnTo>
                      <a:pt x="557" y="520"/>
                    </a:lnTo>
                    <a:lnTo>
                      <a:pt x="599" y="512"/>
                    </a:lnTo>
                    <a:lnTo>
                      <a:pt x="641" y="488"/>
                    </a:lnTo>
                    <a:lnTo>
                      <a:pt x="683" y="472"/>
                    </a:lnTo>
                    <a:lnTo>
                      <a:pt x="691" y="440"/>
                    </a:lnTo>
                    <a:lnTo>
                      <a:pt x="725" y="440"/>
                    </a:lnTo>
                    <a:lnTo>
                      <a:pt x="750" y="456"/>
                    </a:lnTo>
                    <a:lnTo>
                      <a:pt x="750" y="392"/>
                    </a:lnTo>
                    <a:lnTo>
                      <a:pt x="725" y="360"/>
                    </a:lnTo>
                    <a:lnTo>
                      <a:pt x="742" y="320"/>
                    </a:lnTo>
                    <a:lnTo>
                      <a:pt x="717" y="280"/>
                    </a:lnTo>
                    <a:lnTo>
                      <a:pt x="717" y="248"/>
                    </a:lnTo>
                    <a:lnTo>
                      <a:pt x="666" y="216"/>
                    </a:lnTo>
                    <a:lnTo>
                      <a:pt x="691" y="168"/>
                    </a:lnTo>
                    <a:lnTo>
                      <a:pt x="683" y="136"/>
                    </a:lnTo>
                    <a:lnTo>
                      <a:pt x="675" y="88"/>
                    </a:lnTo>
                    <a:lnTo>
                      <a:pt x="641" y="80"/>
                    </a:lnTo>
                    <a:lnTo>
                      <a:pt x="607" y="64"/>
                    </a:lnTo>
                    <a:lnTo>
                      <a:pt x="616" y="32"/>
                    </a:lnTo>
                    <a:lnTo>
                      <a:pt x="590" y="16"/>
                    </a:lnTo>
                    <a:lnTo>
                      <a:pt x="582" y="32"/>
                    </a:lnTo>
                    <a:lnTo>
                      <a:pt x="573" y="48"/>
                    </a:lnTo>
                    <a:lnTo>
                      <a:pt x="557" y="40"/>
                    </a:lnTo>
                    <a:lnTo>
                      <a:pt x="548" y="40"/>
                    </a:lnTo>
                    <a:lnTo>
                      <a:pt x="540" y="40"/>
                    </a:lnTo>
                    <a:lnTo>
                      <a:pt x="514" y="64"/>
                    </a:lnTo>
                    <a:lnTo>
                      <a:pt x="481" y="72"/>
                    </a:lnTo>
                    <a:lnTo>
                      <a:pt x="464" y="96"/>
                    </a:lnTo>
                    <a:lnTo>
                      <a:pt x="439" y="96"/>
                    </a:lnTo>
                    <a:lnTo>
                      <a:pt x="413" y="88"/>
                    </a:lnTo>
                    <a:lnTo>
                      <a:pt x="430" y="64"/>
                    </a:lnTo>
                    <a:lnTo>
                      <a:pt x="422" y="32"/>
                    </a:lnTo>
                    <a:lnTo>
                      <a:pt x="396" y="56"/>
                    </a:lnTo>
                    <a:lnTo>
                      <a:pt x="346" y="40"/>
                    </a:lnTo>
                    <a:lnTo>
                      <a:pt x="346" y="16"/>
                    </a:lnTo>
                    <a:lnTo>
                      <a:pt x="337" y="8"/>
                    </a:lnTo>
                    <a:lnTo>
                      <a:pt x="253" y="0"/>
                    </a:lnTo>
                    <a:lnTo>
                      <a:pt x="270" y="24"/>
                    </a:lnTo>
                    <a:lnTo>
                      <a:pt x="245" y="40"/>
                    </a:lnTo>
                    <a:lnTo>
                      <a:pt x="245" y="64"/>
                    </a:lnTo>
                    <a:lnTo>
                      <a:pt x="278" y="112"/>
                    </a:lnTo>
                    <a:lnTo>
                      <a:pt x="253" y="112"/>
                    </a:lnTo>
                    <a:lnTo>
                      <a:pt x="236" y="112"/>
                    </a:lnTo>
                    <a:lnTo>
                      <a:pt x="228" y="128"/>
                    </a:lnTo>
                    <a:lnTo>
                      <a:pt x="220" y="136"/>
                    </a:lnTo>
                    <a:lnTo>
                      <a:pt x="211" y="136"/>
                    </a:lnTo>
                    <a:lnTo>
                      <a:pt x="186" y="128"/>
                    </a:lnTo>
                    <a:lnTo>
                      <a:pt x="135" y="128"/>
                    </a:lnTo>
                    <a:lnTo>
                      <a:pt x="110" y="144"/>
                    </a:lnTo>
                    <a:lnTo>
                      <a:pt x="110" y="168"/>
                    </a:lnTo>
                    <a:lnTo>
                      <a:pt x="118" y="208"/>
                    </a:lnTo>
                    <a:lnTo>
                      <a:pt x="102" y="248"/>
                    </a:lnTo>
                    <a:lnTo>
                      <a:pt x="76" y="256"/>
                    </a:lnTo>
                    <a:lnTo>
                      <a:pt x="102" y="280"/>
                    </a:lnTo>
                    <a:lnTo>
                      <a:pt x="93" y="312"/>
                    </a:lnTo>
                    <a:lnTo>
                      <a:pt x="68" y="320"/>
                    </a:lnTo>
                    <a:lnTo>
                      <a:pt x="68" y="344"/>
                    </a:lnTo>
                    <a:lnTo>
                      <a:pt x="17" y="352"/>
                    </a:lnTo>
                    <a:lnTo>
                      <a:pt x="17" y="384"/>
                    </a:lnTo>
                    <a:lnTo>
                      <a:pt x="17" y="432"/>
                    </a:lnTo>
                    <a:lnTo>
                      <a:pt x="0" y="448"/>
                    </a:lnTo>
                    <a:lnTo>
                      <a:pt x="0" y="472"/>
                    </a:lnTo>
                    <a:lnTo>
                      <a:pt x="9" y="480"/>
                    </a:lnTo>
                    <a:lnTo>
                      <a:pt x="34" y="504"/>
                    </a:lnTo>
                    <a:lnTo>
                      <a:pt x="34" y="536"/>
                    </a:lnTo>
                    <a:lnTo>
                      <a:pt x="17" y="552"/>
                    </a:lnTo>
                    <a:lnTo>
                      <a:pt x="9" y="552"/>
                    </a:lnTo>
                    <a:lnTo>
                      <a:pt x="9" y="576"/>
                    </a:lnTo>
                    <a:lnTo>
                      <a:pt x="43" y="600"/>
                    </a:lnTo>
                    <a:lnTo>
                      <a:pt x="26" y="632"/>
                    </a:lnTo>
                    <a:lnTo>
                      <a:pt x="51" y="664"/>
                    </a:lnTo>
                    <a:lnTo>
                      <a:pt x="76" y="672"/>
                    </a:lnTo>
                    <a:lnTo>
                      <a:pt x="135" y="688"/>
                    </a:lnTo>
                    <a:lnTo>
                      <a:pt x="186" y="704"/>
                    </a:lnTo>
                    <a:lnTo>
                      <a:pt x="152" y="736"/>
                    </a:lnTo>
                    <a:lnTo>
                      <a:pt x="144" y="776"/>
                    </a:lnTo>
                    <a:lnTo>
                      <a:pt x="127" y="864"/>
                    </a:lnTo>
                    <a:lnTo>
                      <a:pt x="118" y="864"/>
                    </a:lnTo>
                    <a:lnTo>
                      <a:pt x="144" y="872"/>
                    </a:lnTo>
                    <a:lnTo>
                      <a:pt x="194" y="864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Freeform 29"/>
              <p:cNvSpPr>
                <a:spLocks/>
              </p:cNvSpPr>
              <p:nvPr/>
            </p:nvSpPr>
            <p:spPr bwMode="auto">
              <a:xfrm>
                <a:off x="3437" y="2834"/>
                <a:ext cx="335" cy="175"/>
              </a:xfrm>
              <a:custGeom>
                <a:avLst/>
                <a:gdLst/>
                <a:ahLst/>
                <a:cxnLst>
                  <a:cxn ang="0">
                    <a:pos x="371" y="104"/>
                  </a:cxn>
                  <a:cxn ang="0">
                    <a:pos x="354" y="88"/>
                  </a:cxn>
                  <a:cxn ang="0">
                    <a:pos x="329" y="72"/>
                  </a:cxn>
                  <a:cxn ang="0">
                    <a:pos x="337" y="32"/>
                  </a:cxn>
                  <a:cxn ang="0">
                    <a:pos x="337" y="24"/>
                  </a:cxn>
                  <a:cxn ang="0">
                    <a:pos x="253" y="0"/>
                  </a:cxn>
                  <a:cxn ang="0">
                    <a:pos x="219" y="16"/>
                  </a:cxn>
                  <a:cxn ang="0">
                    <a:pos x="169" y="24"/>
                  </a:cxn>
                  <a:cxn ang="0">
                    <a:pos x="143" y="16"/>
                  </a:cxn>
                  <a:cxn ang="0">
                    <a:pos x="118" y="32"/>
                  </a:cxn>
                  <a:cxn ang="0">
                    <a:pos x="84" y="40"/>
                  </a:cxn>
                  <a:cxn ang="0">
                    <a:pos x="76" y="72"/>
                  </a:cxn>
                  <a:cxn ang="0">
                    <a:pos x="51" y="88"/>
                  </a:cxn>
                  <a:cxn ang="0">
                    <a:pos x="42" y="112"/>
                  </a:cxn>
                  <a:cxn ang="0">
                    <a:pos x="9" y="152"/>
                  </a:cxn>
                  <a:cxn ang="0">
                    <a:pos x="0" y="184"/>
                  </a:cxn>
                  <a:cxn ang="0">
                    <a:pos x="34" y="168"/>
                  </a:cxn>
                  <a:cxn ang="0">
                    <a:pos x="76" y="184"/>
                  </a:cxn>
                  <a:cxn ang="0">
                    <a:pos x="84" y="200"/>
                  </a:cxn>
                  <a:cxn ang="0">
                    <a:pos x="101" y="224"/>
                  </a:cxn>
                  <a:cxn ang="0">
                    <a:pos x="177" y="216"/>
                  </a:cxn>
                  <a:cxn ang="0">
                    <a:pos x="219" y="152"/>
                  </a:cxn>
                  <a:cxn ang="0">
                    <a:pos x="287" y="232"/>
                  </a:cxn>
                  <a:cxn ang="0">
                    <a:pos x="312" y="152"/>
                  </a:cxn>
                  <a:cxn ang="0">
                    <a:pos x="354" y="160"/>
                  </a:cxn>
                  <a:cxn ang="0">
                    <a:pos x="379" y="144"/>
                  </a:cxn>
                  <a:cxn ang="0">
                    <a:pos x="413" y="144"/>
                  </a:cxn>
                  <a:cxn ang="0">
                    <a:pos x="421" y="136"/>
                  </a:cxn>
                  <a:cxn ang="0">
                    <a:pos x="413" y="96"/>
                  </a:cxn>
                  <a:cxn ang="0">
                    <a:pos x="371" y="104"/>
                  </a:cxn>
                </a:cxnLst>
                <a:rect l="0" t="0" r="r" b="b"/>
                <a:pathLst>
                  <a:path w="421" h="232">
                    <a:moveTo>
                      <a:pt x="371" y="104"/>
                    </a:moveTo>
                    <a:lnTo>
                      <a:pt x="354" y="88"/>
                    </a:lnTo>
                    <a:lnTo>
                      <a:pt x="329" y="72"/>
                    </a:lnTo>
                    <a:lnTo>
                      <a:pt x="337" y="32"/>
                    </a:lnTo>
                    <a:lnTo>
                      <a:pt x="337" y="24"/>
                    </a:lnTo>
                    <a:lnTo>
                      <a:pt x="253" y="0"/>
                    </a:lnTo>
                    <a:lnTo>
                      <a:pt x="219" y="16"/>
                    </a:lnTo>
                    <a:lnTo>
                      <a:pt x="169" y="24"/>
                    </a:lnTo>
                    <a:lnTo>
                      <a:pt x="143" y="16"/>
                    </a:lnTo>
                    <a:lnTo>
                      <a:pt x="118" y="32"/>
                    </a:lnTo>
                    <a:lnTo>
                      <a:pt x="84" y="40"/>
                    </a:lnTo>
                    <a:lnTo>
                      <a:pt x="76" y="72"/>
                    </a:lnTo>
                    <a:lnTo>
                      <a:pt x="51" y="88"/>
                    </a:lnTo>
                    <a:lnTo>
                      <a:pt x="42" y="112"/>
                    </a:lnTo>
                    <a:lnTo>
                      <a:pt x="9" y="152"/>
                    </a:lnTo>
                    <a:lnTo>
                      <a:pt x="0" y="184"/>
                    </a:lnTo>
                    <a:lnTo>
                      <a:pt x="34" y="168"/>
                    </a:lnTo>
                    <a:lnTo>
                      <a:pt x="76" y="184"/>
                    </a:lnTo>
                    <a:lnTo>
                      <a:pt x="84" y="200"/>
                    </a:lnTo>
                    <a:lnTo>
                      <a:pt x="101" y="224"/>
                    </a:lnTo>
                    <a:lnTo>
                      <a:pt x="177" y="216"/>
                    </a:lnTo>
                    <a:lnTo>
                      <a:pt x="219" y="152"/>
                    </a:lnTo>
                    <a:lnTo>
                      <a:pt x="287" y="232"/>
                    </a:lnTo>
                    <a:lnTo>
                      <a:pt x="312" y="152"/>
                    </a:lnTo>
                    <a:lnTo>
                      <a:pt x="354" y="160"/>
                    </a:lnTo>
                    <a:lnTo>
                      <a:pt x="379" y="144"/>
                    </a:lnTo>
                    <a:lnTo>
                      <a:pt x="413" y="144"/>
                    </a:lnTo>
                    <a:lnTo>
                      <a:pt x="421" y="136"/>
                    </a:lnTo>
                    <a:lnTo>
                      <a:pt x="413" y="96"/>
                    </a:lnTo>
                    <a:lnTo>
                      <a:pt x="371" y="10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" name="Freeform 30"/>
              <p:cNvSpPr>
                <a:spLocks/>
              </p:cNvSpPr>
              <p:nvPr/>
            </p:nvSpPr>
            <p:spPr bwMode="auto">
              <a:xfrm>
                <a:off x="3699" y="2707"/>
                <a:ext cx="544" cy="235"/>
              </a:xfrm>
              <a:custGeom>
                <a:avLst/>
                <a:gdLst/>
                <a:ahLst/>
                <a:cxnLst>
                  <a:cxn ang="0">
                    <a:pos x="472" y="304"/>
                  </a:cxn>
                  <a:cxn ang="0">
                    <a:pos x="505" y="280"/>
                  </a:cxn>
                  <a:cxn ang="0">
                    <a:pos x="556" y="280"/>
                  </a:cxn>
                  <a:cxn ang="0">
                    <a:pos x="598" y="272"/>
                  </a:cxn>
                  <a:cxn ang="0">
                    <a:pos x="598" y="248"/>
                  </a:cxn>
                  <a:cxn ang="0">
                    <a:pos x="623" y="224"/>
                  </a:cxn>
                  <a:cxn ang="0">
                    <a:pos x="632" y="184"/>
                  </a:cxn>
                  <a:cxn ang="0">
                    <a:pos x="632" y="144"/>
                  </a:cxn>
                  <a:cxn ang="0">
                    <a:pos x="674" y="128"/>
                  </a:cxn>
                  <a:cxn ang="0">
                    <a:pos x="682" y="96"/>
                  </a:cxn>
                  <a:cxn ang="0">
                    <a:pos x="649" y="72"/>
                  </a:cxn>
                  <a:cxn ang="0">
                    <a:pos x="649" y="24"/>
                  </a:cxn>
                  <a:cxn ang="0">
                    <a:pos x="564" y="24"/>
                  </a:cxn>
                  <a:cxn ang="0">
                    <a:pos x="488" y="0"/>
                  </a:cxn>
                  <a:cxn ang="0">
                    <a:pos x="463" y="48"/>
                  </a:cxn>
                  <a:cxn ang="0">
                    <a:pos x="413" y="64"/>
                  </a:cxn>
                  <a:cxn ang="0">
                    <a:pos x="371" y="40"/>
                  </a:cxn>
                  <a:cxn ang="0">
                    <a:pos x="371" y="64"/>
                  </a:cxn>
                  <a:cxn ang="0">
                    <a:pos x="337" y="64"/>
                  </a:cxn>
                  <a:cxn ang="0">
                    <a:pos x="328" y="96"/>
                  </a:cxn>
                  <a:cxn ang="0">
                    <a:pos x="295" y="120"/>
                  </a:cxn>
                  <a:cxn ang="0">
                    <a:pos x="312" y="152"/>
                  </a:cxn>
                  <a:cxn ang="0">
                    <a:pos x="312" y="184"/>
                  </a:cxn>
                  <a:cxn ang="0">
                    <a:pos x="253" y="168"/>
                  </a:cxn>
                  <a:cxn ang="0">
                    <a:pos x="185" y="192"/>
                  </a:cxn>
                  <a:cxn ang="0">
                    <a:pos x="143" y="200"/>
                  </a:cxn>
                  <a:cxn ang="0">
                    <a:pos x="84" y="192"/>
                  </a:cxn>
                  <a:cxn ang="0">
                    <a:pos x="50" y="208"/>
                  </a:cxn>
                  <a:cxn ang="0">
                    <a:pos x="8" y="200"/>
                  </a:cxn>
                  <a:cxn ang="0">
                    <a:pos x="0" y="240"/>
                  </a:cxn>
                  <a:cxn ang="0">
                    <a:pos x="25" y="256"/>
                  </a:cxn>
                  <a:cxn ang="0">
                    <a:pos x="42" y="272"/>
                  </a:cxn>
                  <a:cxn ang="0">
                    <a:pos x="84" y="264"/>
                  </a:cxn>
                  <a:cxn ang="0">
                    <a:pos x="92" y="304"/>
                  </a:cxn>
                  <a:cxn ang="0">
                    <a:pos x="101" y="280"/>
                  </a:cxn>
                  <a:cxn ang="0">
                    <a:pos x="135" y="288"/>
                  </a:cxn>
                  <a:cxn ang="0">
                    <a:pos x="168" y="256"/>
                  </a:cxn>
                  <a:cxn ang="0">
                    <a:pos x="244" y="248"/>
                  </a:cxn>
                  <a:cxn ang="0">
                    <a:pos x="261" y="272"/>
                  </a:cxn>
                  <a:cxn ang="0">
                    <a:pos x="379" y="304"/>
                  </a:cxn>
                  <a:cxn ang="0">
                    <a:pos x="379" y="312"/>
                  </a:cxn>
                  <a:cxn ang="0">
                    <a:pos x="413" y="304"/>
                  </a:cxn>
                  <a:cxn ang="0">
                    <a:pos x="472" y="304"/>
                  </a:cxn>
                </a:cxnLst>
                <a:rect l="0" t="0" r="r" b="b"/>
                <a:pathLst>
                  <a:path w="682" h="312">
                    <a:moveTo>
                      <a:pt x="472" y="304"/>
                    </a:moveTo>
                    <a:lnTo>
                      <a:pt x="505" y="280"/>
                    </a:lnTo>
                    <a:lnTo>
                      <a:pt x="556" y="280"/>
                    </a:lnTo>
                    <a:lnTo>
                      <a:pt x="598" y="272"/>
                    </a:lnTo>
                    <a:lnTo>
                      <a:pt x="598" y="248"/>
                    </a:lnTo>
                    <a:lnTo>
                      <a:pt x="623" y="224"/>
                    </a:lnTo>
                    <a:lnTo>
                      <a:pt x="632" y="184"/>
                    </a:lnTo>
                    <a:lnTo>
                      <a:pt x="632" y="144"/>
                    </a:lnTo>
                    <a:lnTo>
                      <a:pt x="674" y="128"/>
                    </a:lnTo>
                    <a:lnTo>
                      <a:pt x="682" y="96"/>
                    </a:lnTo>
                    <a:lnTo>
                      <a:pt x="649" y="72"/>
                    </a:lnTo>
                    <a:lnTo>
                      <a:pt x="649" y="24"/>
                    </a:lnTo>
                    <a:lnTo>
                      <a:pt x="564" y="24"/>
                    </a:lnTo>
                    <a:lnTo>
                      <a:pt x="488" y="0"/>
                    </a:lnTo>
                    <a:lnTo>
                      <a:pt x="463" y="48"/>
                    </a:lnTo>
                    <a:lnTo>
                      <a:pt x="413" y="64"/>
                    </a:lnTo>
                    <a:lnTo>
                      <a:pt x="371" y="40"/>
                    </a:lnTo>
                    <a:lnTo>
                      <a:pt x="371" y="64"/>
                    </a:lnTo>
                    <a:lnTo>
                      <a:pt x="337" y="64"/>
                    </a:lnTo>
                    <a:lnTo>
                      <a:pt x="328" y="96"/>
                    </a:lnTo>
                    <a:lnTo>
                      <a:pt x="295" y="120"/>
                    </a:lnTo>
                    <a:lnTo>
                      <a:pt x="312" y="152"/>
                    </a:lnTo>
                    <a:lnTo>
                      <a:pt x="312" y="184"/>
                    </a:lnTo>
                    <a:lnTo>
                      <a:pt x="253" y="168"/>
                    </a:lnTo>
                    <a:lnTo>
                      <a:pt x="185" y="192"/>
                    </a:lnTo>
                    <a:lnTo>
                      <a:pt x="143" y="200"/>
                    </a:lnTo>
                    <a:lnTo>
                      <a:pt x="84" y="192"/>
                    </a:lnTo>
                    <a:lnTo>
                      <a:pt x="50" y="208"/>
                    </a:lnTo>
                    <a:lnTo>
                      <a:pt x="8" y="200"/>
                    </a:lnTo>
                    <a:lnTo>
                      <a:pt x="0" y="240"/>
                    </a:lnTo>
                    <a:lnTo>
                      <a:pt x="25" y="256"/>
                    </a:lnTo>
                    <a:lnTo>
                      <a:pt x="42" y="272"/>
                    </a:lnTo>
                    <a:lnTo>
                      <a:pt x="84" y="264"/>
                    </a:lnTo>
                    <a:lnTo>
                      <a:pt x="92" y="304"/>
                    </a:lnTo>
                    <a:lnTo>
                      <a:pt x="101" y="280"/>
                    </a:lnTo>
                    <a:lnTo>
                      <a:pt x="135" y="288"/>
                    </a:lnTo>
                    <a:lnTo>
                      <a:pt x="168" y="256"/>
                    </a:lnTo>
                    <a:lnTo>
                      <a:pt x="244" y="248"/>
                    </a:lnTo>
                    <a:lnTo>
                      <a:pt x="261" y="272"/>
                    </a:lnTo>
                    <a:lnTo>
                      <a:pt x="379" y="304"/>
                    </a:lnTo>
                    <a:lnTo>
                      <a:pt x="379" y="312"/>
                    </a:lnTo>
                    <a:lnTo>
                      <a:pt x="413" y="304"/>
                    </a:lnTo>
                    <a:lnTo>
                      <a:pt x="472" y="30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" name="Freeform 31"/>
              <p:cNvSpPr>
                <a:spLocks/>
              </p:cNvSpPr>
              <p:nvPr/>
            </p:nvSpPr>
            <p:spPr bwMode="auto">
              <a:xfrm>
                <a:off x="3873" y="2521"/>
                <a:ext cx="464" cy="235"/>
              </a:xfrm>
              <a:custGeom>
                <a:avLst/>
                <a:gdLst/>
                <a:ahLst/>
                <a:cxnLst>
                  <a:cxn ang="0">
                    <a:pos x="497" y="248"/>
                  </a:cxn>
                  <a:cxn ang="0">
                    <a:pos x="531" y="200"/>
                  </a:cxn>
                  <a:cxn ang="0">
                    <a:pos x="556" y="176"/>
                  </a:cxn>
                  <a:cxn ang="0">
                    <a:pos x="581" y="152"/>
                  </a:cxn>
                  <a:cxn ang="0">
                    <a:pos x="564" y="120"/>
                  </a:cxn>
                  <a:cxn ang="0">
                    <a:pos x="522" y="112"/>
                  </a:cxn>
                  <a:cxn ang="0">
                    <a:pos x="480" y="104"/>
                  </a:cxn>
                  <a:cxn ang="0">
                    <a:pos x="463" y="80"/>
                  </a:cxn>
                  <a:cxn ang="0">
                    <a:pos x="413" y="64"/>
                  </a:cxn>
                  <a:cxn ang="0">
                    <a:pos x="413" y="88"/>
                  </a:cxn>
                  <a:cxn ang="0">
                    <a:pos x="387" y="104"/>
                  </a:cxn>
                  <a:cxn ang="0">
                    <a:pos x="345" y="72"/>
                  </a:cxn>
                  <a:cxn ang="0">
                    <a:pos x="354" y="40"/>
                  </a:cxn>
                  <a:cxn ang="0">
                    <a:pos x="312" y="40"/>
                  </a:cxn>
                  <a:cxn ang="0">
                    <a:pos x="269" y="24"/>
                  </a:cxn>
                  <a:cxn ang="0">
                    <a:pos x="227" y="0"/>
                  </a:cxn>
                  <a:cxn ang="0">
                    <a:pos x="227" y="24"/>
                  </a:cxn>
                  <a:cxn ang="0">
                    <a:pos x="202" y="8"/>
                  </a:cxn>
                  <a:cxn ang="0">
                    <a:pos x="168" y="8"/>
                  </a:cxn>
                  <a:cxn ang="0">
                    <a:pos x="160" y="40"/>
                  </a:cxn>
                  <a:cxn ang="0">
                    <a:pos x="118" y="56"/>
                  </a:cxn>
                  <a:cxn ang="0">
                    <a:pos x="76" y="80"/>
                  </a:cxn>
                  <a:cxn ang="0">
                    <a:pos x="34" y="88"/>
                  </a:cxn>
                  <a:cxn ang="0">
                    <a:pos x="0" y="112"/>
                  </a:cxn>
                  <a:cxn ang="0">
                    <a:pos x="34" y="152"/>
                  </a:cxn>
                  <a:cxn ang="0">
                    <a:pos x="25" y="176"/>
                  </a:cxn>
                  <a:cxn ang="0">
                    <a:pos x="84" y="224"/>
                  </a:cxn>
                  <a:cxn ang="0">
                    <a:pos x="160" y="280"/>
                  </a:cxn>
                  <a:cxn ang="0">
                    <a:pos x="152" y="288"/>
                  </a:cxn>
                  <a:cxn ang="0">
                    <a:pos x="194" y="312"/>
                  </a:cxn>
                  <a:cxn ang="0">
                    <a:pos x="244" y="296"/>
                  </a:cxn>
                  <a:cxn ang="0">
                    <a:pos x="269" y="248"/>
                  </a:cxn>
                  <a:cxn ang="0">
                    <a:pos x="345" y="272"/>
                  </a:cxn>
                  <a:cxn ang="0">
                    <a:pos x="430" y="272"/>
                  </a:cxn>
                  <a:cxn ang="0">
                    <a:pos x="430" y="280"/>
                  </a:cxn>
                  <a:cxn ang="0">
                    <a:pos x="455" y="248"/>
                  </a:cxn>
                  <a:cxn ang="0">
                    <a:pos x="497" y="248"/>
                  </a:cxn>
                </a:cxnLst>
                <a:rect l="0" t="0" r="r" b="b"/>
                <a:pathLst>
                  <a:path w="581" h="312">
                    <a:moveTo>
                      <a:pt x="497" y="248"/>
                    </a:moveTo>
                    <a:lnTo>
                      <a:pt x="531" y="200"/>
                    </a:lnTo>
                    <a:lnTo>
                      <a:pt x="556" y="176"/>
                    </a:lnTo>
                    <a:lnTo>
                      <a:pt x="581" y="152"/>
                    </a:lnTo>
                    <a:lnTo>
                      <a:pt x="564" y="120"/>
                    </a:lnTo>
                    <a:lnTo>
                      <a:pt x="522" y="112"/>
                    </a:lnTo>
                    <a:lnTo>
                      <a:pt x="480" y="104"/>
                    </a:lnTo>
                    <a:lnTo>
                      <a:pt x="463" y="80"/>
                    </a:lnTo>
                    <a:lnTo>
                      <a:pt x="413" y="64"/>
                    </a:lnTo>
                    <a:lnTo>
                      <a:pt x="413" y="88"/>
                    </a:lnTo>
                    <a:lnTo>
                      <a:pt x="387" y="104"/>
                    </a:lnTo>
                    <a:lnTo>
                      <a:pt x="345" y="72"/>
                    </a:lnTo>
                    <a:lnTo>
                      <a:pt x="354" y="40"/>
                    </a:lnTo>
                    <a:lnTo>
                      <a:pt x="312" y="40"/>
                    </a:lnTo>
                    <a:lnTo>
                      <a:pt x="269" y="24"/>
                    </a:lnTo>
                    <a:lnTo>
                      <a:pt x="227" y="0"/>
                    </a:lnTo>
                    <a:lnTo>
                      <a:pt x="227" y="24"/>
                    </a:lnTo>
                    <a:lnTo>
                      <a:pt x="202" y="8"/>
                    </a:lnTo>
                    <a:lnTo>
                      <a:pt x="168" y="8"/>
                    </a:lnTo>
                    <a:lnTo>
                      <a:pt x="160" y="40"/>
                    </a:lnTo>
                    <a:lnTo>
                      <a:pt x="118" y="56"/>
                    </a:lnTo>
                    <a:lnTo>
                      <a:pt x="76" y="80"/>
                    </a:lnTo>
                    <a:lnTo>
                      <a:pt x="34" y="88"/>
                    </a:lnTo>
                    <a:lnTo>
                      <a:pt x="0" y="112"/>
                    </a:lnTo>
                    <a:lnTo>
                      <a:pt x="34" y="152"/>
                    </a:lnTo>
                    <a:lnTo>
                      <a:pt x="25" y="176"/>
                    </a:lnTo>
                    <a:lnTo>
                      <a:pt x="84" y="224"/>
                    </a:lnTo>
                    <a:lnTo>
                      <a:pt x="160" y="280"/>
                    </a:lnTo>
                    <a:lnTo>
                      <a:pt x="152" y="288"/>
                    </a:lnTo>
                    <a:lnTo>
                      <a:pt x="194" y="312"/>
                    </a:lnTo>
                    <a:lnTo>
                      <a:pt x="244" y="296"/>
                    </a:lnTo>
                    <a:lnTo>
                      <a:pt x="269" y="248"/>
                    </a:lnTo>
                    <a:lnTo>
                      <a:pt x="345" y="272"/>
                    </a:lnTo>
                    <a:lnTo>
                      <a:pt x="430" y="272"/>
                    </a:lnTo>
                    <a:lnTo>
                      <a:pt x="430" y="280"/>
                    </a:lnTo>
                    <a:lnTo>
                      <a:pt x="455" y="248"/>
                    </a:lnTo>
                    <a:lnTo>
                      <a:pt x="497" y="24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" name="Freeform 32"/>
              <p:cNvSpPr>
                <a:spLocks/>
              </p:cNvSpPr>
              <p:nvPr/>
            </p:nvSpPr>
            <p:spPr bwMode="auto">
              <a:xfrm>
                <a:off x="3996" y="2888"/>
                <a:ext cx="221" cy="150"/>
              </a:xfrm>
              <a:custGeom>
                <a:avLst/>
                <a:gdLst/>
                <a:ahLst/>
                <a:cxnLst>
                  <a:cxn ang="0">
                    <a:pos x="50" y="192"/>
                  </a:cxn>
                  <a:cxn ang="0">
                    <a:pos x="92" y="160"/>
                  </a:cxn>
                  <a:cxn ang="0">
                    <a:pos x="117" y="176"/>
                  </a:cxn>
                  <a:cxn ang="0">
                    <a:pos x="151" y="184"/>
                  </a:cxn>
                  <a:cxn ang="0">
                    <a:pos x="168" y="152"/>
                  </a:cxn>
                  <a:cxn ang="0">
                    <a:pos x="202" y="144"/>
                  </a:cxn>
                  <a:cxn ang="0">
                    <a:pos x="202" y="104"/>
                  </a:cxn>
                  <a:cxn ang="0">
                    <a:pos x="235" y="64"/>
                  </a:cxn>
                  <a:cxn ang="0">
                    <a:pos x="278" y="48"/>
                  </a:cxn>
                  <a:cxn ang="0">
                    <a:pos x="235" y="0"/>
                  </a:cxn>
                  <a:cxn ang="0">
                    <a:pos x="227" y="8"/>
                  </a:cxn>
                  <a:cxn ang="0">
                    <a:pos x="227" y="32"/>
                  </a:cxn>
                  <a:cxn ang="0">
                    <a:pos x="185" y="40"/>
                  </a:cxn>
                  <a:cxn ang="0">
                    <a:pos x="134" y="40"/>
                  </a:cxn>
                  <a:cxn ang="0">
                    <a:pos x="101" y="64"/>
                  </a:cxn>
                  <a:cxn ang="0">
                    <a:pos x="42" y="64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" y="152"/>
                  </a:cxn>
                  <a:cxn ang="0">
                    <a:pos x="0" y="160"/>
                  </a:cxn>
                  <a:cxn ang="0">
                    <a:pos x="25" y="152"/>
                  </a:cxn>
                  <a:cxn ang="0">
                    <a:pos x="8" y="176"/>
                  </a:cxn>
                  <a:cxn ang="0">
                    <a:pos x="8" y="200"/>
                  </a:cxn>
                  <a:cxn ang="0">
                    <a:pos x="16" y="200"/>
                  </a:cxn>
                  <a:cxn ang="0">
                    <a:pos x="50" y="192"/>
                  </a:cxn>
                </a:cxnLst>
                <a:rect l="0" t="0" r="r" b="b"/>
                <a:pathLst>
                  <a:path w="278" h="200">
                    <a:moveTo>
                      <a:pt x="50" y="192"/>
                    </a:moveTo>
                    <a:lnTo>
                      <a:pt x="92" y="160"/>
                    </a:lnTo>
                    <a:lnTo>
                      <a:pt x="117" y="176"/>
                    </a:lnTo>
                    <a:lnTo>
                      <a:pt x="151" y="184"/>
                    </a:lnTo>
                    <a:lnTo>
                      <a:pt x="168" y="152"/>
                    </a:lnTo>
                    <a:lnTo>
                      <a:pt x="202" y="144"/>
                    </a:lnTo>
                    <a:lnTo>
                      <a:pt x="202" y="104"/>
                    </a:lnTo>
                    <a:lnTo>
                      <a:pt x="235" y="64"/>
                    </a:lnTo>
                    <a:lnTo>
                      <a:pt x="278" y="48"/>
                    </a:lnTo>
                    <a:lnTo>
                      <a:pt x="235" y="0"/>
                    </a:lnTo>
                    <a:lnTo>
                      <a:pt x="227" y="8"/>
                    </a:lnTo>
                    <a:lnTo>
                      <a:pt x="227" y="32"/>
                    </a:lnTo>
                    <a:lnTo>
                      <a:pt x="185" y="40"/>
                    </a:lnTo>
                    <a:lnTo>
                      <a:pt x="134" y="40"/>
                    </a:lnTo>
                    <a:lnTo>
                      <a:pt x="101" y="64"/>
                    </a:lnTo>
                    <a:lnTo>
                      <a:pt x="42" y="64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" y="152"/>
                    </a:lnTo>
                    <a:lnTo>
                      <a:pt x="0" y="160"/>
                    </a:lnTo>
                    <a:lnTo>
                      <a:pt x="25" y="152"/>
                    </a:lnTo>
                    <a:lnTo>
                      <a:pt x="8" y="176"/>
                    </a:lnTo>
                    <a:lnTo>
                      <a:pt x="8" y="200"/>
                    </a:lnTo>
                    <a:lnTo>
                      <a:pt x="16" y="200"/>
                    </a:lnTo>
                    <a:lnTo>
                      <a:pt x="50" y="19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" name="Freeform 33"/>
              <p:cNvSpPr>
                <a:spLocks/>
              </p:cNvSpPr>
              <p:nvPr/>
            </p:nvSpPr>
            <p:spPr bwMode="auto">
              <a:xfrm>
                <a:off x="4001" y="2930"/>
                <a:ext cx="438" cy="313"/>
              </a:xfrm>
              <a:custGeom>
                <a:avLst/>
                <a:gdLst/>
                <a:ahLst/>
                <a:cxnLst>
                  <a:cxn ang="0">
                    <a:pos x="388" y="360"/>
                  </a:cxn>
                  <a:cxn ang="0">
                    <a:pos x="379" y="344"/>
                  </a:cxn>
                  <a:cxn ang="0">
                    <a:pos x="345" y="328"/>
                  </a:cxn>
                  <a:cxn ang="0">
                    <a:pos x="320" y="296"/>
                  </a:cxn>
                  <a:cxn ang="0">
                    <a:pos x="270" y="264"/>
                  </a:cxn>
                  <a:cxn ang="0">
                    <a:pos x="236" y="216"/>
                  </a:cxn>
                  <a:cxn ang="0">
                    <a:pos x="202" y="200"/>
                  </a:cxn>
                  <a:cxn ang="0">
                    <a:pos x="219" y="152"/>
                  </a:cxn>
                  <a:cxn ang="0">
                    <a:pos x="236" y="152"/>
                  </a:cxn>
                  <a:cxn ang="0">
                    <a:pos x="270" y="168"/>
                  </a:cxn>
                  <a:cxn ang="0">
                    <a:pos x="278" y="144"/>
                  </a:cxn>
                  <a:cxn ang="0">
                    <a:pos x="312" y="136"/>
                  </a:cxn>
                  <a:cxn ang="0">
                    <a:pos x="354" y="144"/>
                  </a:cxn>
                  <a:cxn ang="0">
                    <a:pos x="404" y="152"/>
                  </a:cxn>
                  <a:cxn ang="0">
                    <a:pos x="438" y="144"/>
                  </a:cxn>
                  <a:cxn ang="0">
                    <a:pos x="472" y="152"/>
                  </a:cxn>
                  <a:cxn ang="0">
                    <a:pos x="522" y="160"/>
                  </a:cxn>
                  <a:cxn ang="0">
                    <a:pos x="522" y="128"/>
                  </a:cxn>
                  <a:cxn ang="0">
                    <a:pos x="548" y="120"/>
                  </a:cxn>
                  <a:cxn ang="0">
                    <a:pos x="522" y="112"/>
                  </a:cxn>
                  <a:cxn ang="0">
                    <a:pos x="497" y="80"/>
                  </a:cxn>
                  <a:cxn ang="0">
                    <a:pos x="480" y="48"/>
                  </a:cxn>
                  <a:cxn ang="0">
                    <a:pos x="421" y="72"/>
                  </a:cxn>
                  <a:cxn ang="0">
                    <a:pos x="388" y="72"/>
                  </a:cxn>
                  <a:cxn ang="0">
                    <a:pos x="379" y="48"/>
                  </a:cxn>
                  <a:cxn ang="0">
                    <a:pos x="345" y="56"/>
                  </a:cxn>
                  <a:cxn ang="0">
                    <a:pos x="320" y="40"/>
                  </a:cxn>
                  <a:cxn ang="0">
                    <a:pos x="295" y="16"/>
                  </a:cxn>
                  <a:cxn ang="0">
                    <a:pos x="261" y="0"/>
                  </a:cxn>
                  <a:cxn ang="0">
                    <a:pos x="227" y="8"/>
                  </a:cxn>
                  <a:cxn ang="0">
                    <a:pos x="194" y="48"/>
                  </a:cxn>
                  <a:cxn ang="0">
                    <a:pos x="194" y="88"/>
                  </a:cxn>
                  <a:cxn ang="0">
                    <a:pos x="160" y="96"/>
                  </a:cxn>
                  <a:cxn ang="0">
                    <a:pos x="143" y="128"/>
                  </a:cxn>
                  <a:cxn ang="0">
                    <a:pos x="109" y="120"/>
                  </a:cxn>
                  <a:cxn ang="0">
                    <a:pos x="84" y="104"/>
                  </a:cxn>
                  <a:cxn ang="0">
                    <a:pos x="42" y="136"/>
                  </a:cxn>
                  <a:cxn ang="0">
                    <a:pos x="8" y="144"/>
                  </a:cxn>
                  <a:cxn ang="0">
                    <a:pos x="0" y="144"/>
                  </a:cxn>
                  <a:cxn ang="0">
                    <a:pos x="0" y="152"/>
                  </a:cxn>
                  <a:cxn ang="0">
                    <a:pos x="34" y="216"/>
                  </a:cxn>
                  <a:cxn ang="0">
                    <a:pos x="84" y="152"/>
                  </a:cxn>
                  <a:cxn ang="0">
                    <a:pos x="84" y="216"/>
                  </a:cxn>
                  <a:cxn ang="0">
                    <a:pos x="126" y="192"/>
                  </a:cxn>
                  <a:cxn ang="0">
                    <a:pos x="126" y="240"/>
                  </a:cxn>
                  <a:cxn ang="0">
                    <a:pos x="177" y="264"/>
                  </a:cxn>
                  <a:cxn ang="0">
                    <a:pos x="160" y="272"/>
                  </a:cxn>
                  <a:cxn ang="0">
                    <a:pos x="219" y="312"/>
                  </a:cxn>
                  <a:cxn ang="0">
                    <a:pos x="227" y="336"/>
                  </a:cxn>
                  <a:cxn ang="0">
                    <a:pos x="253" y="352"/>
                  </a:cxn>
                  <a:cxn ang="0">
                    <a:pos x="312" y="360"/>
                  </a:cxn>
                  <a:cxn ang="0">
                    <a:pos x="371" y="384"/>
                  </a:cxn>
                  <a:cxn ang="0">
                    <a:pos x="312" y="392"/>
                  </a:cxn>
                  <a:cxn ang="0">
                    <a:pos x="413" y="416"/>
                  </a:cxn>
                  <a:cxn ang="0">
                    <a:pos x="413" y="384"/>
                  </a:cxn>
                  <a:cxn ang="0">
                    <a:pos x="388" y="360"/>
                  </a:cxn>
                </a:cxnLst>
                <a:rect l="0" t="0" r="r" b="b"/>
                <a:pathLst>
                  <a:path w="548" h="416">
                    <a:moveTo>
                      <a:pt x="388" y="360"/>
                    </a:moveTo>
                    <a:lnTo>
                      <a:pt x="379" y="344"/>
                    </a:lnTo>
                    <a:lnTo>
                      <a:pt x="345" y="328"/>
                    </a:lnTo>
                    <a:lnTo>
                      <a:pt x="320" y="296"/>
                    </a:lnTo>
                    <a:lnTo>
                      <a:pt x="270" y="264"/>
                    </a:lnTo>
                    <a:lnTo>
                      <a:pt x="236" y="216"/>
                    </a:lnTo>
                    <a:lnTo>
                      <a:pt x="202" y="200"/>
                    </a:lnTo>
                    <a:lnTo>
                      <a:pt x="219" y="152"/>
                    </a:lnTo>
                    <a:lnTo>
                      <a:pt x="236" y="152"/>
                    </a:lnTo>
                    <a:lnTo>
                      <a:pt x="270" y="168"/>
                    </a:lnTo>
                    <a:lnTo>
                      <a:pt x="278" y="144"/>
                    </a:lnTo>
                    <a:lnTo>
                      <a:pt x="312" y="136"/>
                    </a:lnTo>
                    <a:lnTo>
                      <a:pt x="354" y="144"/>
                    </a:lnTo>
                    <a:lnTo>
                      <a:pt x="404" y="152"/>
                    </a:lnTo>
                    <a:lnTo>
                      <a:pt x="438" y="144"/>
                    </a:lnTo>
                    <a:lnTo>
                      <a:pt x="472" y="152"/>
                    </a:lnTo>
                    <a:lnTo>
                      <a:pt x="522" y="160"/>
                    </a:lnTo>
                    <a:lnTo>
                      <a:pt x="522" y="128"/>
                    </a:lnTo>
                    <a:lnTo>
                      <a:pt x="548" y="120"/>
                    </a:lnTo>
                    <a:lnTo>
                      <a:pt x="522" y="112"/>
                    </a:lnTo>
                    <a:lnTo>
                      <a:pt x="497" y="80"/>
                    </a:lnTo>
                    <a:lnTo>
                      <a:pt x="480" y="48"/>
                    </a:lnTo>
                    <a:lnTo>
                      <a:pt x="421" y="72"/>
                    </a:lnTo>
                    <a:lnTo>
                      <a:pt x="388" y="72"/>
                    </a:lnTo>
                    <a:lnTo>
                      <a:pt x="379" y="48"/>
                    </a:lnTo>
                    <a:lnTo>
                      <a:pt x="345" y="56"/>
                    </a:lnTo>
                    <a:lnTo>
                      <a:pt x="320" y="40"/>
                    </a:lnTo>
                    <a:lnTo>
                      <a:pt x="295" y="16"/>
                    </a:lnTo>
                    <a:lnTo>
                      <a:pt x="261" y="0"/>
                    </a:lnTo>
                    <a:lnTo>
                      <a:pt x="227" y="8"/>
                    </a:lnTo>
                    <a:lnTo>
                      <a:pt x="194" y="48"/>
                    </a:lnTo>
                    <a:lnTo>
                      <a:pt x="194" y="88"/>
                    </a:lnTo>
                    <a:lnTo>
                      <a:pt x="160" y="96"/>
                    </a:lnTo>
                    <a:lnTo>
                      <a:pt x="143" y="128"/>
                    </a:lnTo>
                    <a:lnTo>
                      <a:pt x="109" y="120"/>
                    </a:lnTo>
                    <a:lnTo>
                      <a:pt x="84" y="104"/>
                    </a:lnTo>
                    <a:lnTo>
                      <a:pt x="42" y="136"/>
                    </a:lnTo>
                    <a:lnTo>
                      <a:pt x="8" y="144"/>
                    </a:lnTo>
                    <a:lnTo>
                      <a:pt x="0" y="144"/>
                    </a:lnTo>
                    <a:lnTo>
                      <a:pt x="0" y="152"/>
                    </a:lnTo>
                    <a:lnTo>
                      <a:pt x="34" y="216"/>
                    </a:lnTo>
                    <a:lnTo>
                      <a:pt x="84" y="152"/>
                    </a:lnTo>
                    <a:lnTo>
                      <a:pt x="84" y="216"/>
                    </a:lnTo>
                    <a:lnTo>
                      <a:pt x="126" y="192"/>
                    </a:lnTo>
                    <a:lnTo>
                      <a:pt x="126" y="240"/>
                    </a:lnTo>
                    <a:lnTo>
                      <a:pt x="177" y="264"/>
                    </a:lnTo>
                    <a:lnTo>
                      <a:pt x="160" y="272"/>
                    </a:lnTo>
                    <a:lnTo>
                      <a:pt x="219" y="312"/>
                    </a:lnTo>
                    <a:lnTo>
                      <a:pt x="227" y="336"/>
                    </a:lnTo>
                    <a:lnTo>
                      <a:pt x="253" y="352"/>
                    </a:lnTo>
                    <a:lnTo>
                      <a:pt x="312" y="360"/>
                    </a:lnTo>
                    <a:lnTo>
                      <a:pt x="371" y="384"/>
                    </a:lnTo>
                    <a:lnTo>
                      <a:pt x="312" y="392"/>
                    </a:lnTo>
                    <a:lnTo>
                      <a:pt x="413" y="416"/>
                    </a:lnTo>
                    <a:lnTo>
                      <a:pt x="413" y="384"/>
                    </a:lnTo>
                    <a:lnTo>
                      <a:pt x="388" y="36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Freeform 34"/>
              <p:cNvSpPr>
                <a:spLocks/>
              </p:cNvSpPr>
              <p:nvPr/>
            </p:nvSpPr>
            <p:spPr bwMode="auto">
              <a:xfrm>
                <a:off x="4163" y="3032"/>
                <a:ext cx="310" cy="240"/>
              </a:xfrm>
              <a:custGeom>
                <a:avLst/>
                <a:gdLst/>
                <a:ahLst/>
                <a:cxnLst>
                  <a:cxn ang="0">
                    <a:pos x="228" y="200"/>
                  </a:cxn>
                  <a:cxn ang="0">
                    <a:pos x="282" y="146"/>
                  </a:cxn>
                  <a:cxn ang="0">
                    <a:pos x="308" y="134"/>
                  </a:cxn>
                  <a:cxn ang="0">
                    <a:pos x="287" y="103"/>
                  </a:cxn>
                  <a:cxn ang="0">
                    <a:pos x="308" y="91"/>
                  </a:cxn>
                  <a:cxn ang="0">
                    <a:pos x="275" y="73"/>
                  </a:cxn>
                  <a:cxn ang="0">
                    <a:pos x="268" y="49"/>
                  </a:cxn>
                  <a:cxn ang="0">
                    <a:pos x="268" y="24"/>
                  </a:cxn>
                  <a:cxn ang="0">
                    <a:pos x="241" y="24"/>
                  </a:cxn>
                  <a:cxn ang="0">
                    <a:pos x="234" y="12"/>
                  </a:cxn>
                  <a:cxn ang="0">
                    <a:pos x="214" y="12"/>
                  </a:cxn>
                  <a:cxn ang="0">
                    <a:pos x="187" y="6"/>
                  </a:cxn>
                  <a:cxn ang="0">
                    <a:pos x="160" y="12"/>
                  </a:cxn>
                  <a:cxn ang="0">
                    <a:pos x="121" y="6"/>
                  </a:cxn>
                  <a:cxn ang="0">
                    <a:pos x="87" y="0"/>
                  </a:cxn>
                  <a:cxn ang="0">
                    <a:pos x="60" y="6"/>
                  </a:cxn>
                  <a:cxn ang="0">
                    <a:pos x="54" y="24"/>
                  </a:cxn>
                  <a:cxn ang="0">
                    <a:pos x="27" y="12"/>
                  </a:cxn>
                  <a:cxn ang="0">
                    <a:pos x="13" y="12"/>
                  </a:cxn>
                  <a:cxn ang="0">
                    <a:pos x="0" y="49"/>
                  </a:cxn>
                  <a:cxn ang="0">
                    <a:pos x="27" y="61"/>
                  </a:cxn>
                  <a:cxn ang="0">
                    <a:pos x="54" y="97"/>
                  </a:cxn>
                  <a:cxn ang="0">
                    <a:pos x="94" y="122"/>
                  </a:cxn>
                  <a:cxn ang="0">
                    <a:pos x="114" y="146"/>
                  </a:cxn>
                  <a:cxn ang="0">
                    <a:pos x="141" y="158"/>
                  </a:cxn>
                  <a:cxn ang="0">
                    <a:pos x="148" y="170"/>
                  </a:cxn>
                  <a:cxn ang="0">
                    <a:pos x="167" y="188"/>
                  </a:cxn>
                  <a:cxn ang="0">
                    <a:pos x="167" y="213"/>
                  </a:cxn>
                  <a:cxn ang="0">
                    <a:pos x="234" y="243"/>
                  </a:cxn>
                  <a:cxn ang="0">
                    <a:pos x="228" y="200"/>
                  </a:cxn>
                </a:cxnLst>
                <a:rect l="0" t="0" r="r" b="b"/>
                <a:pathLst>
                  <a:path w="308" h="243">
                    <a:moveTo>
                      <a:pt x="228" y="200"/>
                    </a:moveTo>
                    <a:lnTo>
                      <a:pt x="282" y="146"/>
                    </a:lnTo>
                    <a:lnTo>
                      <a:pt x="308" y="134"/>
                    </a:lnTo>
                    <a:lnTo>
                      <a:pt x="287" y="103"/>
                    </a:lnTo>
                    <a:lnTo>
                      <a:pt x="308" y="91"/>
                    </a:lnTo>
                    <a:lnTo>
                      <a:pt x="275" y="73"/>
                    </a:lnTo>
                    <a:lnTo>
                      <a:pt x="268" y="49"/>
                    </a:lnTo>
                    <a:lnTo>
                      <a:pt x="268" y="24"/>
                    </a:lnTo>
                    <a:lnTo>
                      <a:pt x="241" y="24"/>
                    </a:lnTo>
                    <a:lnTo>
                      <a:pt x="234" y="12"/>
                    </a:lnTo>
                    <a:lnTo>
                      <a:pt x="214" y="12"/>
                    </a:lnTo>
                    <a:lnTo>
                      <a:pt x="187" y="6"/>
                    </a:lnTo>
                    <a:lnTo>
                      <a:pt x="160" y="12"/>
                    </a:lnTo>
                    <a:lnTo>
                      <a:pt x="121" y="6"/>
                    </a:lnTo>
                    <a:lnTo>
                      <a:pt x="87" y="0"/>
                    </a:lnTo>
                    <a:lnTo>
                      <a:pt x="60" y="6"/>
                    </a:lnTo>
                    <a:lnTo>
                      <a:pt x="54" y="24"/>
                    </a:lnTo>
                    <a:lnTo>
                      <a:pt x="27" y="12"/>
                    </a:lnTo>
                    <a:lnTo>
                      <a:pt x="13" y="12"/>
                    </a:lnTo>
                    <a:lnTo>
                      <a:pt x="0" y="49"/>
                    </a:lnTo>
                    <a:lnTo>
                      <a:pt x="27" y="61"/>
                    </a:lnTo>
                    <a:lnTo>
                      <a:pt x="54" y="97"/>
                    </a:lnTo>
                    <a:lnTo>
                      <a:pt x="94" y="122"/>
                    </a:lnTo>
                    <a:lnTo>
                      <a:pt x="114" y="146"/>
                    </a:lnTo>
                    <a:lnTo>
                      <a:pt x="141" y="158"/>
                    </a:lnTo>
                    <a:lnTo>
                      <a:pt x="148" y="170"/>
                    </a:lnTo>
                    <a:lnTo>
                      <a:pt x="167" y="188"/>
                    </a:lnTo>
                    <a:lnTo>
                      <a:pt x="167" y="213"/>
                    </a:lnTo>
                    <a:lnTo>
                      <a:pt x="234" y="243"/>
                    </a:lnTo>
                    <a:lnTo>
                      <a:pt x="228" y="20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" name="Freeform 35"/>
              <p:cNvSpPr>
                <a:spLocks/>
              </p:cNvSpPr>
              <p:nvPr/>
            </p:nvSpPr>
            <p:spPr bwMode="auto">
              <a:xfrm>
                <a:off x="4182" y="2707"/>
                <a:ext cx="458" cy="277"/>
              </a:xfrm>
              <a:custGeom>
                <a:avLst/>
                <a:gdLst/>
                <a:ahLst/>
                <a:cxnLst>
                  <a:cxn ang="0">
                    <a:pos x="295" y="320"/>
                  </a:cxn>
                  <a:cxn ang="0">
                    <a:pos x="329" y="304"/>
                  </a:cxn>
                  <a:cxn ang="0">
                    <a:pos x="380" y="304"/>
                  </a:cxn>
                  <a:cxn ang="0">
                    <a:pos x="413" y="288"/>
                  </a:cxn>
                  <a:cxn ang="0">
                    <a:pos x="439" y="272"/>
                  </a:cxn>
                  <a:cxn ang="0">
                    <a:pos x="455" y="264"/>
                  </a:cxn>
                  <a:cxn ang="0">
                    <a:pos x="464" y="224"/>
                  </a:cxn>
                  <a:cxn ang="0">
                    <a:pos x="472" y="200"/>
                  </a:cxn>
                  <a:cxn ang="0">
                    <a:pos x="498" y="168"/>
                  </a:cxn>
                  <a:cxn ang="0">
                    <a:pos x="523" y="112"/>
                  </a:cxn>
                  <a:cxn ang="0">
                    <a:pos x="548" y="72"/>
                  </a:cxn>
                  <a:cxn ang="0">
                    <a:pos x="573" y="48"/>
                  </a:cxn>
                  <a:cxn ang="0">
                    <a:pos x="548" y="24"/>
                  </a:cxn>
                  <a:cxn ang="0">
                    <a:pos x="514" y="0"/>
                  </a:cxn>
                  <a:cxn ang="0">
                    <a:pos x="472" y="8"/>
                  </a:cxn>
                  <a:cxn ang="0">
                    <a:pos x="447" y="0"/>
                  </a:cxn>
                  <a:cxn ang="0">
                    <a:pos x="405" y="8"/>
                  </a:cxn>
                  <a:cxn ang="0">
                    <a:pos x="371" y="8"/>
                  </a:cxn>
                  <a:cxn ang="0">
                    <a:pos x="329" y="56"/>
                  </a:cxn>
                  <a:cxn ang="0">
                    <a:pos x="287" y="48"/>
                  </a:cxn>
                  <a:cxn ang="0">
                    <a:pos x="279" y="64"/>
                  </a:cxn>
                  <a:cxn ang="0">
                    <a:pos x="228" y="80"/>
                  </a:cxn>
                  <a:cxn ang="0">
                    <a:pos x="228" y="112"/>
                  </a:cxn>
                  <a:cxn ang="0">
                    <a:pos x="110" y="128"/>
                  </a:cxn>
                  <a:cxn ang="0">
                    <a:pos x="85" y="112"/>
                  </a:cxn>
                  <a:cxn ang="0">
                    <a:pos x="68" y="104"/>
                  </a:cxn>
                  <a:cxn ang="0">
                    <a:pos x="68" y="128"/>
                  </a:cxn>
                  <a:cxn ang="0">
                    <a:pos x="26" y="144"/>
                  </a:cxn>
                  <a:cxn ang="0">
                    <a:pos x="26" y="184"/>
                  </a:cxn>
                  <a:cxn ang="0">
                    <a:pos x="17" y="224"/>
                  </a:cxn>
                  <a:cxn ang="0">
                    <a:pos x="0" y="240"/>
                  </a:cxn>
                  <a:cxn ang="0">
                    <a:pos x="43" y="288"/>
                  </a:cxn>
                  <a:cxn ang="0">
                    <a:pos x="34" y="296"/>
                  </a:cxn>
                  <a:cxn ang="0">
                    <a:pos x="68" y="312"/>
                  </a:cxn>
                  <a:cxn ang="0">
                    <a:pos x="93" y="336"/>
                  </a:cxn>
                  <a:cxn ang="0">
                    <a:pos x="118" y="352"/>
                  </a:cxn>
                  <a:cxn ang="0">
                    <a:pos x="152" y="344"/>
                  </a:cxn>
                  <a:cxn ang="0">
                    <a:pos x="161" y="368"/>
                  </a:cxn>
                  <a:cxn ang="0">
                    <a:pos x="194" y="368"/>
                  </a:cxn>
                  <a:cxn ang="0">
                    <a:pos x="253" y="344"/>
                  </a:cxn>
                  <a:cxn ang="0">
                    <a:pos x="262" y="344"/>
                  </a:cxn>
                  <a:cxn ang="0">
                    <a:pos x="270" y="320"/>
                  </a:cxn>
                  <a:cxn ang="0">
                    <a:pos x="295" y="320"/>
                  </a:cxn>
                </a:cxnLst>
                <a:rect l="0" t="0" r="r" b="b"/>
                <a:pathLst>
                  <a:path w="573" h="368">
                    <a:moveTo>
                      <a:pt x="295" y="320"/>
                    </a:moveTo>
                    <a:lnTo>
                      <a:pt x="329" y="304"/>
                    </a:lnTo>
                    <a:lnTo>
                      <a:pt x="380" y="304"/>
                    </a:lnTo>
                    <a:lnTo>
                      <a:pt x="413" y="288"/>
                    </a:lnTo>
                    <a:lnTo>
                      <a:pt x="439" y="272"/>
                    </a:lnTo>
                    <a:lnTo>
                      <a:pt x="455" y="264"/>
                    </a:lnTo>
                    <a:lnTo>
                      <a:pt x="464" y="224"/>
                    </a:lnTo>
                    <a:lnTo>
                      <a:pt x="472" y="200"/>
                    </a:lnTo>
                    <a:lnTo>
                      <a:pt x="498" y="168"/>
                    </a:lnTo>
                    <a:lnTo>
                      <a:pt x="523" y="112"/>
                    </a:lnTo>
                    <a:lnTo>
                      <a:pt x="548" y="72"/>
                    </a:lnTo>
                    <a:lnTo>
                      <a:pt x="573" y="48"/>
                    </a:lnTo>
                    <a:lnTo>
                      <a:pt x="548" y="24"/>
                    </a:lnTo>
                    <a:lnTo>
                      <a:pt x="514" y="0"/>
                    </a:lnTo>
                    <a:lnTo>
                      <a:pt x="472" y="8"/>
                    </a:lnTo>
                    <a:lnTo>
                      <a:pt x="447" y="0"/>
                    </a:lnTo>
                    <a:lnTo>
                      <a:pt x="405" y="8"/>
                    </a:lnTo>
                    <a:lnTo>
                      <a:pt x="371" y="8"/>
                    </a:lnTo>
                    <a:lnTo>
                      <a:pt x="329" y="56"/>
                    </a:lnTo>
                    <a:lnTo>
                      <a:pt x="287" y="48"/>
                    </a:lnTo>
                    <a:lnTo>
                      <a:pt x="279" y="64"/>
                    </a:lnTo>
                    <a:lnTo>
                      <a:pt x="228" y="80"/>
                    </a:lnTo>
                    <a:lnTo>
                      <a:pt x="228" y="112"/>
                    </a:lnTo>
                    <a:lnTo>
                      <a:pt x="110" y="128"/>
                    </a:lnTo>
                    <a:lnTo>
                      <a:pt x="85" y="112"/>
                    </a:lnTo>
                    <a:lnTo>
                      <a:pt x="68" y="104"/>
                    </a:lnTo>
                    <a:lnTo>
                      <a:pt x="68" y="128"/>
                    </a:lnTo>
                    <a:lnTo>
                      <a:pt x="26" y="144"/>
                    </a:lnTo>
                    <a:lnTo>
                      <a:pt x="26" y="184"/>
                    </a:lnTo>
                    <a:lnTo>
                      <a:pt x="17" y="224"/>
                    </a:lnTo>
                    <a:lnTo>
                      <a:pt x="0" y="240"/>
                    </a:lnTo>
                    <a:lnTo>
                      <a:pt x="43" y="288"/>
                    </a:lnTo>
                    <a:lnTo>
                      <a:pt x="34" y="296"/>
                    </a:lnTo>
                    <a:lnTo>
                      <a:pt x="68" y="312"/>
                    </a:lnTo>
                    <a:lnTo>
                      <a:pt x="93" y="336"/>
                    </a:lnTo>
                    <a:lnTo>
                      <a:pt x="118" y="352"/>
                    </a:lnTo>
                    <a:lnTo>
                      <a:pt x="152" y="344"/>
                    </a:lnTo>
                    <a:lnTo>
                      <a:pt x="161" y="368"/>
                    </a:lnTo>
                    <a:lnTo>
                      <a:pt x="194" y="368"/>
                    </a:lnTo>
                    <a:lnTo>
                      <a:pt x="253" y="344"/>
                    </a:lnTo>
                    <a:lnTo>
                      <a:pt x="262" y="344"/>
                    </a:lnTo>
                    <a:lnTo>
                      <a:pt x="270" y="320"/>
                    </a:lnTo>
                    <a:lnTo>
                      <a:pt x="295" y="320"/>
                    </a:lnTo>
                    <a:close/>
                  </a:path>
                </a:pathLst>
              </a:custGeom>
              <a:solidFill>
                <a:srgbClr val="FFF1C3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Freeform 36"/>
              <p:cNvSpPr>
                <a:spLocks/>
              </p:cNvSpPr>
              <p:nvPr/>
            </p:nvSpPr>
            <p:spPr bwMode="auto">
              <a:xfrm>
                <a:off x="4546" y="2707"/>
                <a:ext cx="20" cy="7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26" y="8"/>
                  </a:cxn>
                  <a:cxn ang="0">
                    <a:pos x="0" y="0"/>
                  </a:cxn>
                  <a:cxn ang="0">
                    <a:pos x="17" y="8"/>
                  </a:cxn>
                </a:cxnLst>
                <a:rect l="0" t="0" r="r" b="b"/>
                <a:pathLst>
                  <a:path w="26" h="8">
                    <a:moveTo>
                      <a:pt x="17" y="8"/>
                    </a:moveTo>
                    <a:lnTo>
                      <a:pt x="26" y="8"/>
                    </a:lnTo>
                    <a:lnTo>
                      <a:pt x="0" y="0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" name="Freeform 37"/>
              <p:cNvSpPr>
                <a:spLocks/>
              </p:cNvSpPr>
              <p:nvPr/>
            </p:nvSpPr>
            <p:spPr bwMode="auto">
              <a:xfrm>
                <a:off x="4566" y="2714"/>
                <a:ext cx="15" cy="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0"/>
                  </a:cxn>
                  <a:cxn ang="0">
                    <a:pos x="17" y="0"/>
                  </a:cxn>
                </a:cxnLst>
                <a:rect l="0" t="0" r="r" b="b"/>
                <a:pathLst>
                  <a:path w="17">
                    <a:moveTo>
                      <a:pt x="17" y="0"/>
                    </a:move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Line 38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Line 39"/>
              <p:cNvSpPr>
                <a:spLocks noChangeShapeType="1"/>
              </p:cNvSpPr>
              <p:nvPr/>
            </p:nvSpPr>
            <p:spPr bwMode="auto">
              <a:xfrm flipV="1">
                <a:off x="4560" y="2707"/>
                <a:ext cx="21" cy="7"/>
              </a:xfrm>
              <a:prstGeom prst="line">
                <a:avLst/>
              </a:prstGeom>
              <a:noFill/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" name="Freeform 40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" name="Freeform 41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Freeform 42"/>
              <p:cNvSpPr>
                <a:spLocks/>
              </p:cNvSpPr>
              <p:nvPr/>
            </p:nvSpPr>
            <p:spPr bwMode="auto">
              <a:xfrm>
                <a:off x="4539" y="2707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" name="Freeform 43"/>
              <p:cNvSpPr>
                <a:spLocks/>
              </p:cNvSpPr>
              <p:nvPr/>
            </p:nvSpPr>
            <p:spPr bwMode="auto">
              <a:xfrm>
                <a:off x="4337" y="2635"/>
                <a:ext cx="21" cy="13"/>
              </a:xfrm>
              <a:custGeom>
                <a:avLst/>
                <a:gdLst/>
                <a:ahLst/>
                <a:cxnLst>
                  <a:cxn ang="0">
                    <a:pos x="26" y="16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7" y="16"/>
                  </a:cxn>
                  <a:cxn ang="0">
                    <a:pos x="26" y="16"/>
                  </a:cxn>
                </a:cxnLst>
                <a:rect l="0" t="0" r="r" b="b"/>
                <a:pathLst>
                  <a:path w="26" h="16">
                    <a:moveTo>
                      <a:pt x="26" y="16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336699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" name="Freeform 44"/>
              <p:cNvSpPr>
                <a:spLocks/>
              </p:cNvSpPr>
              <p:nvPr/>
            </p:nvSpPr>
            <p:spPr bwMode="auto">
              <a:xfrm>
                <a:off x="4217" y="2629"/>
                <a:ext cx="383" cy="175"/>
              </a:xfrm>
              <a:custGeom>
                <a:avLst/>
                <a:gdLst/>
                <a:ahLst/>
                <a:cxnLst>
                  <a:cxn ang="0">
                    <a:pos x="421" y="8"/>
                  </a:cxn>
                  <a:cxn ang="0">
                    <a:pos x="396" y="0"/>
                  </a:cxn>
                  <a:cxn ang="0">
                    <a:pos x="353" y="0"/>
                  </a:cxn>
                  <a:cxn ang="0">
                    <a:pos x="328" y="16"/>
                  </a:cxn>
                  <a:cxn ang="0">
                    <a:pos x="294" y="16"/>
                  </a:cxn>
                  <a:cxn ang="0">
                    <a:pos x="269" y="40"/>
                  </a:cxn>
                  <a:cxn ang="0">
                    <a:pos x="244" y="40"/>
                  </a:cxn>
                  <a:cxn ang="0">
                    <a:pos x="236" y="24"/>
                  </a:cxn>
                  <a:cxn ang="0">
                    <a:pos x="210" y="0"/>
                  </a:cxn>
                  <a:cxn ang="0">
                    <a:pos x="177" y="24"/>
                  </a:cxn>
                  <a:cxn ang="0">
                    <a:pos x="168" y="24"/>
                  </a:cxn>
                  <a:cxn ang="0">
                    <a:pos x="151" y="16"/>
                  </a:cxn>
                  <a:cxn ang="0">
                    <a:pos x="126" y="32"/>
                  </a:cxn>
                  <a:cxn ang="0">
                    <a:pos x="101" y="56"/>
                  </a:cxn>
                  <a:cxn ang="0">
                    <a:pos x="67" y="104"/>
                  </a:cxn>
                  <a:cxn ang="0">
                    <a:pos x="25" y="104"/>
                  </a:cxn>
                  <a:cxn ang="0">
                    <a:pos x="0" y="136"/>
                  </a:cxn>
                  <a:cxn ang="0">
                    <a:pos x="0" y="176"/>
                  </a:cxn>
                  <a:cxn ang="0">
                    <a:pos x="33" y="200"/>
                  </a:cxn>
                  <a:cxn ang="0">
                    <a:pos x="25" y="208"/>
                  </a:cxn>
                  <a:cxn ang="0">
                    <a:pos x="42" y="216"/>
                  </a:cxn>
                  <a:cxn ang="0">
                    <a:pos x="67" y="232"/>
                  </a:cxn>
                  <a:cxn ang="0">
                    <a:pos x="185" y="216"/>
                  </a:cxn>
                  <a:cxn ang="0">
                    <a:pos x="185" y="184"/>
                  </a:cxn>
                  <a:cxn ang="0">
                    <a:pos x="236" y="168"/>
                  </a:cxn>
                  <a:cxn ang="0">
                    <a:pos x="244" y="152"/>
                  </a:cxn>
                  <a:cxn ang="0">
                    <a:pos x="286" y="160"/>
                  </a:cxn>
                  <a:cxn ang="0">
                    <a:pos x="328" y="112"/>
                  </a:cxn>
                  <a:cxn ang="0">
                    <a:pos x="362" y="112"/>
                  </a:cxn>
                  <a:cxn ang="0">
                    <a:pos x="404" y="104"/>
                  </a:cxn>
                  <a:cxn ang="0">
                    <a:pos x="412" y="104"/>
                  </a:cxn>
                  <a:cxn ang="0">
                    <a:pos x="438" y="112"/>
                  </a:cxn>
                  <a:cxn ang="0">
                    <a:pos x="455" y="112"/>
                  </a:cxn>
                  <a:cxn ang="0">
                    <a:pos x="463" y="64"/>
                  </a:cxn>
                  <a:cxn ang="0">
                    <a:pos x="480" y="16"/>
                  </a:cxn>
                  <a:cxn ang="0">
                    <a:pos x="421" y="8"/>
                  </a:cxn>
                </a:cxnLst>
                <a:rect l="0" t="0" r="r" b="b"/>
                <a:pathLst>
                  <a:path w="480" h="232">
                    <a:moveTo>
                      <a:pt x="421" y="8"/>
                    </a:moveTo>
                    <a:lnTo>
                      <a:pt x="396" y="0"/>
                    </a:lnTo>
                    <a:lnTo>
                      <a:pt x="353" y="0"/>
                    </a:lnTo>
                    <a:lnTo>
                      <a:pt x="328" y="16"/>
                    </a:lnTo>
                    <a:lnTo>
                      <a:pt x="294" y="16"/>
                    </a:lnTo>
                    <a:lnTo>
                      <a:pt x="269" y="40"/>
                    </a:lnTo>
                    <a:lnTo>
                      <a:pt x="244" y="40"/>
                    </a:lnTo>
                    <a:lnTo>
                      <a:pt x="236" y="24"/>
                    </a:lnTo>
                    <a:lnTo>
                      <a:pt x="210" y="0"/>
                    </a:lnTo>
                    <a:lnTo>
                      <a:pt x="177" y="24"/>
                    </a:lnTo>
                    <a:lnTo>
                      <a:pt x="168" y="24"/>
                    </a:lnTo>
                    <a:lnTo>
                      <a:pt x="151" y="16"/>
                    </a:lnTo>
                    <a:lnTo>
                      <a:pt x="126" y="32"/>
                    </a:lnTo>
                    <a:lnTo>
                      <a:pt x="101" y="56"/>
                    </a:lnTo>
                    <a:lnTo>
                      <a:pt x="67" y="104"/>
                    </a:lnTo>
                    <a:lnTo>
                      <a:pt x="25" y="104"/>
                    </a:lnTo>
                    <a:lnTo>
                      <a:pt x="0" y="136"/>
                    </a:lnTo>
                    <a:lnTo>
                      <a:pt x="0" y="176"/>
                    </a:lnTo>
                    <a:lnTo>
                      <a:pt x="33" y="200"/>
                    </a:lnTo>
                    <a:lnTo>
                      <a:pt x="25" y="208"/>
                    </a:lnTo>
                    <a:lnTo>
                      <a:pt x="42" y="216"/>
                    </a:lnTo>
                    <a:lnTo>
                      <a:pt x="67" y="232"/>
                    </a:lnTo>
                    <a:lnTo>
                      <a:pt x="185" y="216"/>
                    </a:lnTo>
                    <a:lnTo>
                      <a:pt x="185" y="184"/>
                    </a:lnTo>
                    <a:lnTo>
                      <a:pt x="236" y="168"/>
                    </a:lnTo>
                    <a:lnTo>
                      <a:pt x="244" y="152"/>
                    </a:lnTo>
                    <a:lnTo>
                      <a:pt x="286" y="160"/>
                    </a:lnTo>
                    <a:lnTo>
                      <a:pt x="328" y="112"/>
                    </a:lnTo>
                    <a:lnTo>
                      <a:pt x="362" y="112"/>
                    </a:lnTo>
                    <a:lnTo>
                      <a:pt x="404" y="104"/>
                    </a:lnTo>
                    <a:lnTo>
                      <a:pt x="412" y="104"/>
                    </a:lnTo>
                    <a:lnTo>
                      <a:pt x="438" y="112"/>
                    </a:lnTo>
                    <a:lnTo>
                      <a:pt x="455" y="112"/>
                    </a:lnTo>
                    <a:lnTo>
                      <a:pt x="463" y="64"/>
                    </a:lnTo>
                    <a:lnTo>
                      <a:pt x="480" y="16"/>
                    </a:lnTo>
                    <a:lnTo>
                      <a:pt x="421" y="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Freeform 45"/>
              <p:cNvSpPr>
                <a:spLocks/>
              </p:cNvSpPr>
              <p:nvPr/>
            </p:nvSpPr>
            <p:spPr bwMode="auto">
              <a:xfrm>
                <a:off x="4391" y="2930"/>
                <a:ext cx="351" cy="348"/>
              </a:xfrm>
              <a:custGeom>
                <a:avLst/>
                <a:gdLst/>
                <a:ahLst/>
                <a:cxnLst>
                  <a:cxn ang="0">
                    <a:pos x="144" y="299"/>
                  </a:cxn>
                  <a:cxn ang="0">
                    <a:pos x="157" y="302"/>
                  </a:cxn>
                  <a:cxn ang="0">
                    <a:pos x="183" y="264"/>
                  </a:cxn>
                  <a:cxn ang="0">
                    <a:pos x="222" y="306"/>
                  </a:cxn>
                  <a:cxn ang="0">
                    <a:pos x="243" y="312"/>
                  </a:cxn>
                  <a:cxn ang="0">
                    <a:pos x="235" y="351"/>
                  </a:cxn>
                  <a:cxn ang="0">
                    <a:pos x="294" y="328"/>
                  </a:cxn>
                  <a:cxn ang="0">
                    <a:pos x="328" y="328"/>
                  </a:cxn>
                  <a:cxn ang="0">
                    <a:pos x="334" y="304"/>
                  </a:cxn>
                  <a:cxn ang="0">
                    <a:pos x="321" y="298"/>
                  </a:cxn>
                  <a:cxn ang="0">
                    <a:pos x="321" y="274"/>
                  </a:cxn>
                  <a:cxn ang="0">
                    <a:pos x="334" y="267"/>
                  </a:cxn>
                  <a:cxn ang="0">
                    <a:pos x="348" y="237"/>
                  </a:cxn>
                  <a:cxn ang="0">
                    <a:pos x="315" y="213"/>
                  </a:cxn>
                  <a:cxn ang="0">
                    <a:pos x="301" y="188"/>
                  </a:cxn>
                  <a:cxn ang="0">
                    <a:pos x="294" y="164"/>
                  </a:cxn>
                  <a:cxn ang="0">
                    <a:pos x="307" y="140"/>
                  </a:cxn>
                  <a:cxn ang="0">
                    <a:pos x="294" y="134"/>
                  </a:cxn>
                  <a:cxn ang="0">
                    <a:pos x="294" y="103"/>
                  </a:cxn>
                  <a:cxn ang="0">
                    <a:pos x="261" y="122"/>
                  </a:cxn>
                  <a:cxn ang="0">
                    <a:pos x="227" y="109"/>
                  </a:cxn>
                  <a:cxn ang="0">
                    <a:pos x="194" y="103"/>
                  </a:cxn>
                  <a:cxn ang="0">
                    <a:pos x="207" y="79"/>
                  </a:cxn>
                  <a:cxn ang="0">
                    <a:pos x="174" y="67"/>
                  </a:cxn>
                  <a:cxn ang="0">
                    <a:pos x="147" y="49"/>
                  </a:cxn>
                  <a:cxn ang="0">
                    <a:pos x="141" y="30"/>
                  </a:cxn>
                  <a:cxn ang="0">
                    <a:pos x="114" y="12"/>
                  </a:cxn>
                  <a:cxn ang="0">
                    <a:pos x="100" y="0"/>
                  </a:cxn>
                  <a:cxn ang="0">
                    <a:pos x="94" y="6"/>
                  </a:cxn>
                  <a:cxn ang="0">
                    <a:pos x="53" y="6"/>
                  </a:cxn>
                  <a:cxn ang="0">
                    <a:pos x="26" y="18"/>
                  </a:cxn>
                  <a:cxn ang="0">
                    <a:pos x="6" y="18"/>
                  </a:cxn>
                  <a:cxn ang="0">
                    <a:pos x="0" y="36"/>
                  </a:cxn>
                  <a:cxn ang="0">
                    <a:pos x="6" y="61"/>
                  </a:cxn>
                  <a:cxn ang="0">
                    <a:pos x="26" y="85"/>
                  </a:cxn>
                  <a:cxn ang="0">
                    <a:pos x="47" y="91"/>
                  </a:cxn>
                  <a:cxn ang="0">
                    <a:pos x="26" y="97"/>
                  </a:cxn>
                  <a:cxn ang="0">
                    <a:pos x="26" y="122"/>
                  </a:cxn>
                  <a:cxn ang="0">
                    <a:pos x="6" y="116"/>
                  </a:cxn>
                  <a:cxn ang="0">
                    <a:pos x="14" y="128"/>
                  </a:cxn>
                  <a:cxn ang="0">
                    <a:pos x="40" y="128"/>
                  </a:cxn>
                  <a:cxn ang="0">
                    <a:pos x="40" y="152"/>
                  </a:cxn>
                  <a:cxn ang="0">
                    <a:pos x="47" y="176"/>
                  </a:cxn>
                  <a:cxn ang="0">
                    <a:pos x="80" y="195"/>
                  </a:cxn>
                  <a:cxn ang="0">
                    <a:pos x="60" y="207"/>
                  </a:cxn>
                  <a:cxn ang="0">
                    <a:pos x="80" y="237"/>
                  </a:cxn>
                  <a:cxn ang="0">
                    <a:pos x="51" y="241"/>
                  </a:cxn>
                  <a:cxn ang="0">
                    <a:pos x="144" y="299"/>
                  </a:cxn>
                </a:cxnLst>
                <a:rect l="0" t="0" r="r" b="b"/>
                <a:pathLst>
                  <a:path w="348" h="351">
                    <a:moveTo>
                      <a:pt x="144" y="299"/>
                    </a:moveTo>
                    <a:lnTo>
                      <a:pt x="157" y="302"/>
                    </a:lnTo>
                    <a:lnTo>
                      <a:pt x="183" y="264"/>
                    </a:lnTo>
                    <a:lnTo>
                      <a:pt x="222" y="306"/>
                    </a:lnTo>
                    <a:lnTo>
                      <a:pt x="243" y="312"/>
                    </a:lnTo>
                    <a:lnTo>
                      <a:pt x="235" y="351"/>
                    </a:lnTo>
                    <a:lnTo>
                      <a:pt x="294" y="328"/>
                    </a:lnTo>
                    <a:lnTo>
                      <a:pt x="328" y="328"/>
                    </a:lnTo>
                    <a:lnTo>
                      <a:pt x="334" y="304"/>
                    </a:lnTo>
                    <a:lnTo>
                      <a:pt x="321" y="298"/>
                    </a:lnTo>
                    <a:lnTo>
                      <a:pt x="321" y="274"/>
                    </a:lnTo>
                    <a:lnTo>
                      <a:pt x="334" y="267"/>
                    </a:lnTo>
                    <a:lnTo>
                      <a:pt x="348" y="237"/>
                    </a:lnTo>
                    <a:lnTo>
                      <a:pt x="315" y="213"/>
                    </a:lnTo>
                    <a:lnTo>
                      <a:pt x="301" y="188"/>
                    </a:lnTo>
                    <a:lnTo>
                      <a:pt x="294" y="164"/>
                    </a:lnTo>
                    <a:lnTo>
                      <a:pt x="307" y="140"/>
                    </a:lnTo>
                    <a:lnTo>
                      <a:pt x="294" y="134"/>
                    </a:lnTo>
                    <a:lnTo>
                      <a:pt x="294" y="103"/>
                    </a:lnTo>
                    <a:lnTo>
                      <a:pt x="261" y="122"/>
                    </a:lnTo>
                    <a:lnTo>
                      <a:pt x="227" y="109"/>
                    </a:lnTo>
                    <a:lnTo>
                      <a:pt x="194" y="103"/>
                    </a:lnTo>
                    <a:lnTo>
                      <a:pt x="207" y="79"/>
                    </a:lnTo>
                    <a:lnTo>
                      <a:pt x="174" y="67"/>
                    </a:lnTo>
                    <a:lnTo>
                      <a:pt x="147" y="49"/>
                    </a:lnTo>
                    <a:lnTo>
                      <a:pt x="141" y="30"/>
                    </a:lnTo>
                    <a:lnTo>
                      <a:pt x="114" y="12"/>
                    </a:lnTo>
                    <a:lnTo>
                      <a:pt x="100" y="0"/>
                    </a:lnTo>
                    <a:lnTo>
                      <a:pt x="94" y="6"/>
                    </a:lnTo>
                    <a:lnTo>
                      <a:pt x="53" y="6"/>
                    </a:lnTo>
                    <a:lnTo>
                      <a:pt x="26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6" y="61"/>
                    </a:lnTo>
                    <a:lnTo>
                      <a:pt x="26" y="85"/>
                    </a:lnTo>
                    <a:lnTo>
                      <a:pt x="47" y="91"/>
                    </a:lnTo>
                    <a:lnTo>
                      <a:pt x="26" y="97"/>
                    </a:lnTo>
                    <a:lnTo>
                      <a:pt x="26" y="122"/>
                    </a:lnTo>
                    <a:lnTo>
                      <a:pt x="6" y="116"/>
                    </a:lnTo>
                    <a:lnTo>
                      <a:pt x="14" y="128"/>
                    </a:lnTo>
                    <a:lnTo>
                      <a:pt x="40" y="128"/>
                    </a:lnTo>
                    <a:lnTo>
                      <a:pt x="40" y="152"/>
                    </a:lnTo>
                    <a:lnTo>
                      <a:pt x="47" y="176"/>
                    </a:lnTo>
                    <a:lnTo>
                      <a:pt x="80" y="195"/>
                    </a:lnTo>
                    <a:lnTo>
                      <a:pt x="60" y="207"/>
                    </a:lnTo>
                    <a:lnTo>
                      <a:pt x="80" y="237"/>
                    </a:lnTo>
                    <a:lnTo>
                      <a:pt x="51" y="241"/>
                    </a:lnTo>
                    <a:lnTo>
                      <a:pt x="144" y="299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" name="Freeform 46"/>
              <p:cNvSpPr>
                <a:spLocks/>
              </p:cNvSpPr>
              <p:nvPr/>
            </p:nvSpPr>
            <p:spPr bwMode="auto">
              <a:xfrm>
                <a:off x="4473" y="3249"/>
                <a:ext cx="167" cy="265"/>
              </a:xfrm>
              <a:custGeom>
                <a:avLst/>
                <a:gdLst/>
                <a:ahLst/>
                <a:cxnLst>
                  <a:cxn ang="0">
                    <a:pos x="119" y="231"/>
                  </a:cxn>
                  <a:cxn ang="0">
                    <a:pos x="146" y="218"/>
                  </a:cxn>
                  <a:cxn ang="0">
                    <a:pos x="146" y="188"/>
                  </a:cxn>
                  <a:cxn ang="0">
                    <a:pos x="166" y="176"/>
                  </a:cxn>
                  <a:cxn ang="0">
                    <a:pos x="153" y="146"/>
                  </a:cxn>
                  <a:cxn ang="0">
                    <a:pos x="133" y="140"/>
                  </a:cxn>
                  <a:cxn ang="0">
                    <a:pos x="113" y="115"/>
                  </a:cxn>
                  <a:cxn ang="0">
                    <a:pos x="105" y="56"/>
                  </a:cxn>
                  <a:cxn ang="0">
                    <a:pos x="96" y="67"/>
                  </a:cxn>
                  <a:cxn ang="0">
                    <a:pos x="94" y="37"/>
                  </a:cxn>
                  <a:cxn ang="0">
                    <a:pos x="66" y="12"/>
                  </a:cxn>
                  <a:cxn ang="0">
                    <a:pos x="47" y="12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0" y="61"/>
                  </a:cxn>
                  <a:cxn ang="0">
                    <a:pos x="13" y="67"/>
                  </a:cxn>
                  <a:cxn ang="0">
                    <a:pos x="26" y="79"/>
                  </a:cxn>
                  <a:cxn ang="0">
                    <a:pos x="26" y="91"/>
                  </a:cxn>
                  <a:cxn ang="0">
                    <a:pos x="26" y="121"/>
                  </a:cxn>
                  <a:cxn ang="0">
                    <a:pos x="33" y="188"/>
                  </a:cxn>
                  <a:cxn ang="0">
                    <a:pos x="53" y="218"/>
                  </a:cxn>
                  <a:cxn ang="0">
                    <a:pos x="86" y="243"/>
                  </a:cxn>
                  <a:cxn ang="0">
                    <a:pos x="107" y="267"/>
                  </a:cxn>
                  <a:cxn ang="0">
                    <a:pos x="119" y="261"/>
                  </a:cxn>
                  <a:cxn ang="0">
                    <a:pos x="119" y="231"/>
                  </a:cxn>
                </a:cxnLst>
                <a:rect l="0" t="0" r="r" b="b"/>
                <a:pathLst>
                  <a:path w="166" h="267">
                    <a:moveTo>
                      <a:pt x="119" y="231"/>
                    </a:moveTo>
                    <a:lnTo>
                      <a:pt x="146" y="218"/>
                    </a:lnTo>
                    <a:lnTo>
                      <a:pt x="146" y="188"/>
                    </a:lnTo>
                    <a:lnTo>
                      <a:pt x="166" y="176"/>
                    </a:lnTo>
                    <a:lnTo>
                      <a:pt x="153" y="146"/>
                    </a:lnTo>
                    <a:lnTo>
                      <a:pt x="133" y="140"/>
                    </a:lnTo>
                    <a:lnTo>
                      <a:pt x="113" y="115"/>
                    </a:lnTo>
                    <a:lnTo>
                      <a:pt x="105" y="56"/>
                    </a:lnTo>
                    <a:lnTo>
                      <a:pt x="96" y="67"/>
                    </a:lnTo>
                    <a:lnTo>
                      <a:pt x="94" y="37"/>
                    </a:lnTo>
                    <a:lnTo>
                      <a:pt x="66" y="12"/>
                    </a:lnTo>
                    <a:lnTo>
                      <a:pt x="47" y="12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13" y="67"/>
                    </a:lnTo>
                    <a:lnTo>
                      <a:pt x="26" y="79"/>
                    </a:lnTo>
                    <a:lnTo>
                      <a:pt x="26" y="91"/>
                    </a:lnTo>
                    <a:lnTo>
                      <a:pt x="26" y="121"/>
                    </a:lnTo>
                    <a:lnTo>
                      <a:pt x="33" y="188"/>
                    </a:lnTo>
                    <a:lnTo>
                      <a:pt x="53" y="218"/>
                    </a:lnTo>
                    <a:lnTo>
                      <a:pt x="86" y="243"/>
                    </a:lnTo>
                    <a:lnTo>
                      <a:pt x="107" y="267"/>
                    </a:lnTo>
                    <a:lnTo>
                      <a:pt x="119" y="261"/>
                    </a:lnTo>
                    <a:lnTo>
                      <a:pt x="119" y="23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87" name="Group 79"/>
              <p:cNvGrpSpPr>
                <a:grpSpLocks/>
              </p:cNvGrpSpPr>
              <p:nvPr/>
            </p:nvGrpSpPr>
            <p:grpSpPr bwMode="auto">
              <a:xfrm>
                <a:off x="4581" y="3249"/>
                <a:ext cx="611" cy="595"/>
                <a:chOff x="4581" y="3249"/>
                <a:chExt cx="611" cy="595"/>
              </a:xfrm>
            </p:grpSpPr>
            <p:sp>
              <p:nvSpPr>
                <p:cNvPr id="207" name="Freeform 48"/>
                <p:cNvSpPr>
                  <a:spLocks/>
                </p:cNvSpPr>
                <p:nvPr/>
              </p:nvSpPr>
              <p:spPr bwMode="auto">
                <a:xfrm>
                  <a:off x="4944" y="3790"/>
                  <a:ext cx="248" cy="5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8" y="56"/>
                    </a:cxn>
                    <a:cxn ang="0">
                      <a:pos x="33" y="64"/>
                    </a:cxn>
                    <a:cxn ang="0">
                      <a:pos x="67" y="64"/>
                    </a:cxn>
                    <a:cxn ang="0">
                      <a:pos x="126" y="56"/>
                    </a:cxn>
                    <a:cxn ang="0">
                      <a:pos x="143" y="56"/>
                    </a:cxn>
                    <a:cxn ang="0">
                      <a:pos x="143" y="72"/>
                    </a:cxn>
                    <a:cxn ang="0">
                      <a:pos x="193" y="72"/>
                    </a:cxn>
                    <a:cxn ang="0">
                      <a:pos x="219" y="56"/>
                    </a:cxn>
                    <a:cxn ang="0">
                      <a:pos x="252" y="56"/>
                    </a:cxn>
                    <a:cxn ang="0">
                      <a:pos x="278" y="40"/>
                    </a:cxn>
                    <a:cxn ang="0">
                      <a:pos x="311" y="32"/>
                    </a:cxn>
                    <a:cxn ang="0">
                      <a:pos x="311" y="0"/>
                    </a:cxn>
                    <a:cxn ang="0">
                      <a:pos x="286" y="16"/>
                    </a:cxn>
                    <a:cxn ang="0">
                      <a:pos x="269" y="24"/>
                    </a:cxn>
                    <a:cxn ang="0">
                      <a:pos x="252" y="24"/>
                    </a:cxn>
                    <a:cxn ang="0">
                      <a:pos x="244" y="8"/>
                    </a:cxn>
                    <a:cxn ang="0">
                      <a:pos x="219" y="16"/>
                    </a:cxn>
                    <a:cxn ang="0">
                      <a:pos x="168" y="24"/>
                    </a:cxn>
                    <a:cxn ang="0">
                      <a:pos x="168" y="8"/>
                    </a:cxn>
                    <a:cxn ang="0">
                      <a:pos x="84" y="40"/>
                    </a:cxn>
                    <a:cxn ang="0">
                      <a:pos x="75" y="16"/>
                    </a:cxn>
                    <a:cxn ang="0">
                      <a:pos x="59" y="8"/>
                    </a:cxn>
                    <a:cxn ang="0">
                      <a:pos x="59" y="24"/>
                    </a:cxn>
                    <a:cxn ang="0">
                      <a:pos x="33" y="24"/>
                    </a:cxn>
                    <a:cxn ang="0">
                      <a:pos x="16" y="0"/>
                    </a:cxn>
                    <a:cxn ang="0">
                      <a:pos x="16" y="16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11" h="72">
                      <a:moveTo>
                        <a:pt x="0" y="24"/>
                      </a:moveTo>
                      <a:lnTo>
                        <a:pt x="8" y="56"/>
                      </a:lnTo>
                      <a:lnTo>
                        <a:pt x="33" y="64"/>
                      </a:lnTo>
                      <a:lnTo>
                        <a:pt x="67" y="64"/>
                      </a:lnTo>
                      <a:lnTo>
                        <a:pt x="126" y="56"/>
                      </a:lnTo>
                      <a:lnTo>
                        <a:pt x="143" y="56"/>
                      </a:lnTo>
                      <a:lnTo>
                        <a:pt x="143" y="72"/>
                      </a:lnTo>
                      <a:lnTo>
                        <a:pt x="193" y="72"/>
                      </a:lnTo>
                      <a:lnTo>
                        <a:pt x="219" y="56"/>
                      </a:lnTo>
                      <a:lnTo>
                        <a:pt x="252" y="56"/>
                      </a:lnTo>
                      <a:lnTo>
                        <a:pt x="278" y="40"/>
                      </a:lnTo>
                      <a:lnTo>
                        <a:pt x="311" y="32"/>
                      </a:lnTo>
                      <a:lnTo>
                        <a:pt x="311" y="0"/>
                      </a:lnTo>
                      <a:lnTo>
                        <a:pt x="286" y="16"/>
                      </a:lnTo>
                      <a:lnTo>
                        <a:pt x="269" y="24"/>
                      </a:lnTo>
                      <a:lnTo>
                        <a:pt x="252" y="24"/>
                      </a:lnTo>
                      <a:lnTo>
                        <a:pt x="244" y="8"/>
                      </a:lnTo>
                      <a:lnTo>
                        <a:pt x="219" y="16"/>
                      </a:lnTo>
                      <a:lnTo>
                        <a:pt x="168" y="24"/>
                      </a:lnTo>
                      <a:lnTo>
                        <a:pt x="168" y="8"/>
                      </a:lnTo>
                      <a:lnTo>
                        <a:pt x="84" y="40"/>
                      </a:lnTo>
                      <a:lnTo>
                        <a:pt x="75" y="16"/>
                      </a:lnTo>
                      <a:lnTo>
                        <a:pt x="59" y="8"/>
                      </a:lnTo>
                      <a:lnTo>
                        <a:pt x="59" y="24"/>
                      </a:lnTo>
                      <a:lnTo>
                        <a:pt x="33" y="24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208" name="Freeform 49"/>
                <p:cNvSpPr>
                  <a:spLocks/>
                </p:cNvSpPr>
                <p:nvPr/>
              </p:nvSpPr>
              <p:spPr bwMode="auto">
                <a:xfrm>
                  <a:off x="4581" y="3249"/>
                  <a:ext cx="483" cy="529"/>
                </a:xfrm>
                <a:custGeom>
                  <a:avLst/>
                  <a:gdLst/>
                  <a:ahLst/>
                  <a:cxnLst>
                    <a:cxn ang="0">
                      <a:pos x="606" y="24"/>
                    </a:cxn>
                    <a:cxn ang="0">
                      <a:pos x="556" y="0"/>
                    </a:cxn>
                    <a:cxn ang="0">
                      <a:pos x="530" y="56"/>
                    </a:cxn>
                    <a:cxn ang="0">
                      <a:pos x="446" y="72"/>
                    </a:cxn>
                    <a:cxn ang="0">
                      <a:pos x="379" y="56"/>
                    </a:cxn>
                    <a:cxn ang="0">
                      <a:pos x="286" y="104"/>
                    </a:cxn>
                    <a:cxn ang="0">
                      <a:pos x="236" y="136"/>
                    </a:cxn>
                    <a:cxn ang="0">
                      <a:pos x="134" y="184"/>
                    </a:cxn>
                    <a:cxn ang="0">
                      <a:pos x="75" y="200"/>
                    </a:cxn>
                    <a:cxn ang="0">
                      <a:pos x="75" y="232"/>
                    </a:cxn>
                    <a:cxn ang="0">
                      <a:pos x="50" y="288"/>
                    </a:cxn>
                    <a:cxn ang="0">
                      <a:pos x="16" y="344"/>
                    </a:cxn>
                    <a:cxn ang="0">
                      <a:pos x="33" y="392"/>
                    </a:cxn>
                    <a:cxn ang="0">
                      <a:pos x="59" y="464"/>
                    </a:cxn>
                    <a:cxn ang="0">
                      <a:pos x="118" y="480"/>
                    </a:cxn>
                    <a:cxn ang="0">
                      <a:pos x="286" y="472"/>
                    </a:cxn>
                    <a:cxn ang="0">
                      <a:pos x="337" y="496"/>
                    </a:cxn>
                    <a:cxn ang="0">
                      <a:pos x="294" y="512"/>
                    </a:cxn>
                    <a:cxn ang="0">
                      <a:pos x="210" y="488"/>
                    </a:cxn>
                    <a:cxn ang="0">
                      <a:pos x="160" y="512"/>
                    </a:cxn>
                    <a:cxn ang="0">
                      <a:pos x="160" y="568"/>
                    </a:cxn>
                    <a:cxn ang="0">
                      <a:pos x="202" y="592"/>
                    </a:cxn>
                    <a:cxn ang="0">
                      <a:pos x="236" y="672"/>
                    </a:cxn>
                    <a:cxn ang="0">
                      <a:pos x="278" y="656"/>
                    </a:cxn>
                    <a:cxn ang="0">
                      <a:pos x="337" y="656"/>
                    </a:cxn>
                    <a:cxn ang="0">
                      <a:pos x="328" y="568"/>
                    </a:cxn>
                    <a:cxn ang="0">
                      <a:pos x="370" y="584"/>
                    </a:cxn>
                    <a:cxn ang="0">
                      <a:pos x="387" y="576"/>
                    </a:cxn>
                    <a:cxn ang="0">
                      <a:pos x="353" y="528"/>
                    </a:cxn>
                    <a:cxn ang="0">
                      <a:pos x="455" y="528"/>
                    </a:cxn>
                    <a:cxn ang="0">
                      <a:pos x="438" y="464"/>
                    </a:cxn>
                    <a:cxn ang="0">
                      <a:pos x="438" y="448"/>
                    </a:cxn>
                    <a:cxn ang="0">
                      <a:pos x="480" y="480"/>
                    </a:cxn>
                    <a:cxn ang="0">
                      <a:pos x="463" y="440"/>
                    </a:cxn>
                    <a:cxn ang="0">
                      <a:pos x="353" y="384"/>
                    </a:cxn>
                    <a:cxn ang="0">
                      <a:pos x="337" y="400"/>
                    </a:cxn>
                    <a:cxn ang="0">
                      <a:pos x="311" y="408"/>
                    </a:cxn>
                    <a:cxn ang="0">
                      <a:pos x="294" y="376"/>
                    </a:cxn>
                    <a:cxn ang="0">
                      <a:pos x="337" y="360"/>
                    </a:cxn>
                    <a:cxn ang="0">
                      <a:pos x="320" y="320"/>
                    </a:cxn>
                    <a:cxn ang="0">
                      <a:pos x="236" y="240"/>
                    </a:cxn>
                    <a:cxn ang="0">
                      <a:pos x="261" y="200"/>
                    </a:cxn>
                    <a:cxn ang="0">
                      <a:pos x="294" y="232"/>
                    </a:cxn>
                    <a:cxn ang="0">
                      <a:pos x="337" y="264"/>
                    </a:cxn>
                    <a:cxn ang="0">
                      <a:pos x="362" y="208"/>
                    </a:cxn>
                    <a:cxn ang="0">
                      <a:pos x="387" y="144"/>
                    </a:cxn>
                    <a:cxn ang="0">
                      <a:pos x="497" y="112"/>
                    </a:cxn>
                    <a:cxn ang="0">
                      <a:pos x="564" y="112"/>
                    </a:cxn>
                    <a:cxn ang="0">
                      <a:pos x="598" y="96"/>
                    </a:cxn>
                  </a:cxnLst>
                  <a:rect l="0" t="0" r="r" b="b"/>
                  <a:pathLst>
                    <a:path w="606" h="704">
                      <a:moveTo>
                        <a:pt x="589" y="72"/>
                      </a:moveTo>
                      <a:lnTo>
                        <a:pt x="606" y="24"/>
                      </a:lnTo>
                      <a:lnTo>
                        <a:pt x="581" y="0"/>
                      </a:lnTo>
                      <a:lnTo>
                        <a:pt x="556" y="0"/>
                      </a:lnTo>
                      <a:lnTo>
                        <a:pt x="564" y="40"/>
                      </a:lnTo>
                      <a:lnTo>
                        <a:pt x="530" y="56"/>
                      </a:lnTo>
                      <a:lnTo>
                        <a:pt x="471" y="72"/>
                      </a:lnTo>
                      <a:lnTo>
                        <a:pt x="446" y="72"/>
                      </a:lnTo>
                      <a:lnTo>
                        <a:pt x="412" y="72"/>
                      </a:lnTo>
                      <a:lnTo>
                        <a:pt x="379" y="56"/>
                      </a:lnTo>
                      <a:lnTo>
                        <a:pt x="328" y="88"/>
                      </a:lnTo>
                      <a:lnTo>
                        <a:pt x="286" y="104"/>
                      </a:lnTo>
                      <a:lnTo>
                        <a:pt x="244" y="104"/>
                      </a:lnTo>
                      <a:lnTo>
                        <a:pt x="236" y="136"/>
                      </a:lnTo>
                      <a:lnTo>
                        <a:pt x="168" y="144"/>
                      </a:lnTo>
                      <a:lnTo>
                        <a:pt x="134" y="184"/>
                      </a:lnTo>
                      <a:lnTo>
                        <a:pt x="109" y="184"/>
                      </a:lnTo>
                      <a:lnTo>
                        <a:pt x="75" y="200"/>
                      </a:lnTo>
                      <a:lnTo>
                        <a:pt x="67" y="200"/>
                      </a:lnTo>
                      <a:lnTo>
                        <a:pt x="75" y="232"/>
                      </a:lnTo>
                      <a:lnTo>
                        <a:pt x="50" y="248"/>
                      </a:lnTo>
                      <a:lnTo>
                        <a:pt x="50" y="288"/>
                      </a:lnTo>
                      <a:lnTo>
                        <a:pt x="16" y="304"/>
                      </a:lnTo>
                      <a:lnTo>
                        <a:pt x="16" y="344"/>
                      </a:lnTo>
                      <a:lnTo>
                        <a:pt x="0" y="352"/>
                      </a:lnTo>
                      <a:lnTo>
                        <a:pt x="33" y="392"/>
                      </a:lnTo>
                      <a:lnTo>
                        <a:pt x="75" y="424"/>
                      </a:lnTo>
                      <a:lnTo>
                        <a:pt x="59" y="464"/>
                      </a:lnTo>
                      <a:lnTo>
                        <a:pt x="92" y="464"/>
                      </a:lnTo>
                      <a:lnTo>
                        <a:pt x="118" y="480"/>
                      </a:lnTo>
                      <a:lnTo>
                        <a:pt x="202" y="480"/>
                      </a:lnTo>
                      <a:lnTo>
                        <a:pt x="286" y="472"/>
                      </a:lnTo>
                      <a:lnTo>
                        <a:pt x="362" y="480"/>
                      </a:lnTo>
                      <a:lnTo>
                        <a:pt x="337" y="496"/>
                      </a:lnTo>
                      <a:lnTo>
                        <a:pt x="328" y="512"/>
                      </a:lnTo>
                      <a:lnTo>
                        <a:pt x="294" y="512"/>
                      </a:lnTo>
                      <a:lnTo>
                        <a:pt x="261" y="504"/>
                      </a:lnTo>
                      <a:lnTo>
                        <a:pt x="210" y="488"/>
                      </a:lnTo>
                      <a:lnTo>
                        <a:pt x="185" y="504"/>
                      </a:lnTo>
                      <a:lnTo>
                        <a:pt x="160" y="512"/>
                      </a:lnTo>
                      <a:lnTo>
                        <a:pt x="134" y="552"/>
                      </a:lnTo>
                      <a:lnTo>
                        <a:pt x="160" y="568"/>
                      </a:lnTo>
                      <a:lnTo>
                        <a:pt x="185" y="584"/>
                      </a:lnTo>
                      <a:lnTo>
                        <a:pt x="202" y="592"/>
                      </a:lnTo>
                      <a:lnTo>
                        <a:pt x="210" y="624"/>
                      </a:lnTo>
                      <a:lnTo>
                        <a:pt x="236" y="672"/>
                      </a:lnTo>
                      <a:lnTo>
                        <a:pt x="252" y="648"/>
                      </a:lnTo>
                      <a:lnTo>
                        <a:pt x="278" y="656"/>
                      </a:lnTo>
                      <a:lnTo>
                        <a:pt x="311" y="704"/>
                      </a:lnTo>
                      <a:lnTo>
                        <a:pt x="337" y="656"/>
                      </a:lnTo>
                      <a:lnTo>
                        <a:pt x="396" y="688"/>
                      </a:lnTo>
                      <a:lnTo>
                        <a:pt x="328" y="568"/>
                      </a:lnTo>
                      <a:lnTo>
                        <a:pt x="353" y="576"/>
                      </a:lnTo>
                      <a:lnTo>
                        <a:pt x="370" y="584"/>
                      </a:lnTo>
                      <a:lnTo>
                        <a:pt x="370" y="600"/>
                      </a:lnTo>
                      <a:lnTo>
                        <a:pt x="387" y="576"/>
                      </a:lnTo>
                      <a:lnTo>
                        <a:pt x="412" y="560"/>
                      </a:lnTo>
                      <a:lnTo>
                        <a:pt x="353" y="528"/>
                      </a:lnTo>
                      <a:lnTo>
                        <a:pt x="404" y="512"/>
                      </a:lnTo>
                      <a:lnTo>
                        <a:pt x="455" y="528"/>
                      </a:lnTo>
                      <a:lnTo>
                        <a:pt x="446" y="488"/>
                      </a:lnTo>
                      <a:lnTo>
                        <a:pt x="438" y="464"/>
                      </a:lnTo>
                      <a:lnTo>
                        <a:pt x="412" y="448"/>
                      </a:lnTo>
                      <a:lnTo>
                        <a:pt x="438" y="448"/>
                      </a:lnTo>
                      <a:lnTo>
                        <a:pt x="455" y="464"/>
                      </a:lnTo>
                      <a:lnTo>
                        <a:pt x="480" y="480"/>
                      </a:lnTo>
                      <a:lnTo>
                        <a:pt x="514" y="472"/>
                      </a:lnTo>
                      <a:lnTo>
                        <a:pt x="463" y="440"/>
                      </a:lnTo>
                      <a:lnTo>
                        <a:pt x="421" y="408"/>
                      </a:lnTo>
                      <a:lnTo>
                        <a:pt x="353" y="384"/>
                      </a:lnTo>
                      <a:lnTo>
                        <a:pt x="337" y="384"/>
                      </a:lnTo>
                      <a:lnTo>
                        <a:pt x="337" y="400"/>
                      </a:lnTo>
                      <a:lnTo>
                        <a:pt x="345" y="416"/>
                      </a:lnTo>
                      <a:lnTo>
                        <a:pt x="311" y="408"/>
                      </a:lnTo>
                      <a:lnTo>
                        <a:pt x="294" y="400"/>
                      </a:lnTo>
                      <a:lnTo>
                        <a:pt x="294" y="376"/>
                      </a:lnTo>
                      <a:lnTo>
                        <a:pt x="294" y="352"/>
                      </a:lnTo>
                      <a:lnTo>
                        <a:pt x="337" y="360"/>
                      </a:lnTo>
                      <a:lnTo>
                        <a:pt x="337" y="336"/>
                      </a:lnTo>
                      <a:lnTo>
                        <a:pt x="320" y="320"/>
                      </a:lnTo>
                      <a:lnTo>
                        <a:pt x="269" y="288"/>
                      </a:lnTo>
                      <a:lnTo>
                        <a:pt x="236" y="240"/>
                      </a:lnTo>
                      <a:lnTo>
                        <a:pt x="244" y="224"/>
                      </a:lnTo>
                      <a:lnTo>
                        <a:pt x="261" y="200"/>
                      </a:lnTo>
                      <a:lnTo>
                        <a:pt x="269" y="224"/>
                      </a:lnTo>
                      <a:lnTo>
                        <a:pt x="294" y="232"/>
                      </a:lnTo>
                      <a:lnTo>
                        <a:pt x="320" y="240"/>
                      </a:lnTo>
                      <a:lnTo>
                        <a:pt x="337" y="264"/>
                      </a:lnTo>
                      <a:lnTo>
                        <a:pt x="337" y="232"/>
                      </a:lnTo>
                      <a:lnTo>
                        <a:pt x="362" y="208"/>
                      </a:lnTo>
                      <a:lnTo>
                        <a:pt x="370" y="160"/>
                      </a:lnTo>
                      <a:lnTo>
                        <a:pt x="387" y="144"/>
                      </a:lnTo>
                      <a:lnTo>
                        <a:pt x="412" y="136"/>
                      </a:lnTo>
                      <a:lnTo>
                        <a:pt x="497" y="112"/>
                      </a:lnTo>
                      <a:lnTo>
                        <a:pt x="539" y="112"/>
                      </a:lnTo>
                      <a:lnTo>
                        <a:pt x="564" y="112"/>
                      </a:lnTo>
                      <a:lnTo>
                        <a:pt x="573" y="128"/>
                      </a:lnTo>
                      <a:lnTo>
                        <a:pt x="598" y="96"/>
                      </a:lnTo>
                      <a:lnTo>
                        <a:pt x="589" y="72"/>
                      </a:lnTo>
                      <a:close/>
                    </a:path>
                  </a:pathLst>
                </a:custGeom>
                <a:solidFill>
                  <a:srgbClr val="FFDD00"/>
                </a:solidFill>
                <a:ln w="3175">
                  <a:solidFill>
                    <a:schemeClr val="bg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188" name="Freeform 50"/>
              <p:cNvSpPr>
                <a:spLocks/>
              </p:cNvSpPr>
              <p:nvPr/>
            </p:nvSpPr>
            <p:spPr bwMode="auto">
              <a:xfrm>
                <a:off x="4579" y="3255"/>
                <a:ext cx="195" cy="143"/>
              </a:xfrm>
              <a:custGeom>
                <a:avLst/>
                <a:gdLst/>
                <a:ahLst/>
                <a:cxnLst>
                  <a:cxn ang="0">
                    <a:pos x="182" y="24"/>
                  </a:cxn>
                  <a:cxn ang="0">
                    <a:pos x="148" y="12"/>
                  </a:cxn>
                  <a:cxn ang="0">
                    <a:pos x="142" y="0"/>
                  </a:cxn>
                  <a:cxn ang="0">
                    <a:pos x="108" y="0"/>
                  </a:cxn>
                  <a:cxn ang="0">
                    <a:pos x="61" y="18"/>
                  </a:cxn>
                  <a:cxn ang="0">
                    <a:pos x="42" y="24"/>
                  </a:cxn>
                  <a:cxn ang="0">
                    <a:pos x="22" y="32"/>
                  </a:cxn>
                  <a:cxn ang="0">
                    <a:pos x="0" y="47"/>
                  </a:cxn>
                  <a:cxn ang="0">
                    <a:pos x="2" y="66"/>
                  </a:cxn>
                  <a:cxn ang="0">
                    <a:pos x="8" y="109"/>
                  </a:cxn>
                  <a:cxn ang="0">
                    <a:pos x="28" y="133"/>
                  </a:cxn>
                  <a:cxn ang="0">
                    <a:pos x="49" y="139"/>
                  </a:cxn>
                  <a:cxn ang="0">
                    <a:pos x="55" y="145"/>
                  </a:cxn>
                  <a:cxn ang="0">
                    <a:pos x="61" y="145"/>
                  </a:cxn>
                  <a:cxn ang="0">
                    <a:pos x="88" y="133"/>
                  </a:cxn>
                  <a:cxn ang="0">
                    <a:pos x="108" y="133"/>
                  </a:cxn>
                  <a:cxn ang="0">
                    <a:pos x="135" y="103"/>
                  </a:cxn>
                  <a:cxn ang="0">
                    <a:pos x="189" y="97"/>
                  </a:cxn>
                  <a:cxn ang="0">
                    <a:pos x="195" y="79"/>
                  </a:cxn>
                  <a:cxn ang="0">
                    <a:pos x="195" y="48"/>
                  </a:cxn>
                  <a:cxn ang="0">
                    <a:pos x="182" y="24"/>
                  </a:cxn>
                </a:cxnLst>
                <a:rect l="0" t="0" r="r" b="b"/>
                <a:pathLst>
                  <a:path w="195" h="145">
                    <a:moveTo>
                      <a:pt x="182" y="24"/>
                    </a:moveTo>
                    <a:lnTo>
                      <a:pt x="148" y="12"/>
                    </a:lnTo>
                    <a:lnTo>
                      <a:pt x="142" y="0"/>
                    </a:lnTo>
                    <a:lnTo>
                      <a:pt x="108" y="0"/>
                    </a:lnTo>
                    <a:lnTo>
                      <a:pt x="61" y="18"/>
                    </a:lnTo>
                    <a:lnTo>
                      <a:pt x="42" y="24"/>
                    </a:lnTo>
                    <a:lnTo>
                      <a:pt x="22" y="32"/>
                    </a:lnTo>
                    <a:lnTo>
                      <a:pt x="0" y="47"/>
                    </a:lnTo>
                    <a:lnTo>
                      <a:pt x="2" y="66"/>
                    </a:lnTo>
                    <a:lnTo>
                      <a:pt x="8" y="109"/>
                    </a:lnTo>
                    <a:lnTo>
                      <a:pt x="28" y="133"/>
                    </a:lnTo>
                    <a:lnTo>
                      <a:pt x="49" y="139"/>
                    </a:lnTo>
                    <a:lnTo>
                      <a:pt x="55" y="145"/>
                    </a:lnTo>
                    <a:lnTo>
                      <a:pt x="61" y="145"/>
                    </a:lnTo>
                    <a:lnTo>
                      <a:pt x="88" y="133"/>
                    </a:lnTo>
                    <a:lnTo>
                      <a:pt x="108" y="133"/>
                    </a:lnTo>
                    <a:lnTo>
                      <a:pt x="135" y="103"/>
                    </a:lnTo>
                    <a:lnTo>
                      <a:pt x="189" y="97"/>
                    </a:lnTo>
                    <a:lnTo>
                      <a:pt x="195" y="79"/>
                    </a:lnTo>
                    <a:lnTo>
                      <a:pt x="195" y="48"/>
                    </a:lnTo>
                    <a:lnTo>
                      <a:pt x="182" y="2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9" name="Freeform 51"/>
              <p:cNvSpPr>
                <a:spLocks/>
              </p:cNvSpPr>
              <p:nvPr/>
            </p:nvSpPr>
            <p:spPr bwMode="auto">
              <a:xfrm>
                <a:off x="4688" y="3027"/>
                <a:ext cx="470" cy="306"/>
              </a:xfrm>
              <a:custGeom>
                <a:avLst/>
                <a:gdLst/>
                <a:ahLst/>
                <a:cxnLst>
                  <a:cxn ang="0">
                    <a:pos x="455" y="256"/>
                  </a:cxn>
                  <a:cxn ang="0">
                    <a:pos x="489" y="248"/>
                  </a:cxn>
                  <a:cxn ang="0">
                    <a:pos x="514" y="232"/>
                  </a:cxn>
                  <a:cxn ang="0">
                    <a:pos x="565" y="240"/>
                  </a:cxn>
                  <a:cxn ang="0">
                    <a:pos x="590" y="232"/>
                  </a:cxn>
                  <a:cxn ang="0">
                    <a:pos x="565" y="200"/>
                  </a:cxn>
                  <a:cxn ang="0">
                    <a:pos x="523" y="176"/>
                  </a:cxn>
                  <a:cxn ang="0">
                    <a:pos x="548" y="144"/>
                  </a:cxn>
                  <a:cxn ang="0">
                    <a:pos x="548" y="104"/>
                  </a:cxn>
                  <a:cxn ang="0">
                    <a:pos x="548" y="72"/>
                  </a:cxn>
                  <a:cxn ang="0">
                    <a:pos x="573" y="64"/>
                  </a:cxn>
                  <a:cxn ang="0">
                    <a:pos x="582" y="48"/>
                  </a:cxn>
                  <a:cxn ang="0">
                    <a:pos x="582" y="32"/>
                  </a:cxn>
                  <a:cxn ang="0">
                    <a:pos x="582" y="16"/>
                  </a:cxn>
                  <a:cxn ang="0">
                    <a:pos x="531" y="16"/>
                  </a:cxn>
                  <a:cxn ang="0">
                    <a:pos x="523" y="0"/>
                  </a:cxn>
                  <a:cxn ang="0">
                    <a:pos x="481" y="8"/>
                  </a:cxn>
                  <a:cxn ang="0">
                    <a:pos x="455" y="0"/>
                  </a:cxn>
                  <a:cxn ang="0">
                    <a:pos x="413" y="8"/>
                  </a:cxn>
                  <a:cxn ang="0">
                    <a:pos x="363" y="24"/>
                  </a:cxn>
                  <a:cxn ang="0">
                    <a:pos x="321" y="80"/>
                  </a:cxn>
                  <a:cxn ang="0">
                    <a:pos x="270" y="88"/>
                  </a:cxn>
                  <a:cxn ang="0">
                    <a:pos x="219" y="88"/>
                  </a:cxn>
                  <a:cxn ang="0">
                    <a:pos x="194" y="88"/>
                  </a:cxn>
                  <a:cxn ang="0">
                    <a:pos x="169" y="112"/>
                  </a:cxn>
                  <a:cxn ang="0">
                    <a:pos x="76" y="112"/>
                  </a:cxn>
                  <a:cxn ang="0">
                    <a:pos x="43" y="104"/>
                  </a:cxn>
                  <a:cxn ang="0">
                    <a:pos x="43" y="80"/>
                  </a:cxn>
                  <a:cxn ang="0">
                    <a:pos x="9" y="64"/>
                  </a:cxn>
                  <a:cxn ang="0">
                    <a:pos x="0" y="88"/>
                  </a:cxn>
                  <a:cxn ang="0">
                    <a:pos x="9" y="120"/>
                  </a:cxn>
                  <a:cxn ang="0">
                    <a:pos x="26" y="152"/>
                  </a:cxn>
                  <a:cxn ang="0">
                    <a:pos x="68" y="184"/>
                  </a:cxn>
                  <a:cxn ang="0">
                    <a:pos x="51" y="224"/>
                  </a:cxn>
                  <a:cxn ang="0">
                    <a:pos x="34" y="232"/>
                  </a:cxn>
                  <a:cxn ang="0">
                    <a:pos x="34" y="264"/>
                  </a:cxn>
                  <a:cxn ang="0">
                    <a:pos x="51" y="272"/>
                  </a:cxn>
                  <a:cxn ang="0">
                    <a:pos x="43" y="304"/>
                  </a:cxn>
                  <a:cxn ang="0">
                    <a:pos x="51" y="320"/>
                  </a:cxn>
                  <a:cxn ang="0">
                    <a:pos x="93" y="336"/>
                  </a:cxn>
                  <a:cxn ang="0">
                    <a:pos x="110" y="368"/>
                  </a:cxn>
                  <a:cxn ang="0">
                    <a:pos x="110" y="408"/>
                  </a:cxn>
                  <a:cxn ang="0">
                    <a:pos x="110" y="400"/>
                  </a:cxn>
                  <a:cxn ang="0">
                    <a:pos x="152" y="400"/>
                  </a:cxn>
                  <a:cxn ang="0">
                    <a:pos x="194" y="384"/>
                  </a:cxn>
                  <a:cxn ang="0">
                    <a:pos x="245" y="352"/>
                  </a:cxn>
                  <a:cxn ang="0">
                    <a:pos x="278" y="368"/>
                  </a:cxn>
                  <a:cxn ang="0">
                    <a:pos x="312" y="368"/>
                  </a:cxn>
                  <a:cxn ang="0">
                    <a:pos x="337" y="368"/>
                  </a:cxn>
                  <a:cxn ang="0">
                    <a:pos x="396" y="352"/>
                  </a:cxn>
                  <a:cxn ang="0">
                    <a:pos x="430" y="336"/>
                  </a:cxn>
                  <a:cxn ang="0">
                    <a:pos x="422" y="296"/>
                  </a:cxn>
                  <a:cxn ang="0">
                    <a:pos x="447" y="296"/>
                  </a:cxn>
                  <a:cxn ang="0">
                    <a:pos x="455" y="280"/>
                  </a:cxn>
                  <a:cxn ang="0">
                    <a:pos x="455" y="256"/>
                  </a:cxn>
                </a:cxnLst>
                <a:rect l="0" t="0" r="r" b="b"/>
                <a:pathLst>
                  <a:path w="590" h="408">
                    <a:moveTo>
                      <a:pt x="455" y="256"/>
                    </a:moveTo>
                    <a:lnTo>
                      <a:pt x="489" y="248"/>
                    </a:lnTo>
                    <a:lnTo>
                      <a:pt x="514" y="232"/>
                    </a:lnTo>
                    <a:lnTo>
                      <a:pt x="565" y="240"/>
                    </a:lnTo>
                    <a:lnTo>
                      <a:pt x="590" y="232"/>
                    </a:lnTo>
                    <a:lnTo>
                      <a:pt x="565" y="200"/>
                    </a:lnTo>
                    <a:lnTo>
                      <a:pt x="523" y="176"/>
                    </a:lnTo>
                    <a:lnTo>
                      <a:pt x="548" y="144"/>
                    </a:lnTo>
                    <a:lnTo>
                      <a:pt x="548" y="104"/>
                    </a:lnTo>
                    <a:lnTo>
                      <a:pt x="548" y="72"/>
                    </a:lnTo>
                    <a:lnTo>
                      <a:pt x="573" y="64"/>
                    </a:lnTo>
                    <a:lnTo>
                      <a:pt x="582" y="48"/>
                    </a:lnTo>
                    <a:lnTo>
                      <a:pt x="582" y="32"/>
                    </a:lnTo>
                    <a:lnTo>
                      <a:pt x="582" y="16"/>
                    </a:lnTo>
                    <a:lnTo>
                      <a:pt x="531" y="16"/>
                    </a:lnTo>
                    <a:lnTo>
                      <a:pt x="523" y="0"/>
                    </a:lnTo>
                    <a:lnTo>
                      <a:pt x="481" y="8"/>
                    </a:lnTo>
                    <a:lnTo>
                      <a:pt x="455" y="0"/>
                    </a:lnTo>
                    <a:lnTo>
                      <a:pt x="413" y="8"/>
                    </a:lnTo>
                    <a:lnTo>
                      <a:pt x="363" y="24"/>
                    </a:lnTo>
                    <a:lnTo>
                      <a:pt x="321" y="80"/>
                    </a:lnTo>
                    <a:lnTo>
                      <a:pt x="270" y="88"/>
                    </a:lnTo>
                    <a:lnTo>
                      <a:pt x="219" y="88"/>
                    </a:lnTo>
                    <a:lnTo>
                      <a:pt x="194" y="88"/>
                    </a:lnTo>
                    <a:lnTo>
                      <a:pt x="169" y="112"/>
                    </a:lnTo>
                    <a:lnTo>
                      <a:pt x="76" y="112"/>
                    </a:lnTo>
                    <a:lnTo>
                      <a:pt x="43" y="104"/>
                    </a:lnTo>
                    <a:lnTo>
                      <a:pt x="43" y="80"/>
                    </a:lnTo>
                    <a:lnTo>
                      <a:pt x="9" y="64"/>
                    </a:lnTo>
                    <a:lnTo>
                      <a:pt x="0" y="88"/>
                    </a:lnTo>
                    <a:lnTo>
                      <a:pt x="9" y="120"/>
                    </a:lnTo>
                    <a:lnTo>
                      <a:pt x="26" y="152"/>
                    </a:lnTo>
                    <a:lnTo>
                      <a:pt x="68" y="184"/>
                    </a:lnTo>
                    <a:lnTo>
                      <a:pt x="51" y="224"/>
                    </a:lnTo>
                    <a:lnTo>
                      <a:pt x="34" y="232"/>
                    </a:lnTo>
                    <a:lnTo>
                      <a:pt x="34" y="264"/>
                    </a:lnTo>
                    <a:lnTo>
                      <a:pt x="51" y="272"/>
                    </a:lnTo>
                    <a:lnTo>
                      <a:pt x="43" y="304"/>
                    </a:lnTo>
                    <a:lnTo>
                      <a:pt x="51" y="320"/>
                    </a:lnTo>
                    <a:lnTo>
                      <a:pt x="93" y="336"/>
                    </a:lnTo>
                    <a:lnTo>
                      <a:pt x="110" y="368"/>
                    </a:lnTo>
                    <a:lnTo>
                      <a:pt x="110" y="408"/>
                    </a:lnTo>
                    <a:lnTo>
                      <a:pt x="110" y="400"/>
                    </a:lnTo>
                    <a:lnTo>
                      <a:pt x="152" y="400"/>
                    </a:lnTo>
                    <a:lnTo>
                      <a:pt x="194" y="384"/>
                    </a:lnTo>
                    <a:lnTo>
                      <a:pt x="245" y="352"/>
                    </a:lnTo>
                    <a:lnTo>
                      <a:pt x="278" y="368"/>
                    </a:lnTo>
                    <a:lnTo>
                      <a:pt x="312" y="368"/>
                    </a:lnTo>
                    <a:lnTo>
                      <a:pt x="337" y="368"/>
                    </a:lnTo>
                    <a:lnTo>
                      <a:pt x="396" y="352"/>
                    </a:lnTo>
                    <a:lnTo>
                      <a:pt x="430" y="336"/>
                    </a:lnTo>
                    <a:lnTo>
                      <a:pt x="422" y="296"/>
                    </a:lnTo>
                    <a:lnTo>
                      <a:pt x="447" y="296"/>
                    </a:lnTo>
                    <a:lnTo>
                      <a:pt x="455" y="280"/>
                    </a:lnTo>
                    <a:lnTo>
                      <a:pt x="455" y="256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0" name="Freeform 52"/>
              <p:cNvSpPr>
                <a:spLocks/>
              </p:cNvSpPr>
              <p:nvPr/>
            </p:nvSpPr>
            <p:spPr bwMode="auto">
              <a:xfrm>
                <a:off x="5037" y="3201"/>
                <a:ext cx="715" cy="531"/>
              </a:xfrm>
              <a:custGeom>
                <a:avLst/>
                <a:gdLst/>
                <a:ahLst/>
                <a:cxnLst>
                  <a:cxn ang="0">
                    <a:pos x="196" y="30"/>
                  </a:cxn>
                  <a:cxn ang="0">
                    <a:pos x="135" y="0"/>
                  </a:cxn>
                  <a:cxn ang="0">
                    <a:pos x="67" y="0"/>
                  </a:cxn>
                  <a:cxn ang="0">
                    <a:pos x="14" y="18"/>
                  </a:cxn>
                  <a:cxn ang="0">
                    <a:pos x="7" y="48"/>
                  </a:cxn>
                  <a:cxn ang="0">
                    <a:pos x="14" y="102"/>
                  </a:cxn>
                  <a:cxn ang="0">
                    <a:pos x="0" y="144"/>
                  </a:cxn>
                  <a:cxn ang="0">
                    <a:pos x="60" y="138"/>
                  </a:cxn>
                  <a:cxn ang="0">
                    <a:pos x="30" y="192"/>
                  </a:cxn>
                  <a:cxn ang="0">
                    <a:pos x="106" y="234"/>
                  </a:cxn>
                  <a:cxn ang="0">
                    <a:pos x="143" y="288"/>
                  </a:cxn>
                  <a:cxn ang="0">
                    <a:pos x="150" y="324"/>
                  </a:cxn>
                  <a:cxn ang="0">
                    <a:pos x="90" y="330"/>
                  </a:cxn>
                  <a:cxn ang="0">
                    <a:pos x="113" y="372"/>
                  </a:cxn>
                  <a:cxn ang="0">
                    <a:pos x="150" y="360"/>
                  </a:cxn>
                  <a:cxn ang="0">
                    <a:pos x="196" y="378"/>
                  </a:cxn>
                  <a:cxn ang="0">
                    <a:pos x="210" y="420"/>
                  </a:cxn>
                  <a:cxn ang="0">
                    <a:pos x="219" y="444"/>
                  </a:cxn>
                  <a:cxn ang="0">
                    <a:pos x="234" y="450"/>
                  </a:cxn>
                  <a:cxn ang="0">
                    <a:pos x="302" y="462"/>
                  </a:cxn>
                  <a:cxn ang="0">
                    <a:pos x="322" y="434"/>
                  </a:cxn>
                  <a:cxn ang="0">
                    <a:pos x="457" y="501"/>
                  </a:cxn>
                  <a:cxn ang="0">
                    <a:pos x="619" y="513"/>
                  </a:cxn>
                  <a:cxn ang="0">
                    <a:pos x="713" y="527"/>
                  </a:cxn>
                  <a:cxn ang="0">
                    <a:pos x="617" y="79"/>
                  </a:cxn>
                  <a:cxn ang="0">
                    <a:pos x="271" y="42"/>
                  </a:cxn>
                  <a:cxn ang="0">
                    <a:pos x="287" y="114"/>
                  </a:cxn>
                  <a:cxn ang="0">
                    <a:pos x="219" y="126"/>
                  </a:cxn>
                  <a:cxn ang="0">
                    <a:pos x="135" y="150"/>
                  </a:cxn>
                  <a:cxn ang="0">
                    <a:pos x="82" y="156"/>
                  </a:cxn>
                  <a:cxn ang="0">
                    <a:pos x="38" y="198"/>
                  </a:cxn>
                  <a:cxn ang="0">
                    <a:pos x="53" y="174"/>
                  </a:cxn>
                  <a:cxn ang="0">
                    <a:pos x="113" y="126"/>
                  </a:cxn>
                  <a:cxn ang="0">
                    <a:pos x="166" y="78"/>
                  </a:cxn>
                  <a:cxn ang="0">
                    <a:pos x="256" y="60"/>
                  </a:cxn>
                  <a:cxn ang="0">
                    <a:pos x="271" y="72"/>
                  </a:cxn>
                  <a:cxn ang="0">
                    <a:pos x="294" y="84"/>
                  </a:cxn>
                  <a:cxn ang="0">
                    <a:pos x="271" y="42"/>
                  </a:cxn>
                </a:cxnLst>
                <a:rect l="0" t="0" r="r" b="b"/>
                <a:pathLst>
                  <a:path w="715" h="531">
                    <a:moveTo>
                      <a:pt x="271" y="42"/>
                    </a:moveTo>
                    <a:lnTo>
                      <a:pt x="196" y="30"/>
                    </a:lnTo>
                    <a:lnTo>
                      <a:pt x="166" y="18"/>
                    </a:lnTo>
                    <a:lnTo>
                      <a:pt x="135" y="0"/>
                    </a:lnTo>
                    <a:lnTo>
                      <a:pt x="113" y="6"/>
                    </a:lnTo>
                    <a:lnTo>
                      <a:pt x="67" y="0"/>
                    </a:lnTo>
                    <a:lnTo>
                      <a:pt x="45" y="12"/>
                    </a:lnTo>
                    <a:lnTo>
                      <a:pt x="14" y="18"/>
                    </a:lnTo>
                    <a:lnTo>
                      <a:pt x="14" y="36"/>
                    </a:lnTo>
                    <a:lnTo>
                      <a:pt x="7" y="48"/>
                    </a:lnTo>
                    <a:lnTo>
                      <a:pt x="30" y="66"/>
                    </a:lnTo>
                    <a:lnTo>
                      <a:pt x="14" y="102"/>
                    </a:lnTo>
                    <a:lnTo>
                      <a:pt x="22" y="120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60" y="138"/>
                    </a:lnTo>
                    <a:lnTo>
                      <a:pt x="38" y="162"/>
                    </a:lnTo>
                    <a:lnTo>
                      <a:pt x="30" y="192"/>
                    </a:lnTo>
                    <a:lnTo>
                      <a:pt x="45" y="246"/>
                    </a:lnTo>
                    <a:lnTo>
                      <a:pt x="106" y="234"/>
                    </a:lnTo>
                    <a:lnTo>
                      <a:pt x="106" y="264"/>
                    </a:lnTo>
                    <a:lnTo>
                      <a:pt x="143" y="288"/>
                    </a:lnTo>
                    <a:lnTo>
                      <a:pt x="135" y="306"/>
                    </a:lnTo>
                    <a:lnTo>
                      <a:pt x="150" y="324"/>
                    </a:lnTo>
                    <a:lnTo>
                      <a:pt x="120" y="336"/>
                    </a:lnTo>
                    <a:lnTo>
                      <a:pt x="90" y="330"/>
                    </a:lnTo>
                    <a:lnTo>
                      <a:pt x="90" y="354"/>
                    </a:lnTo>
                    <a:lnTo>
                      <a:pt x="113" y="372"/>
                    </a:lnTo>
                    <a:lnTo>
                      <a:pt x="135" y="360"/>
                    </a:lnTo>
                    <a:lnTo>
                      <a:pt x="150" y="360"/>
                    </a:lnTo>
                    <a:lnTo>
                      <a:pt x="166" y="366"/>
                    </a:lnTo>
                    <a:lnTo>
                      <a:pt x="196" y="378"/>
                    </a:lnTo>
                    <a:lnTo>
                      <a:pt x="203" y="396"/>
                    </a:lnTo>
                    <a:lnTo>
                      <a:pt x="210" y="420"/>
                    </a:lnTo>
                    <a:lnTo>
                      <a:pt x="241" y="432"/>
                    </a:lnTo>
                    <a:lnTo>
                      <a:pt x="219" y="444"/>
                    </a:lnTo>
                    <a:lnTo>
                      <a:pt x="219" y="450"/>
                    </a:lnTo>
                    <a:lnTo>
                      <a:pt x="234" y="450"/>
                    </a:lnTo>
                    <a:lnTo>
                      <a:pt x="309" y="438"/>
                    </a:lnTo>
                    <a:lnTo>
                      <a:pt x="302" y="462"/>
                    </a:lnTo>
                    <a:lnTo>
                      <a:pt x="326" y="452"/>
                    </a:lnTo>
                    <a:lnTo>
                      <a:pt x="322" y="434"/>
                    </a:lnTo>
                    <a:lnTo>
                      <a:pt x="421" y="465"/>
                    </a:lnTo>
                    <a:lnTo>
                      <a:pt x="457" y="501"/>
                    </a:lnTo>
                    <a:lnTo>
                      <a:pt x="507" y="531"/>
                    </a:lnTo>
                    <a:lnTo>
                      <a:pt x="619" y="513"/>
                    </a:lnTo>
                    <a:lnTo>
                      <a:pt x="667" y="531"/>
                    </a:lnTo>
                    <a:lnTo>
                      <a:pt x="713" y="527"/>
                    </a:lnTo>
                    <a:lnTo>
                      <a:pt x="715" y="45"/>
                    </a:lnTo>
                    <a:lnTo>
                      <a:pt x="617" y="79"/>
                    </a:lnTo>
                    <a:lnTo>
                      <a:pt x="439" y="21"/>
                    </a:lnTo>
                    <a:lnTo>
                      <a:pt x="271" y="42"/>
                    </a:lnTo>
                    <a:lnTo>
                      <a:pt x="256" y="102"/>
                    </a:lnTo>
                    <a:lnTo>
                      <a:pt x="287" y="114"/>
                    </a:lnTo>
                    <a:lnTo>
                      <a:pt x="256" y="126"/>
                    </a:lnTo>
                    <a:lnTo>
                      <a:pt x="219" y="126"/>
                    </a:lnTo>
                    <a:lnTo>
                      <a:pt x="158" y="150"/>
                    </a:lnTo>
                    <a:lnTo>
                      <a:pt x="135" y="150"/>
                    </a:lnTo>
                    <a:lnTo>
                      <a:pt x="120" y="150"/>
                    </a:lnTo>
                    <a:lnTo>
                      <a:pt x="82" y="156"/>
                    </a:lnTo>
                    <a:lnTo>
                      <a:pt x="60" y="174"/>
                    </a:lnTo>
                    <a:lnTo>
                      <a:pt x="38" y="198"/>
                    </a:lnTo>
                    <a:lnTo>
                      <a:pt x="38" y="186"/>
                    </a:lnTo>
                    <a:lnTo>
                      <a:pt x="53" y="174"/>
                    </a:lnTo>
                    <a:lnTo>
                      <a:pt x="75" y="150"/>
                    </a:lnTo>
                    <a:lnTo>
                      <a:pt x="113" y="126"/>
                    </a:lnTo>
                    <a:lnTo>
                      <a:pt x="120" y="90"/>
                    </a:lnTo>
                    <a:lnTo>
                      <a:pt x="166" y="78"/>
                    </a:lnTo>
                    <a:lnTo>
                      <a:pt x="210" y="72"/>
                    </a:lnTo>
                    <a:lnTo>
                      <a:pt x="256" y="60"/>
                    </a:lnTo>
                    <a:lnTo>
                      <a:pt x="263" y="60"/>
                    </a:lnTo>
                    <a:lnTo>
                      <a:pt x="271" y="72"/>
                    </a:lnTo>
                    <a:lnTo>
                      <a:pt x="309" y="78"/>
                    </a:lnTo>
                    <a:lnTo>
                      <a:pt x="294" y="84"/>
                    </a:lnTo>
                    <a:lnTo>
                      <a:pt x="256" y="102"/>
                    </a:lnTo>
                    <a:lnTo>
                      <a:pt x="271" y="42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Freeform 53"/>
              <p:cNvSpPr>
                <a:spLocks/>
              </p:cNvSpPr>
              <p:nvPr/>
            </p:nvSpPr>
            <p:spPr bwMode="auto">
              <a:xfrm>
                <a:off x="4493" y="2665"/>
                <a:ext cx="712" cy="445"/>
              </a:xfrm>
              <a:custGeom>
                <a:avLst/>
                <a:gdLst/>
                <a:ahLst/>
                <a:cxnLst>
                  <a:cxn ang="0">
                    <a:pos x="784" y="312"/>
                  </a:cxn>
                  <a:cxn ang="0">
                    <a:pos x="725" y="280"/>
                  </a:cxn>
                  <a:cxn ang="0">
                    <a:pos x="708" y="208"/>
                  </a:cxn>
                  <a:cxn ang="0">
                    <a:pos x="708" y="168"/>
                  </a:cxn>
                  <a:cxn ang="0">
                    <a:pos x="666" y="120"/>
                  </a:cxn>
                  <a:cxn ang="0">
                    <a:pos x="632" y="96"/>
                  </a:cxn>
                  <a:cxn ang="0">
                    <a:pos x="581" y="56"/>
                  </a:cxn>
                  <a:cxn ang="0">
                    <a:pos x="548" y="16"/>
                  </a:cxn>
                  <a:cxn ang="0">
                    <a:pos x="506" y="0"/>
                  </a:cxn>
                  <a:cxn ang="0">
                    <a:pos x="472" y="48"/>
                  </a:cxn>
                  <a:cxn ang="0">
                    <a:pos x="396" y="72"/>
                  </a:cxn>
                  <a:cxn ang="0">
                    <a:pos x="371" y="96"/>
                  </a:cxn>
                  <a:cxn ang="0">
                    <a:pos x="337" y="80"/>
                  </a:cxn>
                  <a:cxn ang="0">
                    <a:pos x="287" y="88"/>
                  </a:cxn>
                  <a:cxn ang="0">
                    <a:pos x="253" y="88"/>
                  </a:cxn>
                  <a:cxn ang="0">
                    <a:pos x="219" y="80"/>
                  </a:cxn>
                  <a:cxn ang="0">
                    <a:pos x="185" y="104"/>
                  </a:cxn>
                  <a:cxn ang="0">
                    <a:pos x="160" y="128"/>
                  </a:cxn>
                  <a:cxn ang="0">
                    <a:pos x="135" y="168"/>
                  </a:cxn>
                  <a:cxn ang="0">
                    <a:pos x="110" y="224"/>
                  </a:cxn>
                  <a:cxn ang="0">
                    <a:pos x="84" y="256"/>
                  </a:cxn>
                  <a:cxn ang="0">
                    <a:pos x="76" y="280"/>
                  </a:cxn>
                  <a:cxn ang="0">
                    <a:pos x="67" y="320"/>
                  </a:cxn>
                  <a:cxn ang="0">
                    <a:pos x="51" y="328"/>
                  </a:cxn>
                  <a:cxn ang="0">
                    <a:pos x="25" y="344"/>
                  </a:cxn>
                  <a:cxn ang="0">
                    <a:pos x="0" y="352"/>
                  </a:cxn>
                  <a:cxn ang="0">
                    <a:pos x="17" y="368"/>
                  </a:cxn>
                  <a:cxn ang="0">
                    <a:pos x="51" y="392"/>
                  </a:cxn>
                  <a:cxn ang="0">
                    <a:pos x="59" y="416"/>
                  </a:cxn>
                  <a:cxn ang="0">
                    <a:pos x="93" y="440"/>
                  </a:cxn>
                  <a:cxn ang="0">
                    <a:pos x="135" y="456"/>
                  </a:cxn>
                  <a:cxn ang="0">
                    <a:pos x="118" y="488"/>
                  </a:cxn>
                  <a:cxn ang="0">
                    <a:pos x="160" y="496"/>
                  </a:cxn>
                  <a:cxn ang="0">
                    <a:pos x="202" y="512"/>
                  </a:cxn>
                  <a:cxn ang="0">
                    <a:pos x="244" y="488"/>
                  </a:cxn>
                  <a:cxn ang="0">
                    <a:pos x="244" y="528"/>
                  </a:cxn>
                  <a:cxn ang="0">
                    <a:pos x="261" y="536"/>
                  </a:cxn>
                  <a:cxn ang="0">
                    <a:pos x="253" y="544"/>
                  </a:cxn>
                  <a:cxn ang="0">
                    <a:pos x="287" y="560"/>
                  </a:cxn>
                  <a:cxn ang="0">
                    <a:pos x="287" y="584"/>
                  </a:cxn>
                  <a:cxn ang="0">
                    <a:pos x="320" y="592"/>
                  </a:cxn>
                  <a:cxn ang="0">
                    <a:pos x="413" y="592"/>
                  </a:cxn>
                  <a:cxn ang="0">
                    <a:pos x="438" y="568"/>
                  </a:cxn>
                  <a:cxn ang="0">
                    <a:pos x="463" y="568"/>
                  </a:cxn>
                  <a:cxn ang="0">
                    <a:pos x="514" y="568"/>
                  </a:cxn>
                  <a:cxn ang="0">
                    <a:pos x="565" y="560"/>
                  </a:cxn>
                  <a:cxn ang="0">
                    <a:pos x="607" y="504"/>
                  </a:cxn>
                  <a:cxn ang="0">
                    <a:pos x="657" y="488"/>
                  </a:cxn>
                  <a:cxn ang="0">
                    <a:pos x="699" y="480"/>
                  </a:cxn>
                  <a:cxn ang="0">
                    <a:pos x="725" y="488"/>
                  </a:cxn>
                  <a:cxn ang="0">
                    <a:pos x="767" y="480"/>
                  </a:cxn>
                  <a:cxn ang="0">
                    <a:pos x="775" y="496"/>
                  </a:cxn>
                  <a:cxn ang="0">
                    <a:pos x="826" y="496"/>
                  </a:cxn>
                  <a:cxn ang="0">
                    <a:pos x="834" y="416"/>
                  </a:cxn>
                  <a:cxn ang="0">
                    <a:pos x="851" y="376"/>
                  </a:cxn>
                  <a:cxn ang="0">
                    <a:pos x="885" y="336"/>
                  </a:cxn>
                  <a:cxn ang="0">
                    <a:pos x="893" y="312"/>
                  </a:cxn>
                  <a:cxn ang="0">
                    <a:pos x="876" y="288"/>
                  </a:cxn>
                  <a:cxn ang="0">
                    <a:pos x="834" y="288"/>
                  </a:cxn>
                  <a:cxn ang="0">
                    <a:pos x="784" y="312"/>
                  </a:cxn>
                </a:cxnLst>
                <a:rect l="0" t="0" r="r" b="b"/>
                <a:pathLst>
                  <a:path w="893" h="592">
                    <a:moveTo>
                      <a:pt x="784" y="312"/>
                    </a:moveTo>
                    <a:lnTo>
                      <a:pt x="725" y="280"/>
                    </a:lnTo>
                    <a:lnTo>
                      <a:pt x="708" y="208"/>
                    </a:lnTo>
                    <a:lnTo>
                      <a:pt x="708" y="168"/>
                    </a:lnTo>
                    <a:lnTo>
                      <a:pt x="666" y="120"/>
                    </a:lnTo>
                    <a:lnTo>
                      <a:pt x="632" y="96"/>
                    </a:lnTo>
                    <a:lnTo>
                      <a:pt x="581" y="56"/>
                    </a:lnTo>
                    <a:lnTo>
                      <a:pt x="548" y="16"/>
                    </a:lnTo>
                    <a:lnTo>
                      <a:pt x="506" y="0"/>
                    </a:lnTo>
                    <a:lnTo>
                      <a:pt x="472" y="48"/>
                    </a:lnTo>
                    <a:lnTo>
                      <a:pt x="396" y="72"/>
                    </a:lnTo>
                    <a:lnTo>
                      <a:pt x="371" y="96"/>
                    </a:lnTo>
                    <a:lnTo>
                      <a:pt x="337" y="80"/>
                    </a:lnTo>
                    <a:lnTo>
                      <a:pt x="287" y="88"/>
                    </a:lnTo>
                    <a:lnTo>
                      <a:pt x="253" y="88"/>
                    </a:lnTo>
                    <a:lnTo>
                      <a:pt x="219" y="80"/>
                    </a:lnTo>
                    <a:lnTo>
                      <a:pt x="185" y="104"/>
                    </a:lnTo>
                    <a:lnTo>
                      <a:pt x="160" y="128"/>
                    </a:lnTo>
                    <a:lnTo>
                      <a:pt x="135" y="168"/>
                    </a:lnTo>
                    <a:lnTo>
                      <a:pt x="110" y="224"/>
                    </a:lnTo>
                    <a:lnTo>
                      <a:pt x="84" y="256"/>
                    </a:lnTo>
                    <a:lnTo>
                      <a:pt x="76" y="280"/>
                    </a:lnTo>
                    <a:lnTo>
                      <a:pt x="67" y="320"/>
                    </a:lnTo>
                    <a:lnTo>
                      <a:pt x="51" y="328"/>
                    </a:lnTo>
                    <a:lnTo>
                      <a:pt x="25" y="344"/>
                    </a:lnTo>
                    <a:lnTo>
                      <a:pt x="0" y="352"/>
                    </a:lnTo>
                    <a:lnTo>
                      <a:pt x="17" y="368"/>
                    </a:lnTo>
                    <a:lnTo>
                      <a:pt x="51" y="392"/>
                    </a:lnTo>
                    <a:lnTo>
                      <a:pt x="59" y="416"/>
                    </a:lnTo>
                    <a:lnTo>
                      <a:pt x="93" y="440"/>
                    </a:lnTo>
                    <a:lnTo>
                      <a:pt x="135" y="456"/>
                    </a:lnTo>
                    <a:lnTo>
                      <a:pt x="118" y="488"/>
                    </a:lnTo>
                    <a:lnTo>
                      <a:pt x="160" y="496"/>
                    </a:lnTo>
                    <a:lnTo>
                      <a:pt x="202" y="512"/>
                    </a:lnTo>
                    <a:lnTo>
                      <a:pt x="244" y="488"/>
                    </a:lnTo>
                    <a:lnTo>
                      <a:pt x="244" y="528"/>
                    </a:lnTo>
                    <a:lnTo>
                      <a:pt x="261" y="536"/>
                    </a:lnTo>
                    <a:lnTo>
                      <a:pt x="253" y="544"/>
                    </a:lnTo>
                    <a:lnTo>
                      <a:pt x="287" y="560"/>
                    </a:lnTo>
                    <a:lnTo>
                      <a:pt x="287" y="584"/>
                    </a:lnTo>
                    <a:lnTo>
                      <a:pt x="320" y="592"/>
                    </a:lnTo>
                    <a:lnTo>
                      <a:pt x="413" y="592"/>
                    </a:lnTo>
                    <a:lnTo>
                      <a:pt x="438" y="568"/>
                    </a:lnTo>
                    <a:lnTo>
                      <a:pt x="463" y="568"/>
                    </a:lnTo>
                    <a:lnTo>
                      <a:pt x="514" y="568"/>
                    </a:lnTo>
                    <a:lnTo>
                      <a:pt x="565" y="560"/>
                    </a:lnTo>
                    <a:lnTo>
                      <a:pt x="607" y="504"/>
                    </a:lnTo>
                    <a:lnTo>
                      <a:pt x="657" y="488"/>
                    </a:lnTo>
                    <a:lnTo>
                      <a:pt x="699" y="480"/>
                    </a:lnTo>
                    <a:lnTo>
                      <a:pt x="725" y="488"/>
                    </a:lnTo>
                    <a:lnTo>
                      <a:pt x="767" y="480"/>
                    </a:lnTo>
                    <a:lnTo>
                      <a:pt x="775" y="496"/>
                    </a:lnTo>
                    <a:lnTo>
                      <a:pt x="826" y="496"/>
                    </a:lnTo>
                    <a:lnTo>
                      <a:pt x="834" y="416"/>
                    </a:lnTo>
                    <a:lnTo>
                      <a:pt x="851" y="376"/>
                    </a:lnTo>
                    <a:lnTo>
                      <a:pt x="885" y="336"/>
                    </a:lnTo>
                    <a:lnTo>
                      <a:pt x="893" y="312"/>
                    </a:lnTo>
                    <a:lnTo>
                      <a:pt x="876" y="288"/>
                    </a:lnTo>
                    <a:lnTo>
                      <a:pt x="834" y="288"/>
                    </a:lnTo>
                    <a:lnTo>
                      <a:pt x="784" y="312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" name="Freeform 54"/>
              <p:cNvSpPr>
                <a:spLocks/>
              </p:cNvSpPr>
              <p:nvPr/>
            </p:nvSpPr>
            <p:spPr bwMode="auto">
              <a:xfrm>
                <a:off x="4902" y="2635"/>
                <a:ext cx="283" cy="253"/>
              </a:xfrm>
              <a:custGeom>
                <a:avLst/>
                <a:gdLst/>
                <a:ahLst/>
                <a:cxnLst>
                  <a:cxn ang="0">
                    <a:pos x="270" y="248"/>
                  </a:cxn>
                  <a:cxn ang="0">
                    <a:pos x="253" y="224"/>
                  </a:cxn>
                  <a:cxn ang="0">
                    <a:pos x="278" y="200"/>
                  </a:cxn>
                  <a:cxn ang="0">
                    <a:pos x="354" y="184"/>
                  </a:cxn>
                  <a:cxn ang="0">
                    <a:pos x="337" y="152"/>
                  </a:cxn>
                  <a:cxn ang="0">
                    <a:pos x="303" y="120"/>
                  </a:cxn>
                  <a:cxn ang="0">
                    <a:pos x="287" y="88"/>
                  </a:cxn>
                  <a:cxn ang="0">
                    <a:pos x="236" y="72"/>
                  </a:cxn>
                  <a:cxn ang="0">
                    <a:pos x="211" y="24"/>
                  </a:cxn>
                  <a:cxn ang="0">
                    <a:pos x="152" y="24"/>
                  </a:cxn>
                  <a:cxn ang="0">
                    <a:pos x="84" y="0"/>
                  </a:cxn>
                  <a:cxn ang="0">
                    <a:pos x="59" y="24"/>
                  </a:cxn>
                  <a:cxn ang="0">
                    <a:pos x="8" y="32"/>
                  </a:cxn>
                  <a:cxn ang="0">
                    <a:pos x="0" y="40"/>
                  </a:cxn>
                  <a:cxn ang="0">
                    <a:pos x="34" y="56"/>
                  </a:cxn>
                  <a:cxn ang="0">
                    <a:pos x="67" y="96"/>
                  </a:cxn>
                  <a:cxn ang="0">
                    <a:pos x="118" y="136"/>
                  </a:cxn>
                  <a:cxn ang="0">
                    <a:pos x="152" y="160"/>
                  </a:cxn>
                  <a:cxn ang="0">
                    <a:pos x="194" y="208"/>
                  </a:cxn>
                  <a:cxn ang="0">
                    <a:pos x="194" y="248"/>
                  </a:cxn>
                  <a:cxn ang="0">
                    <a:pos x="211" y="320"/>
                  </a:cxn>
                  <a:cxn ang="0">
                    <a:pos x="236" y="336"/>
                  </a:cxn>
                  <a:cxn ang="0">
                    <a:pos x="253" y="312"/>
                  </a:cxn>
                  <a:cxn ang="0">
                    <a:pos x="270" y="248"/>
                  </a:cxn>
                </a:cxnLst>
                <a:rect l="0" t="0" r="r" b="b"/>
                <a:pathLst>
                  <a:path w="354" h="336">
                    <a:moveTo>
                      <a:pt x="270" y="248"/>
                    </a:moveTo>
                    <a:lnTo>
                      <a:pt x="253" y="224"/>
                    </a:lnTo>
                    <a:lnTo>
                      <a:pt x="278" y="200"/>
                    </a:lnTo>
                    <a:lnTo>
                      <a:pt x="354" y="184"/>
                    </a:lnTo>
                    <a:lnTo>
                      <a:pt x="337" y="152"/>
                    </a:lnTo>
                    <a:lnTo>
                      <a:pt x="303" y="120"/>
                    </a:lnTo>
                    <a:lnTo>
                      <a:pt x="287" y="88"/>
                    </a:lnTo>
                    <a:lnTo>
                      <a:pt x="236" y="72"/>
                    </a:lnTo>
                    <a:lnTo>
                      <a:pt x="211" y="24"/>
                    </a:lnTo>
                    <a:lnTo>
                      <a:pt x="152" y="24"/>
                    </a:lnTo>
                    <a:lnTo>
                      <a:pt x="84" y="0"/>
                    </a:lnTo>
                    <a:lnTo>
                      <a:pt x="59" y="24"/>
                    </a:lnTo>
                    <a:lnTo>
                      <a:pt x="8" y="32"/>
                    </a:lnTo>
                    <a:lnTo>
                      <a:pt x="0" y="40"/>
                    </a:lnTo>
                    <a:lnTo>
                      <a:pt x="34" y="56"/>
                    </a:lnTo>
                    <a:lnTo>
                      <a:pt x="67" y="96"/>
                    </a:lnTo>
                    <a:lnTo>
                      <a:pt x="118" y="136"/>
                    </a:lnTo>
                    <a:lnTo>
                      <a:pt x="152" y="160"/>
                    </a:lnTo>
                    <a:lnTo>
                      <a:pt x="194" y="208"/>
                    </a:lnTo>
                    <a:lnTo>
                      <a:pt x="194" y="248"/>
                    </a:lnTo>
                    <a:lnTo>
                      <a:pt x="211" y="320"/>
                    </a:lnTo>
                    <a:lnTo>
                      <a:pt x="236" y="336"/>
                    </a:lnTo>
                    <a:lnTo>
                      <a:pt x="253" y="312"/>
                    </a:lnTo>
                    <a:lnTo>
                      <a:pt x="270" y="24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3" name="Freeform 55"/>
              <p:cNvSpPr>
                <a:spLocks/>
              </p:cNvSpPr>
              <p:nvPr/>
            </p:nvSpPr>
            <p:spPr bwMode="auto">
              <a:xfrm>
                <a:off x="3987" y="2167"/>
                <a:ext cx="687" cy="492"/>
              </a:xfrm>
              <a:custGeom>
                <a:avLst/>
                <a:gdLst/>
                <a:ahLst/>
                <a:cxnLst>
                  <a:cxn ang="0">
                    <a:pos x="775" y="560"/>
                  </a:cxn>
                  <a:cxn ang="0">
                    <a:pos x="826" y="464"/>
                  </a:cxn>
                  <a:cxn ang="0">
                    <a:pos x="860" y="456"/>
                  </a:cxn>
                  <a:cxn ang="0">
                    <a:pos x="851" y="416"/>
                  </a:cxn>
                  <a:cxn ang="0">
                    <a:pos x="817" y="352"/>
                  </a:cxn>
                  <a:cxn ang="0">
                    <a:pos x="792" y="320"/>
                  </a:cxn>
                  <a:cxn ang="0">
                    <a:pos x="784" y="264"/>
                  </a:cxn>
                  <a:cxn ang="0">
                    <a:pos x="750" y="256"/>
                  </a:cxn>
                  <a:cxn ang="0">
                    <a:pos x="750" y="232"/>
                  </a:cxn>
                  <a:cxn ang="0">
                    <a:pos x="792" y="184"/>
                  </a:cxn>
                  <a:cxn ang="0">
                    <a:pos x="750" y="104"/>
                  </a:cxn>
                  <a:cxn ang="0">
                    <a:pos x="725" y="40"/>
                  </a:cxn>
                  <a:cxn ang="0">
                    <a:pos x="666" y="16"/>
                  </a:cxn>
                  <a:cxn ang="0">
                    <a:pos x="531" y="40"/>
                  </a:cxn>
                  <a:cxn ang="0">
                    <a:pos x="447" y="24"/>
                  </a:cxn>
                  <a:cxn ang="0">
                    <a:pos x="405" y="48"/>
                  </a:cxn>
                  <a:cxn ang="0">
                    <a:pos x="362" y="40"/>
                  </a:cxn>
                  <a:cxn ang="0">
                    <a:pos x="329" y="24"/>
                  </a:cxn>
                  <a:cxn ang="0">
                    <a:pos x="295" y="0"/>
                  </a:cxn>
                  <a:cxn ang="0">
                    <a:pos x="253" y="8"/>
                  </a:cxn>
                  <a:cxn ang="0">
                    <a:pos x="177" y="40"/>
                  </a:cxn>
                  <a:cxn ang="0">
                    <a:pos x="169" y="72"/>
                  </a:cxn>
                  <a:cxn ang="0">
                    <a:pos x="126" y="88"/>
                  </a:cxn>
                  <a:cxn ang="0">
                    <a:pos x="25" y="128"/>
                  </a:cxn>
                  <a:cxn ang="0">
                    <a:pos x="9" y="128"/>
                  </a:cxn>
                  <a:cxn ang="0">
                    <a:pos x="17" y="176"/>
                  </a:cxn>
                  <a:cxn ang="0">
                    <a:pos x="25" y="208"/>
                  </a:cxn>
                  <a:cxn ang="0">
                    <a:pos x="0" y="256"/>
                  </a:cxn>
                  <a:cxn ang="0">
                    <a:pos x="51" y="288"/>
                  </a:cxn>
                  <a:cxn ang="0">
                    <a:pos x="51" y="320"/>
                  </a:cxn>
                  <a:cxn ang="0">
                    <a:pos x="76" y="360"/>
                  </a:cxn>
                  <a:cxn ang="0">
                    <a:pos x="59" y="400"/>
                  </a:cxn>
                  <a:cxn ang="0">
                    <a:pos x="84" y="432"/>
                  </a:cxn>
                  <a:cxn ang="0">
                    <a:pos x="84" y="472"/>
                  </a:cxn>
                  <a:cxn ang="0">
                    <a:pos x="126" y="496"/>
                  </a:cxn>
                  <a:cxn ang="0">
                    <a:pos x="169" y="512"/>
                  </a:cxn>
                  <a:cxn ang="0">
                    <a:pos x="211" y="512"/>
                  </a:cxn>
                  <a:cxn ang="0">
                    <a:pos x="202" y="544"/>
                  </a:cxn>
                  <a:cxn ang="0">
                    <a:pos x="244" y="576"/>
                  </a:cxn>
                  <a:cxn ang="0">
                    <a:pos x="270" y="560"/>
                  </a:cxn>
                  <a:cxn ang="0">
                    <a:pos x="270" y="536"/>
                  </a:cxn>
                  <a:cxn ang="0">
                    <a:pos x="320" y="552"/>
                  </a:cxn>
                  <a:cxn ang="0">
                    <a:pos x="337" y="576"/>
                  </a:cxn>
                  <a:cxn ang="0">
                    <a:pos x="379" y="584"/>
                  </a:cxn>
                  <a:cxn ang="0">
                    <a:pos x="421" y="592"/>
                  </a:cxn>
                  <a:cxn ang="0">
                    <a:pos x="438" y="624"/>
                  </a:cxn>
                  <a:cxn ang="0">
                    <a:pos x="464" y="640"/>
                  </a:cxn>
                  <a:cxn ang="0">
                    <a:pos x="497" y="616"/>
                  </a:cxn>
                  <a:cxn ang="0">
                    <a:pos x="523" y="640"/>
                  </a:cxn>
                  <a:cxn ang="0">
                    <a:pos x="531" y="656"/>
                  </a:cxn>
                  <a:cxn ang="0">
                    <a:pos x="556" y="656"/>
                  </a:cxn>
                  <a:cxn ang="0">
                    <a:pos x="581" y="632"/>
                  </a:cxn>
                  <a:cxn ang="0">
                    <a:pos x="615" y="632"/>
                  </a:cxn>
                  <a:cxn ang="0">
                    <a:pos x="640" y="616"/>
                  </a:cxn>
                  <a:cxn ang="0">
                    <a:pos x="683" y="616"/>
                  </a:cxn>
                  <a:cxn ang="0">
                    <a:pos x="708" y="624"/>
                  </a:cxn>
                  <a:cxn ang="0">
                    <a:pos x="767" y="632"/>
                  </a:cxn>
                  <a:cxn ang="0">
                    <a:pos x="758" y="640"/>
                  </a:cxn>
                  <a:cxn ang="0">
                    <a:pos x="792" y="632"/>
                  </a:cxn>
                  <a:cxn ang="0">
                    <a:pos x="775" y="560"/>
                  </a:cxn>
                </a:cxnLst>
                <a:rect l="0" t="0" r="r" b="b"/>
                <a:pathLst>
                  <a:path w="860" h="656">
                    <a:moveTo>
                      <a:pt x="775" y="560"/>
                    </a:moveTo>
                    <a:lnTo>
                      <a:pt x="826" y="464"/>
                    </a:lnTo>
                    <a:lnTo>
                      <a:pt x="860" y="456"/>
                    </a:lnTo>
                    <a:lnTo>
                      <a:pt x="851" y="416"/>
                    </a:lnTo>
                    <a:lnTo>
                      <a:pt x="817" y="352"/>
                    </a:lnTo>
                    <a:lnTo>
                      <a:pt x="792" y="320"/>
                    </a:lnTo>
                    <a:lnTo>
                      <a:pt x="784" y="264"/>
                    </a:lnTo>
                    <a:lnTo>
                      <a:pt x="750" y="256"/>
                    </a:lnTo>
                    <a:lnTo>
                      <a:pt x="750" y="232"/>
                    </a:lnTo>
                    <a:lnTo>
                      <a:pt x="792" y="184"/>
                    </a:lnTo>
                    <a:lnTo>
                      <a:pt x="750" y="104"/>
                    </a:lnTo>
                    <a:lnTo>
                      <a:pt x="725" y="40"/>
                    </a:lnTo>
                    <a:lnTo>
                      <a:pt x="666" y="16"/>
                    </a:lnTo>
                    <a:lnTo>
                      <a:pt x="531" y="40"/>
                    </a:lnTo>
                    <a:lnTo>
                      <a:pt x="447" y="24"/>
                    </a:lnTo>
                    <a:lnTo>
                      <a:pt x="405" y="48"/>
                    </a:lnTo>
                    <a:lnTo>
                      <a:pt x="362" y="40"/>
                    </a:lnTo>
                    <a:lnTo>
                      <a:pt x="329" y="24"/>
                    </a:lnTo>
                    <a:lnTo>
                      <a:pt x="295" y="0"/>
                    </a:lnTo>
                    <a:lnTo>
                      <a:pt x="253" y="8"/>
                    </a:lnTo>
                    <a:lnTo>
                      <a:pt x="177" y="40"/>
                    </a:lnTo>
                    <a:lnTo>
                      <a:pt x="169" y="72"/>
                    </a:lnTo>
                    <a:lnTo>
                      <a:pt x="126" y="88"/>
                    </a:lnTo>
                    <a:lnTo>
                      <a:pt x="25" y="128"/>
                    </a:lnTo>
                    <a:lnTo>
                      <a:pt x="9" y="128"/>
                    </a:lnTo>
                    <a:lnTo>
                      <a:pt x="17" y="176"/>
                    </a:lnTo>
                    <a:lnTo>
                      <a:pt x="25" y="208"/>
                    </a:lnTo>
                    <a:lnTo>
                      <a:pt x="0" y="256"/>
                    </a:lnTo>
                    <a:lnTo>
                      <a:pt x="51" y="288"/>
                    </a:lnTo>
                    <a:lnTo>
                      <a:pt x="51" y="320"/>
                    </a:lnTo>
                    <a:lnTo>
                      <a:pt x="76" y="360"/>
                    </a:lnTo>
                    <a:lnTo>
                      <a:pt x="59" y="400"/>
                    </a:lnTo>
                    <a:lnTo>
                      <a:pt x="84" y="432"/>
                    </a:lnTo>
                    <a:lnTo>
                      <a:pt x="84" y="472"/>
                    </a:lnTo>
                    <a:lnTo>
                      <a:pt x="126" y="496"/>
                    </a:lnTo>
                    <a:lnTo>
                      <a:pt x="169" y="512"/>
                    </a:lnTo>
                    <a:lnTo>
                      <a:pt x="211" y="512"/>
                    </a:lnTo>
                    <a:lnTo>
                      <a:pt x="202" y="544"/>
                    </a:lnTo>
                    <a:lnTo>
                      <a:pt x="244" y="576"/>
                    </a:lnTo>
                    <a:lnTo>
                      <a:pt x="270" y="560"/>
                    </a:lnTo>
                    <a:lnTo>
                      <a:pt x="270" y="536"/>
                    </a:lnTo>
                    <a:lnTo>
                      <a:pt x="320" y="552"/>
                    </a:lnTo>
                    <a:lnTo>
                      <a:pt x="337" y="576"/>
                    </a:lnTo>
                    <a:lnTo>
                      <a:pt x="379" y="584"/>
                    </a:lnTo>
                    <a:lnTo>
                      <a:pt x="421" y="592"/>
                    </a:lnTo>
                    <a:lnTo>
                      <a:pt x="438" y="624"/>
                    </a:lnTo>
                    <a:lnTo>
                      <a:pt x="464" y="640"/>
                    </a:lnTo>
                    <a:lnTo>
                      <a:pt x="497" y="616"/>
                    </a:lnTo>
                    <a:lnTo>
                      <a:pt x="523" y="640"/>
                    </a:lnTo>
                    <a:lnTo>
                      <a:pt x="531" y="656"/>
                    </a:lnTo>
                    <a:lnTo>
                      <a:pt x="556" y="656"/>
                    </a:lnTo>
                    <a:lnTo>
                      <a:pt x="581" y="632"/>
                    </a:lnTo>
                    <a:lnTo>
                      <a:pt x="615" y="632"/>
                    </a:lnTo>
                    <a:lnTo>
                      <a:pt x="640" y="616"/>
                    </a:lnTo>
                    <a:lnTo>
                      <a:pt x="683" y="616"/>
                    </a:lnTo>
                    <a:lnTo>
                      <a:pt x="708" y="624"/>
                    </a:lnTo>
                    <a:lnTo>
                      <a:pt x="767" y="632"/>
                    </a:lnTo>
                    <a:lnTo>
                      <a:pt x="758" y="640"/>
                    </a:lnTo>
                    <a:lnTo>
                      <a:pt x="792" y="632"/>
                    </a:lnTo>
                    <a:lnTo>
                      <a:pt x="775" y="56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" name="Freeform 56"/>
              <p:cNvSpPr>
                <a:spLocks/>
              </p:cNvSpPr>
              <p:nvPr/>
            </p:nvSpPr>
            <p:spPr bwMode="auto">
              <a:xfrm>
                <a:off x="4344" y="2119"/>
                <a:ext cx="168" cy="83"/>
              </a:xfrm>
              <a:custGeom>
                <a:avLst/>
                <a:gdLst/>
                <a:ahLst/>
                <a:cxnLst>
                  <a:cxn ang="0">
                    <a:pos x="168" y="8"/>
                  </a:cxn>
                  <a:cxn ang="0">
                    <a:pos x="109" y="8"/>
                  </a:cxn>
                  <a:cxn ang="0">
                    <a:pos x="76" y="0"/>
                  </a:cxn>
                  <a:cxn ang="0">
                    <a:pos x="67" y="24"/>
                  </a:cxn>
                  <a:cxn ang="0">
                    <a:pos x="42" y="32"/>
                  </a:cxn>
                  <a:cxn ang="0">
                    <a:pos x="8" y="48"/>
                  </a:cxn>
                  <a:cxn ang="0">
                    <a:pos x="8" y="72"/>
                  </a:cxn>
                  <a:cxn ang="0">
                    <a:pos x="0" y="96"/>
                  </a:cxn>
                  <a:cxn ang="0">
                    <a:pos x="84" y="112"/>
                  </a:cxn>
                  <a:cxn ang="0">
                    <a:pos x="210" y="88"/>
                  </a:cxn>
                  <a:cxn ang="0">
                    <a:pos x="193" y="16"/>
                  </a:cxn>
                  <a:cxn ang="0">
                    <a:pos x="168" y="8"/>
                  </a:cxn>
                </a:cxnLst>
                <a:rect l="0" t="0" r="r" b="b"/>
                <a:pathLst>
                  <a:path w="210" h="112">
                    <a:moveTo>
                      <a:pt x="168" y="8"/>
                    </a:moveTo>
                    <a:lnTo>
                      <a:pt x="109" y="8"/>
                    </a:lnTo>
                    <a:lnTo>
                      <a:pt x="76" y="0"/>
                    </a:lnTo>
                    <a:lnTo>
                      <a:pt x="67" y="24"/>
                    </a:lnTo>
                    <a:lnTo>
                      <a:pt x="42" y="32"/>
                    </a:lnTo>
                    <a:lnTo>
                      <a:pt x="8" y="48"/>
                    </a:lnTo>
                    <a:lnTo>
                      <a:pt x="8" y="72"/>
                    </a:lnTo>
                    <a:lnTo>
                      <a:pt x="0" y="96"/>
                    </a:lnTo>
                    <a:lnTo>
                      <a:pt x="84" y="112"/>
                    </a:lnTo>
                    <a:lnTo>
                      <a:pt x="210" y="88"/>
                    </a:lnTo>
                    <a:lnTo>
                      <a:pt x="193" y="16"/>
                    </a:lnTo>
                    <a:lnTo>
                      <a:pt x="168" y="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" name="Freeform 57"/>
              <p:cNvSpPr>
                <a:spLocks/>
              </p:cNvSpPr>
              <p:nvPr/>
            </p:nvSpPr>
            <p:spPr bwMode="auto">
              <a:xfrm>
                <a:off x="4377" y="1980"/>
                <a:ext cx="365" cy="240"/>
              </a:xfrm>
              <a:custGeom>
                <a:avLst/>
                <a:gdLst/>
                <a:ahLst/>
                <a:cxnLst>
                  <a:cxn ang="0">
                    <a:pos x="312" y="304"/>
                  </a:cxn>
                  <a:cxn ang="0">
                    <a:pos x="328" y="296"/>
                  </a:cxn>
                  <a:cxn ang="0">
                    <a:pos x="320" y="272"/>
                  </a:cxn>
                  <a:cxn ang="0">
                    <a:pos x="354" y="264"/>
                  </a:cxn>
                  <a:cxn ang="0">
                    <a:pos x="379" y="248"/>
                  </a:cxn>
                  <a:cxn ang="0">
                    <a:pos x="404" y="256"/>
                  </a:cxn>
                  <a:cxn ang="0">
                    <a:pos x="387" y="224"/>
                  </a:cxn>
                  <a:cxn ang="0">
                    <a:pos x="387" y="192"/>
                  </a:cxn>
                  <a:cxn ang="0">
                    <a:pos x="387" y="160"/>
                  </a:cxn>
                  <a:cxn ang="0">
                    <a:pos x="413" y="152"/>
                  </a:cxn>
                  <a:cxn ang="0">
                    <a:pos x="421" y="128"/>
                  </a:cxn>
                  <a:cxn ang="0">
                    <a:pos x="446" y="120"/>
                  </a:cxn>
                  <a:cxn ang="0">
                    <a:pos x="455" y="104"/>
                  </a:cxn>
                  <a:cxn ang="0">
                    <a:pos x="430" y="96"/>
                  </a:cxn>
                  <a:cxn ang="0">
                    <a:pos x="430" y="64"/>
                  </a:cxn>
                  <a:cxn ang="0">
                    <a:pos x="396" y="56"/>
                  </a:cxn>
                  <a:cxn ang="0">
                    <a:pos x="371" y="40"/>
                  </a:cxn>
                  <a:cxn ang="0">
                    <a:pos x="337" y="24"/>
                  </a:cxn>
                  <a:cxn ang="0">
                    <a:pos x="286" y="16"/>
                  </a:cxn>
                  <a:cxn ang="0">
                    <a:pos x="278" y="0"/>
                  </a:cxn>
                  <a:cxn ang="0">
                    <a:pos x="227" y="32"/>
                  </a:cxn>
                  <a:cxn ang="0">
                    <a:pos x="185" y="24"/>
                  </a:cxn>
                  <a:cxn ang="0">
                    <a:pos x="143" y="32"/>
                  </a:cxn>
                  <a:cxn ang="0">
                    <a:pos x="84" y="32"/>
                  </a:cxn>
                  <a:cxn ang="0">
                    <a:pos x="25" y="64"/>
                  </a:cxn>
                  <a:cxn ang="0">
                    <a:pos x="0" y="88"/>
                  </a:cxn>
                  <a:cxn ang="0">
                    <a:pos x="8" y="104"/>
                  </a:cxn>
                  <a:cxn ang="0">
                    <a:pos x="25" y="168"/>
                  </a:cxn>
                  <a:cxn ang="0">
                    <a:pos x="34" y="184"/>
                  </a:cxn>
                  <a:cxn ang="0">
                    <a:pos x="67" y="192"/>
                  </a:cxn>
                  <a:cxn ang="0">
                    <a:pos x="126" y="192"/>
                  </a:cxn>
                  <a:cxn ang="0">
                    <a:pos x="151" y="200"/>
                  </a:cxn>
                  <a:cxn ang="0">
                    <a:pos x="168" y="272"/>
                  </a:cxn>
                  <a:cxn ang="0">
                    <a:pos x="177" y="272"/>
                  </a:cxn>
                  <a:cxn ang="0">
                    <a:pos x="236" y="296"/>
                  </a:cxn>
                  <a:cxn ang="0">
                    <a:pos x="244" y="320"/>
                  </a:cxn>
                  <a:cxn ang="0">
                    <a:pos x="278" y="296"/>
                  </a:cxn>
                  <a:cxn ang="0">
                    <a:pos x="312" y="304"/>
                  </a:cxn>
                </a:cxnLst>
                <a:rect l="0" t="0" r="r" b="b"/>
                <a:pathLst>
                  <a:path w="455" h="320">
                    <a:moveTo>
                      <a:pt x="312" y="304"/>
                    </a:moveTo>
                    <a:lnTo>
                      <a:pt x="328" y="296"/>
                    </a:lnTo>
                    <a:lnTo>
                      <a:pt x="320" y="272"/>
                    </a:lnTo>
                    <a:lnTo>
                      <a:pt x="354" y="264"/>
                    </a:lnTo>
                    <a:lnTo>
                      <a:pt x="379" y="248"/>
                    </a:lnTo>
                    <a:lnTo>
                      <a:pt x="404" y="256"/>
                    </a:lnTo>
                    <a:lnTo>
                      <a:pt x="387" y="224"/>
                    </a:lnTo>
                    <a:lnTo>
                      <a:pt x="387" y="192"/>
                    </a:lnTo>
                    <a:lnTo>
                      <a:pt x="387" y="160"/>
                    </a:lnTo>
                    <a:lnTo>
                      <a:pt x="413" y="152"/>
                    </a:lnTo>
                    <a:lnTo>
                      <a:pt x="421" y="128"/>
                    </a:lnTo>
                    <a:lnTo>
                      <a:pt x="446" y="120"/>
                    </a:lnTo>
                    <a:lnTo>
                      <a:pt x="455" y="104"/>
                    </a:lnTo>
                    <a:lnTo>
                      <a:pt x="430" y="96"/>
                    </a:lnTo>
                    <a:lnTo>
                      <a:pt x="430" y="64"/>
                    </a:lnTo>
                    <a:lnTo>
                      <a:pt x="396" y="56"/>
                    </a:lnTo>
                    <a:lnTo>
                      <a:pt x="371" y="40"/>
                    </a:lnTo>
                    <a:lnTo>
                      <a:pt x="337" y="24"/>
                    </a:lnTo>
                    <a:lnTo>
                      <a:pt x="286" y="16"/>
                    </a:lnTo>
                    <a:lnTo>
                      <a:pt x="278" y="0"/>
                    </a:lnTo>
                    <a:lnTo>
                      <a:pt x="227" y="32"/>
                    </a:lnTo>
                    <a:lnTo>
                      <a:pt x="185" y="24"/>
                    </a:lnTo>
                    <a:lnTo>
                      <a:pt x="143" y="32"/>
                    </a:lnTo>
                    <a:lnTo>
                      <a:pt x="84" y="32"/>
                    </a:lnTo>
                    <a:lnTo>
                      <a:pt x="25" y="64"/>
                    </a:lnTo>
                    <a:lnTo>
                      <a:pt x="0" y="88"/>
                    </a:lnTo>
                    <a:lnTo>
                      <a:pt x="8" y="104"/>
                    </a:lnTo>
                    <a:lnTo>
                      <a:pt x="25" y="168"/>
                    </a:lnTo>
                    <a:lnTo>
                      <a:pt x="34" y="184"/>
                    </a:lnTo>
                    <a:lnTo>
                      <a:pt x="67" y="192"/>
                    </a:lnTo>
                    <a:lnTo>
                      <a:pt x="126" y="192"/>
                    </a:lnTo>
                    <a:lnTo>
                      <a:pt x="151" y="200"/>
                    </a:lnTo>
                    <a:lnTo>
                      <a:pt x="168" y="272"/>
                    </a:lnTo>
                    <a:lnTo>
                      <a:pt x="177" y="272"/>
                    </a:lnTo>
                    <a:lnTo>
                      <a:pt x="236" y="296"/>
                    </a:lnTo>
                    <a:lnTo>
                      <a:pt x="244" y="320"/>
                    </a:lnTo>
                    <a:lnTo>
                      <a:pt x="278" y="296"/>
                    </a:lnTo>
                    <a:lnTo>
                      <a:pt x="312" y="304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6" name="Freeform 58"/>
              <p:cNvSpPr>
                <a:spLocks/>
              </p:cNvSpPr>
              <p:nvPr/>
            </p:nvSpPr>
            <p:spPr bwMode="auto">
              <a:xfrm>
                <a:off x="4581" y="2203"/>
                <a:ext cx="1173" cy="699"/>
              </a:xfrm>
              <a:custGeom>
                <a:avLst/>
                <a:gdLst/>
                <a:ahLst/>
                <a:cxnLst>
                  <a:cxn ang="0">
                    <a:pos x="726" y="72"/>
                  </a:cxn>
                  <a:cxn ang="0">
                    <a:pos x="726" y="30"/>
                  </a:cxn>
                  <a:cxn ang="0">
                    <a:pos x="658" y="0"/>
                  </a:cxn>
                  <a:cxn ang="0">
                    <a:pos x="585" y="24"/>
                  </a:cxn>
                  <a:cxn ang="0">
                    <a:pos x="551" y="54"/>
                  </a:cxn>
                  <a:cxn ang="0">
                    <a:pos x="491" y="121"/>
                  </a:cxn>
                  <a:cxn ang="0">
                    <a:pos x="457" y="133"/>
                  </a:cxn>
                  <a:cxn ang="0">
                    <a:pos x="403" y="139"/>
                  </a:cxn>
                  <a:cxn ang="0">
                    <a:pos x="356" y="151"/>
                  </a:cxn>
                  <a:cxn ang="0">
                    <a:pos x="309" y="169"/>
                  </a:cxn>
                  <a:cxn ang="0">
                    <a:pos x="235" y="157"/>
                  </a:cxn>
                  <a:cxn ang="0">
                    <a:pos x="114" y="169"/>
                  </a:cxn>
                  <a:cxn ang="0">
                    <a:pos x="67" y="205"/>
                  </a:cxn>
                  <a:cxn ang="0">
                    <a:pos x="60" y="229"/>
                  </a:cxn>
                  <a:cxn ang="0">
                    <a:pos x="94" y="307"/>
                  </a:cxn>
                  <a:cxn ang="0">
                    <a:pos x="26" y="386"/>
                  </a:cxn>
                  <a:cxn ang="0">
                    <a:pos x="13" y="446"/>
                  </a:cxn>
                  <a:cxn ang="0">
                    <a:pos x="0" y="512"/>
                  </a:cxn>
                  <a:cxn ang="0">
                    <a:pos x="40" y="524"/>
                  </a:cxn>
                  <a:cxn ang="0">
                    <a:pos x="87" y="524"/>
                  </a:cxn>
                  <a:cxn ang="0">
                    <a:pos x="141" y="530"/>
                  </a:cxn>
                  <a:cxn ang="0">
                    <a:pos x="208" y="536"/>
                  </a:cxn>
                  <a:cxn ang="0">
                    <a:pos x="289" y="500"/>
                  </a:cxn>
                  <a:cxn ang="0">
                    <a:pos x="322" y="464"/>
                  </a:cxn>
                  <a:cxn ang="0">
                    <a:pos x="369" y="452"/>
                  </a:cxn>
                  <a:cxn ang="0">
                    <a:pos x="444" y="452"/>
                  </a:cxn>
                  <a:cxn ang="0">
                    <a:pos x="511" y="488"/>
                  </a:cxn>
                  <a:cxn ang="0">
                    <a:pos x="564" y="524"/>
                  </a:cxn>
                  <a:cxn ang="0">
                    <a:pos x="605" y="572"/>
                  </a:cxn>
                  <a:cxn ang="0">
                    <a:pos x="524" y="603"/>
                  </a:cxn>
                  <a:cxn ang="0">
                    <a:pos x="524" y="669"/>
                  </a:cxn>
                  <a:cxn ang="0">
                    <a:pos x="538" y="699"/>
                  </a:cxn>
                  <a:cxn ang="0">
                    <a:pos x="611" y="681"/>
                  </a:cxn>
                  <a:cxn ang="0">
                    <a:pos x="645" y="578"/>
                  </a:cxn>
                  <a:cxn ang="0">
                    <a:pos x="692" y="530"/>
                  </a:cxn>
                  <a:cxn ang="0">
                    <a:pos x="773" y="518"/>
                  </a:cxn>
                  <a:cxn ang="0">
                    <a:pos x="934" y="563"/>
                  </a:cxn>
                  <a:cxn ang="0">
                    <a:pos x="1169" y="561"/>
                  </a:cxn>
                  <a:cxn ang="0">
                    <a:pos x="746" y="78"/>
                  </a:cxn>
                </a:cxnLst>
                <a:rect l="0" t="0" r="r" b="b"/>
                <a:pathLst>
                  <a:path w="1169" h="699">
                    <a:moveTo>
                      <a:pt x="746" y="78"/>
                    </a:moveTo>
                    <a:lnTo>
                      <a:pt x="726" y="72"/>
                    </a:lnTo>
                    <a:lnTo>
                      <a:pt x="712" y="42"/>
                    </a:lnTo>
                    <a:lnTo>
                      <a:pt x="726" y="30"/>
                    </a:lnTo>
                    <a:lnTo>
                      <a:pt x="692" y="12"/>
                    </a:lnTo>
                    <a:lnTo>
                      <a:pt x="658" y="0"/>
                    </a:lnTo>
                    <a:lnTo>
                      <a:pt x="611" y="24"/>
                    </a:lnTo>
                    <a:lnTo>
                      <a:pt x="585" y="24"/>
                    </a:lnTo>
                    <a:lnTo>
                      <a:pt x="578" y="54"/>
                    </a:lnTo>
                    <a:lnTo>
                      <a:pt x="551" y="54"/>
                    </a:lnTo>
                    <a:lnTo>
                      <a:pt x="504" y="72"/>
                    </a:lnTo>
                    <a:lnTo>
                      <a:pt x="491" y="121"/>
                    </a:lnTo>
                    <a:lnTo>
                      <a:pt x="497" y="145"/>
                    </a:lnTo>
                    <a:lnTo>
                      <a:pt x="457" y="133"/>
                    </a:lnTo>
                    <a:lnTo>
                      <a:pt x="423" y="151"/>
                    </a:lnTo>
                    <a:lnTo>
                      <a:pt x="403" y="139"/>
                    </a:lnTo>
                    <a:lnTo>
                      <a:pt x="383" y="163"/>
                    </a:lnTo>
                    <a:lnTo>
                      <a:pt x="356" y="151"/>
                    </a:lnTo>
                    <a:lnTo>
                      <a:pt x="329" y="151"/>
                    </a:lnTo>
                    <a:lnTo>
                      <a:pt x="309" y="169"/>
                    </a:lnTo>
                    <a:lnTo>
                      <a:pt x="282" y="151"/>
                    </a:lnTo>
                    <a:lnTo>
                      <a:pt x="235" y="157"/>
                    </a:lnTo>
                    <a:lnTo>
                      <a:pt x="161" y="163"/>
                    </a:lnTo>
                    <a:lnTo>
                      <a:pt x="114" y="169"/>
                    </a:lnTo>
                    <a:lnTo>
                      <a:pt x="81" y="187"/>
                    </a:lnTo>
                    <a:lnTo>
                      <a:pt x="67" y="205"/>
                    </a:lnTo>
                    <a:lnTo>
                      <a:pt x="40" y="205"/>
                    </a:lnTo>
                    <a:lnTo>
                      <a:pt x="60" y="229"/>
                    </a:lnTo>
                    <a:lnTo>
                      <a:pt x="87" y="277"/>
                    </a:lnTo>
                    <a:lnTo>
                      <a:pt x="94" y="307"/>
                    </a:lnTo>
                    <a:lnTo>
                      <a:pt x="67" y="313"/>
                    </a:lnTo>
                    <a:lnTo>
                      <a:pt x="26" y="386"/>
                    </a:lnTo>
                    <a:lnTo>
                      <a:pt x="40" y="440"/>
                    </a:lnTo>
                    <a:lnTo>
                      <a:pt x="13" y="446"/>
                    </a:lnTo>
                    <a:lnTo>
                      <a:pt x="6" y="476"/>
                    </a:lnTo>
                    <a:lnTo>
                      <a:pt x="0" y="512"/>
                    </a:lnTo>
                    <a:lnTo>
                      <a:pt x="13" y="506"/>
                    </a:lnTo>
                    <a:lnTo>
                      <a:pt x="40" y="524"/>
                    </a:lnTo>
                    <a:lnTo>
                      <a:pt x="60" y="542"/>
                    </a:lnTo>
                    <a:lnTo>
                      <a:pt x="87" y="524"/>
                    </a:lnTo>
                    <a:lnTo>
                      <a:pt x="114" y="530"/>
                    </a:lnTo>
                    <a:lnTo>
                      <a:pt x="141" y="530"/>
                    </a:lnTo>
                    <a:lnTo>
                      <a:pt x="181" y="524"/>
                    </a:lnTo>
                    <a:lnTo>
                      <a:pt x="208" y="536"/>
                    </a:lnTo>
                    <a:lnTo>
                      <a:pt x="228" y="518"/>
                    </a:lnTo>
                    <a:lnTo>
                      <a:pt x="289" y="500"/>
                    </a:lnTo>
                    <a:lnTo>
                      <a:pt x="316" y="464"/>
                    </a:lnTo>
                    <a:lnTo>
                      <a:pt x="322" y="464"/>
                    </a:lnTo>
                    <a:lnTo>
                      <a:pt x="329" y="458"/>
                    </a:lnTo>
                    <a:lnTo>
                      <a:pt x="369" y="452"/>
                    </a:lnTo>
                    <a:lnTo>
                      <a:pt x="389" y="434"/>
                    </a:lnTo>
                    <a:lnTo>
                      <a:pt x="444" y="452"/>
                    </a:lnTo>
                    <a:lnTo>
                      <a:pt x="491" y="452"/>
                    </a:lnTo>
                    <a:lnTo>
                      <a:pt x="511" y="488"/>
                    </a:lnTo>
                    <a:lnTo>
                      <a:pt x="551" y="500"/>
                    </a:lnTo>
                    <a:lnTo>
                      <a:pt x="564" y="524"/>
                    </a:lnTo>
                    <a:lnTo>
                      <a:pt x="591" y="548"/>
                    </a:lnTo>
                    <a:lnTo>
                      <a:pt x="605" y="572"/>
                    </a:lnTo>
                    <a:lnTo>
                      <a:pt x="544" y="585"/>
                    </a:lnTo>
                    <a:lnTo>
                      <a:pt x="524" y="603"/>
                    </a:lnTo>
                    <a:lnTo>
                      <a:pt x="538" y="621"/>
                    </a:lnTo>
                    <a:lnTo>
                      <a:pt x="524" y="669"/>
                    </a:lnTo>
                    <a:lnTo>
                      <a:pt x="511" y="687"/>
                    </a:lnTo>
                    <a:lnTo>
                      <a:pt x="538" y="699"/>
                    </a:lnTo>
                    <a:lnTo>
                      <a:pt x="578" y="681"/>
                    </a:lnTo>
                    <a:lnTo>
                      <a:pt x="611" y="681"/>
                    </a:lnTo>
                    <a:lnTo>
                      <a:pt x="611" y="657"/>
                    </a:lnTo>
                    <a:lnTo>
                      <a:pt x="645" y="578"/>
                    </a:lnTo>
                    <a:lnTo>
                      <a:pt x="665" y="554"/>
                    </a:lnTo>
                    <a:lnTo>
                      <a:pt x="692" y="530"/>
                    </a:lnTo>
                    <a:lnTo>
                      <a:pt x="732" y="512"/>
                    </a:lnTo>
                    <a:lnTo>
                      <a:pt x="773" y="518"/>
                    </a:lnTo>
                    <a:lnTo>
                      <a:pt x="854" y="557"/>
                    </a:lnTo>
                    <a:lnTo>
                      <a:pt x="934" y="563"/>
                    </a:lnTo>
                    <a:lnTo>
                      <a:pt x="1014" y="534"/>
                    </a:lnTo>
                    <a:lnTo>
                      <a:pt x="1169" y="561"/>
                    </a:lnTo>
                    <a:lnTo>
                      <a:pt x="1169" y="79"/>
                    </a:lnTo>
                    <a:lnTo>
                      <a:pt x="746" y="78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" name="Freeform 59"/>
              <p:cNvSpPr>
                <a:spLocks/>
              </p:cNvSpPr>
              <p:nvPr/>
            </p:nvSpPr>
            <p:spPr bwMode="auto">
              <a:xfrm>
                <a:off x="4573" y="1962"/>
                <a:ext cx="577" cy="450"/>
              </a:xfrm>
              <a:custGeom>
                <a:avLst/>
                <a:gdLst/>
                <a:ahLst/>
                <a:cxnLst>
                  <a:cxn ang="0">
                    <a:pos x="657" y="320"/>
                  </a:cxn>
                  <a:cxn ang="0">
                    <a:pos x="641" y="280"/>
                  </a:cxn>
                  <a:cxn ang="0">
                    <a:pos x="708" y="256"/>
                  </a:cxn>
                  <a:cxn ang="0">
                    <a:pos x="700" y="208"/>
                  </a:cxn>
                  <a:cxn ang="0">
                    <a:pos x="624" y="168"/>
                  </a:cxn>
                  <a:cxn ang="0">
                    <a:pos x="548" y="136"/>
                  </a:cxn>
                  <a:cxn ang="0">
                    <a:pos x="514" y="104"/>
                  </a:cxn>
                  <a:cxn ang="0">
                    <a:pos x="506" y="40"/>
                  </a:cxn>
                  <a:cxn ang="0">
                    <a:pos x="438" y="8"/>
                  </a:cxn>
                  <a:cxn ang="0">
                    <a:pos x="379" y="16"/>
                  </a:cxn>
                  <a:cxn ang="0">
                    <a:pos x="329" y="16"/>
                  </a:cxn>
                  <a:cxn ang="0">
                    <a:pos x="278" y="0"/>
                  </a:cxn>
                  <a:cxn ang="0">
                    <a:pos x="202" y="64"/>
                  </a:cxn>
                  <a:cxn ang="0">
                    <a:pos x="186" y="88"/>
                  </a:cxn>
                  <a:cxn ang="0">
                    <a:pos x="211" y="128"/>
                  </a:cxn>
                  <a:cxn ang="0">
                    <a:pos x="177" y="152"/>
                  </a:cxn>
                  <a:cxn ang="0">
                    <a:pos x="143" y="184"/>
                  </a:cxn>
                  <a:cxn ang="0">
                    <a:pos x="143" y="248"/>
                  </a:cxn>
                  <a:cxn ang="0">
                    <a:pos x="135" y="272"/>
                  </a:cxn>
                  <a:cxn ang="0">
                    <a:pos x="76" y="296"/>
                  </a:cxn>
                  <a:cxn ang="0">
                    <a:pos x="68" y="328"/>
                  </a:cxn>
                  <a:cxn ang="0">
                    <a:pos x="0" y="344"/>
                  </a:cxn>
                  <a:cxn ang="0">
                    <a:pos x="59" y="464"/>
                  </a:cxn>
                  <a:cxn ang="0">
                    <a:pos x="17" y="536"/>
                  </a:cxn>
                  <a:cxn ang="0">
                    <a:pos x="59" y="600"/>
                  </a:cxn>
                  <a:cxn ang="0">
                    <a:pos x="110" y="576"/>
                  </a:cxn>
                  <a:cxn ang="0">
                    <a:pos x="211" y="544"/>
                  </a:cxn>
                  <a:cxn ang="0">
                    <a:pos x="362" y="528"/>
                  </a:cxn>
                  <a:cxn ang="0">
                    <a:pos x="421" y="528"/>
                  </a:cxn>
                  <a:cxn ang="0">
                    <a:pos x="489" y="544"/>
                  </a:cxn>
                  <a:cxn ang="0">
                    <a:pos x="539" y="528"/>
                  </a:cxn>
                  <a:cxn ang="0">
                    <a:pos x="632" y="520"/>
                  </a:cxn>
                  <a:cxn ang="0">
                    <a:pos x="641" y="424"/>
                  </a:cxn>
                  <a:cxn ang="0">
                    <a:pos x="674" y="368"/>
                  </a:cxn>
                </a:cxnLst>
                <a:rect l="0" t="0" r="r" b="b"/>
                <a:pathLst>
                  <a:path w="725" h="600">
                    <a:moveTo>
                      <a:pt x="657" y="344"/>
                    </a:moveTo>
                    <a:lnTo>
                      <a:pt x="657" y="320"/>
                    </a:lnTo>
                    <a:lnTo>
                      <a:pt x="632" y="304"/>
                    </a:lnTo>
                    <a:lnTo>
                      <a:pt x="641" y="280"/>
                    </a:lnTo>
                    <a:lnTo>
                      <a:pt x="691" y="272"/>
                    </a:lnTo>
                    <a:lnTo>
                      <a:pt x="708" y="256"/>
                    </a:lnTo>
                    <a:lnTo>
                      <a:pt x="725" y="232"/>
                    </a:lnTo>
                    <a:lnTo>
                      <a:pt x="700" y="208"/>
                    </a:lnTo>
                    <a:lnTo>
                      <a:pt x="632" y="192"/>
                    </a:lnTo>
                    <a:lnTo>
                      <a:pt x="624" y="168"/>
                    </a:lnTo>
                    <a:lnTo>
                      <a:pt x="582" y="160"/>
                    </a:lnTo>
                    <a:lnTo>
                      <a:pt x="548" y="136"/>
                    </a:lnTo>
                    <a:lnTo>
                      <a:pt x="548" y="120"/>
                    </a:lnTo>
                    <a:lnTo>
                      <a:pt x="514" y="104"/>
                    </a:lnTo>
                    <a:lnTo>
                      <a:pt x="514" y="72"/>
                    </a:lnTo>
                    <a:lnTo>
                      <a:pt x="506" y="40"/>
                    </a:lnTo>
                    <a:lnTo>
                      <a:pt x="472" y="16"/>
                    </a:lnTo>
                    <a:lnTo>
                      <a:pt x="438" y="8"/>
                    </a:lnTo>
                    <a:lnTo>
                      <a:pt x="396" y="32"/>
                    </a:lnTo>
                    <a:lnTo>
                      <a:pt x="379" y="16"/>
                    </a:lnTo>
                    <a:lnTo>
                      <a:pt x="346" y="8"/>
                    </a:lnTo>
                    <a:lnTo>
                      <a:pt x="329" y="16"/>
                    </a:lnTo>
                    <a:lnTo>
                      <a:pt x="303" y="0"/>
                    </a:lnTo>
                    <a:lnTo>
                      <a:pt x="278" y="0"/>
                    </a:lnTo>
                    <a:lnTo>
                      <a:pt x="245" y="64"/>
                    </a:lnTo>
                    <a:lnTo>
                      <a:pt x="202" y="64"/>
                    </a:lnTo>
                    <a:lnTo>
                      <a:pt x="177" y="80"/>
                    </a:lnTo>
                    <a:lnTo>
                      <a:pt x="186" y="88"/>
                    </a:lnTo>
                    <a:lnTo>
                      <a:pt x="186" y="120"/>
                    </a:lnTo>
                    <a:lnTo>
                      <a:pt x="211" y="128"/>
                    </a:lnTo>
                    <a:lnTo>
                      <a:pt x="202" y="144"/>
                    </a:lnTo>
                    <a:lnTo>
                      <a:pt x="177" y="152"/>
                    </a:lnTo>
                    <a:lnTo>
                      <a:pt x="169" y="176"/>
                    </a:lnTo>
                    <a:lnTo>
                      <a:pt x="143" y="184"/>
                    </a:lnTo>
                    <a:lnTo>
                      <a:pt x="143" y="216"/>
                    </a:lnTo>
                    <a:lnTo>
                      <a:pt x="143" y="248"/>
                    </a:lnTo>
                    <a:lnTo>
                      <a:pt x="160" y="280"/>
                    </a:lnTo>
                    <a:lnTo>
                      <a:pt x="135" y="272"/>
                    </a:lnTo>
                    <a:lnTo>
                      <a:pt x="110" y="288"/>
                    </a:lnTo>
                    <a:lnTo>
                      <a:pt x="76" y="296"/>
                    </a:lnTo>
                    <a:lnTo>
                      <a:pt x="84" y="320"/>
                    </a:lnTo>
                    <a:lnTo>
                      <a:pt x="68" y="328"/>
                    </a:lnTo>
                    <a:lnTo>
                      <a:pt x="34" y="320"/>
                    </a:lnTo>
                    <a:lnTo>
                      <a:pt x="0" y="344"/>
                    </a:lnTo>
                    <a:lnTo>
                      <a:pt x="17" y="384"/>
                    </a:lnTo>
                    <a:lnTo>
                      <a:pt x="59" y="464"/>
                    </a:lnTo>
                    <a:lnTo>
                      <a:pt x="17" y="512"/>
                    </a:lnTo>
                    <a:lnTo>
                      <a:pt x="17" y="536"/>
                    </a:lnTo>
                    <a:lnTo>
                      <a:pt x="51" y="544"/>
                    </a:lnTo>
                    <a:lnTo>
                      <a:pt x="59" y="600"/>
                    </a:lnTo>
                    <a:lnTo>
                      <a:pt x="93" y="600"/>
                    </a:lnTo>
                    <a:lnTo>
                      <a:pt x="110" y="576"/>
                    </a:lnTo>
                    <a:lnTo>
                      <a:pt x="152" y="552"/>
                    </a:lnTo>
                    <a:lnTo>
                      <a:pt x="211" y="544"/>
                    </a:lnTo>
                    <a:lnTo>
                      <a:pt x="303" y="536"/>
                    </a:lnTo>
                    <a:lnTo>
                      <a:pt x="362" y="528"/>
                    </a:lnTo>
                    <a:lnTo>
                      <a:pt x="396" y="552"/>
                    </a:lnTo>
                    <a:lnTo>
                      <a:pt x="421" y="528"/>
                    </a:lnTo>
                    <a:lnTo>
                      <a:pt x="455" y="528"/>
                    </a:lnTo>
                    <a:lnTo>
                      <a:pt x="489" y="544"/>
                    </a:lnTo>
                    <a:lnTo>
                      <a:pt x="514" y="512"/>
                    </a:lnTo>
                    <a:lnTo>
                      <a:pt x="539" y="528"/>
                    </a:lnTo>
                    <a:lnTo>
                      <a:pt x="582" y="504"/>
                    </a:lnTo>
                    <a:lnTo>
                      <a:pt x="632" y="520"/>
                    </a:lnTo>
                    <a:lnTo>
                      <a:pt x="624" y="488"/>
                    </a:lnTo>
                    <a:lnTo>
                      <a:pt x="641" y="424"/>
                    </a:lnTo>
                    <a:lnTo>
                      <a:pt x="700" y="400"/>
                    </a:lnTo>
                    <a:lnTo>
                      <a:pt x="674" y="368"/>
                    </a:lnTo>
                    <a:lnTo>
                      <a:pt x="657" y="344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" name="Freeform 60"/>
              <p:cNvSpPr>
                <a:spLocks/>
              </p:cNvSpPr>
              <p:nvPr/>
            </p:nvSpPr>
            <p:spPr bwMode="auto">
              <a:xfrm>
                <a:off x="4370" y="1836"/>
                <a:ext cx="424" cy="211"/>
              </a:xfrm>
              <a:custGeom>
                <a:avLst/>
                <a:gdLst/>
                <a:ahLst/>
                <a:cxnLst>
                  <a:cxn ang="0">
                    <a:pos x="472" y="80"/>
                  </a:cxn>
                  <a:cxn ang="0">
                    <a:pos x="464" y="40"/>
                  </a:cxn>
                  <a:cxn ang="0">
                    <a:pos x="413" y="32"/>
                  </a:cxn>
                  <a:cxn ang="0">
                    <a:pos x="371" y="40"/>
                  </a:cxn>
                  <a:cxn ang="0">
                    <a:pos x="304" y="0"/>
                  </a:cxn>
                  <a:cxn ang="0">
                    <a:pos x="262" y="0"/>
                  </a:cxn>
                  <a:cxn ang="0">
                    <a:pos x="211" y="32"/>
                  </a:cxn>
                  <a:cxn ang="0">
                    <a:pos x="211" y="40"/>
                  </a:cxn>
                  <a:cxn ang="0">
                    <a:pos x="219" y="72"/>
                  </a:cxn>
                  <a:cxn ang="0">
                    <a:pos x="219" y="104"/>
                  </a:cxn>
                  <a:cxn ang="0">
                    <a:pos x="211" y="128"/>
                  </a:cxn>
                  <a:cxn ang="0">
                    <a:pos x="194" y="128"/>
                  </a:cxn>
                  <a:cxn ang="0">
                    <a:pos x="160" y="128"/>
                  </a:cxn>
                  <a:cxn ang="0">
                    <a:pos x="110" y="80"/>
                  </a:cxn>
                  <a:cxn ang="0">
                    <a:pos x="76" y="64"/>
                  </a:cxn>
                  <a:cxn ang="0">
                    <a:pos x="43" y="88"/>
                  </a:cxn>
                  <a:cxn ang="0">
                    <a:pos x="17" y="160"/>
                  </a:cxn>
                  <a:cxn ang="0">
                    <a:pos x="0" y="192"/>
                  </a:cxn>
                  <a:cxn ang="0">
                    <a:pos x="0" y="224"/>
                  </a:cxn>
                  <a:cxn ang="0">
                    <a:pos x="9" y="280"/>
                  </a:cxn>
                  <a:cxn ang="0">
                    <a:pos x="34" y="256"/>
                  </a:cxn>
                  <a:cxn ang="0">
                    <a:pos x="93" y="224"/>
                  </a:cxn>
                  <a:cxn ang="0">
                    <a:pos x="152" y="224"/>
                  </a:cxn>
                  <a:cxn ang="0">
                    <a:pos x="194" y="216"/>
                  </a:cxn>
                  <a:cxn ang="0">
                    <a:pos x="236" y="224"/>
                  </a:cxn>
                  <a:cxn ang="0">
                    <a:pos x="287" y="192"/>
                  </a:cxn>
                  <a:cxn ang="0">
                    <a:pos x="295" y="208"/>
                  </a:cxn>
                  <a:cxn ang="0">
                    <a:pos x="346" y="216"/>
                  </a:cxn>
                  <a:cxn ang="0">
                    <a:pos x="380" y="232"/>
                  </a:cxn>
                  <a:cxn ang="0">
                    <a:pos x="405" y="248"/>
                  </a:cxn>
                  <a:cxn ang="0">
                    <a:pos x="430" y="248"/>
                  </a:cxn>
                  <a:cxn ang="0">
                    <a:pos x="455" y="232"/>
                  </a:cxn>
                  <a:cxn ang="0">
                    <a:pos x="498" y="232"/>
                  </a:cxn>
                  <a:cxn ang="0">
                    <a:pos x="531" y="176"/>
                  </a:cxn>
                  <a:cxn ang="0">
                    <a:pos x="506" y="112"/>
                  </a:cxn>
                  <a:cxn ang="0">
                    <a:pos x="472" y="80"/>
                  </a:cxn>
                </a:cxnLst>
                <a:rect l="0" t="0" r="r" b="b"/>
                <a:pathLst>
                  <a:path w="531" h="280">
                    <a:moveTo>
                      <a:pt x="472" y="80"/>
                    </a:moveTo>
                    <a:lnTo>
                      <a:pt x="464" y="40"/>
                    </a:lnTo>
                    <a:lnTo>
                      <a:pt x="413" y="32"/>
                    </a:lnTo>
                    <a:lnTo>
                      <a:pt x="371" y="40"/>
                    </a:lnTo>
                    <a:lnTo>
                      <a:pt x="304" y="0"/>
                    </a:lnTo>
                    <a:lnTo>
                      <a:pt x="262" y="0"/>
                    </a:lnTo>
                    <a:lnTo>
                      <a:pt x="211" y="32"/>
                    </a:lnTo>
                    <a:lnTo>
                      <a:pt x="211" y="40"/>
                    </a:lnTo>
                    <a:lnTo>
                      <a:pt x="219" y="72"/>
                    </a:lnTo>
                    <a:lnTo>
                      <a:pt x="219" y="104"/>
                    </a:lnTo>
                    <a:lnTo>
                      <a:pt x="211" y="128"/>
                    </a:lnTo>
                    <a:lnTo>
                      <a:pt x="194" y="128"/>
                    </a:lnTo>
                    <a:lnTo>
                      <a:pt x="160" y="128"/>
                    </a:lnTo>
                    <a:lnTo>
                      <a:pt x="110" y="80"/>
                    </a:lnTo>
                    <a:lnTo>
                      <a:pt x="76" y="64"/>
                    </a:lnTo>
                    <a:lnTo>
                      <a:pt x="43" y="88"/>
                    </a:lnTo>
                    <a:lnTo>
                      <a:pt x="17" y="160"/>
                    </a:lnTo>
                    <a:lnTo>
                      <a:pt x="0" y="192"/>
                    </a:lnTo>
                    <a:lnTo>
                      <a:pt x="0" y="224"/>
                    </a:lnTo>
                    <a:lnTo>
                      <a:pt x="9" y="280"/>
                    </a:lnTo>
                    <a:lnTo>
                      <a:pt x="34" y="256"/>
                    </a:lnTo>
                    <a:lnTo>
                      <a:pt x="93" y="224"/>
                    </a:lnTo>
                    <a:lnTo>
                      <a:pt x="152" y="224"/>
                    </a:lnTo>
                    <a:lnTo>
                      <a:pt x="194" y="216"/>
                    </a:lnTo>
                    <a:lnTo>
                      <a:pt x="236" y="224"/>
                    </a:lnTo>
                    <a:lnTo>
                      <a:pt x="287" y="192"/>
                    </a:lnTo>
                    <a:lnTo>
                      <a:pt x="295" y="208"/>
                    </a:lnTo>
                    <a:lnTo>
                      <a:pt x="346" y="216"/>
                    </a:lnTo>
                    <a:lnTo>
                      <a:pt x="380" y="232"/>
                    </a:lnTo>
                    <a:lnTo>
                      <a:pt x="405" y="248"/>
                    </a:lnTo>
                    <a:lnTo>
                      <a:pt x="430" y="248"/>
                    </a:lnTo>
                    <a:lnTo>
                      <a:pt x="455" y="232"/>
                    </a:lnTo>
                    <a:lnTo>
                      <a:pt x="498" y="232"/>
                    </a:lnTo>
                    <a:lnTo>
                      <a:pt x="531" y="176"/>
                    </a:lnTo>
                    <a:lnTo>
                      <a:pt x="506" y="112"/>
                    </a:lnTo>
                    <a:lnTo>
                      <a:pt x="472" y="80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9" name="Freeform 61"/>
              <p:cNvSpPr>
                <a:spLocks/>
              </p:cNvSpPr>
              <p:nvPr/>
            </p:nvSpPr>
            <p:spPr bwMode="auto">
              <a:xfrm>
                <a:off x="4459" y="1698"/>
                <a:ext cx="269" cy="187"/>
              </a:xfrm>
              <a:custGeom>
                <a:avLst/>
                <a:gdLst/>
                <a:ahLst/>
                <a:cxnLst>
                  <a:cxn ang="0">
                    <a:pos x="295" y="128"/>
                  </a:cxn>
                  <a:cxn ang="0">
                    <a:pos x="295" y="64"/>
                  </a:cxn>
                  <a:cxn ang="0">
                    <a:pos x="295" y="16"/>
                  </a:cxn>
                  <a:cxn ang="0">
                    <a:pos x="286" y="0"/>
                  </a:cxn>
                  <a:cxn ang="0">
                    <a:pos x="236" y="8"/>
                  </a:cxn>
                  <a:cxn ang="0">
                    <a:pos x="126" y="16"/>
                  </a:cxn>
                  <a:cxn ang="0">
                    <a:pos x="67" y="40"/>
                  </a:cxn>
                  <a:cxn ang="0">
                    <a:pos x="25" y="64"/>
                  </a:cxn>
                  <a:cxn ang="0">
                    <a:pos x="8" y="88"/>
                  </a:cxn>
                  <a:cxn ang="0">
                    <a:pos x="0" y="112"/>
                  </a:cxn>
                  <a:cxn ang="0">
                    <a:pos x="25" y="128"/>
                  </a:cxn>
                  <a:cxn ang="0">
                    <a:pos x="17" y="152"/>
                  </a:cxn>
                  <a:cxn ang="0">
                    <a:pos x="25" y="176"/>
                  </a:cxn>
                  <a:cxn ang="0">
                    <a:pos x="42" y="184"/>
                  </a:cxn>
                  <a:cxn ang="0">
                    <a:pos x="67" y="184"/>
                  </a:cxn>
                  <a:cxn ang="0">
                    <a:pos x="93" y="176"/>
                  </a:cxn>
                  <a:cxn ang="0">
                    <a:pos x="101" y="240"/>
                  </a:cxn>
                  <a:cxn ang="0">
                    <a:pos x="152" y="208"/>
                  </a:cxn>
                  <a:cxn ang="0">
                    <a:pos x="194" y="208"/>
                  </a:cxn>
                  <a:cxn ang="0">
                    <a:pos x="261" y="248"/>
                  </a:cxn>
                  <a:cxn ang="0">
                    <a:pos x="303" y="240"/>
                  </a:cxn>
                  <a:cxn ang="0">
                    <a:pos x="320" y="240"/>
                  </a:cxn>
                  <a:cxn ang="0">
                    <a:pos x="337" y="176"/>
                  </a:cxn>
                  <a:cxn ang="0">
                    <a:pos x="295" y="128"/>
                  </a:cxn>
                </a:cxnLst>
                <a:rect l="0" t="0" r="r" b="b"/>
                <a:pathLst>
                  <a:path w="337" h="248">
                    <a:moveTo>
                      <a:pt x="295" y="128"/>
                    </a:moveTo>
                    <a:lnTo>
                      <a:pt x="295" y="64"/>
                    </a:lnTo>
                    <a:lnTo>
                      <a:pt x="295" y="16"/>
                    </a:lnTo>
                    <a:lnTo>
                      <a:pt x="286" y="0"/>
                    </a:lnTo>
                    <a:lnTo>
                      <a:pt x="236" y="8"/>
                    </a:lnTo>
                    <a:lnTo>
                      <a:pt x="126" y="16"/>
                    </a:lnTo>
                    <a:lnTo>
                      <a:pt x="67" y="40"/>
                    </a:lnTo>
                    <a:lnTo>
                      <a:pt x="25" y="64"/>
                    </a:lnTo>
                    <a:lnTo>
                      <a:pt x="8" y="88"/>
                    </a:lnTo>
                    <a:lnTo>
                      <a:pt x="0" y="112"/>
                    </a:lnTo>
                    <a:lnTo>
                      <a:pt x="25" y="128"/>
                    </a:lnTo>
                    <a:lnTo>
                      <a:pt x="17" y="152"/>
                    </a:lnTo>
                    <a:lnTo>
                      <a:pt x="25" y="176"/>
                    </a:lnTo>
                    <a:lnTo>
                      <a:pt x="42" y="184"/>
                    </a:lnTo>
                    <a:lnTo>
                      <a:pt x="67" y="184"/>
                    </a:lnTo>
                    <a:lnTo>
                      <a:pt x="93" y="176"/>
                    </a:lnTo>
                    <a:lnTo>
                      <a:pt x="101" y="240"/>
                    </a:lnTo>
                    <a:lnTo>
                      <a:pt x="152" y="208"/>
                    </a:lnTo>
                    <a:lnTo>
                      <a:pt x="194" y="208"/>
                    </a:lnTo>
                    <a:lnTo>
                      <a:pt x="261" y="248"/>
                    </a:lnTo>
                    <a:lnTo>
                      <a:pt x="303" y="240"/>
                    </a:lnTo>
                    <a:lnTo>
                      <a:pt x="320" y="240"/>
                    </a:lnTo>
                    <a:lnTo>
                      <a:pt x="337" y="176"/>
                    </a:lnTo>
                    <a:lnTo>
                      <a:pt x="295" y="128"/>
                    </a:lnTo>
                    <a:close/>
                  </a:path>
                </a:pathLst>
              </a:custGeom>
              <a:solidFill>
                <a:srgbClr val="FFDD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Freeform 62"/>
              <p:cNvSpPr>
                <a:spLocks/>
              </p:cNvSpPr>
              <p:nvPr/>
            </p:nvSpPr>
            <p:spPr bwMode="auto">
              <a:xfrm>
                <a:off x="4460" y="636"/>
                <a:ext cx="1294" cy="1650"/>
              </a:xfrm>
              <a:custGeom>
                <a:avLst/>
                <a:gdLst/>
                <a:ahLst/>
                <a:cxnLst>
                  <a:cxn ang="0">
                    <a:pos x="807" y="79"/>
                  </a:cxn>
                  <a:cxn ang="0">
                    <a:pos x="767" y="133"/>
                  </a:cxn>
                  <a:cxn ang="0">
                    <a:pos x="720" y="115"/>
                  </a:cxn>
                  <a:cxn ang="0">
                    <a:pos x="700" y="103"/>
                  </a:cxn>
                  <a:cxn ang="0">
                    <a:pos x="720" y="43"/>
                  </a:cxn>
                  <a:cxn ang="0">
                    <a:pos x="640" y="13"/>
                  </a:cxn>
                  <a:cxn ang="0">
                    <a:pos x="592" y="43"/>
                  </a:cxn>
                  <a:cxn ang="0">
                    <a:pos x="653" y="145"/>
                  </a:cxn>
                  <a:cxn ang="0">
                    <a:pos x="720" y="193"/>
                  </a:cxn>
                  <a:cxn ang="0">
                    <a:pos x="640" y="230"/>
                  </a:cxn>
                  <a:cxn ang="0">
                    <a:pos x="620" y="266"/>
                  </a:cxn>
                  <a:cxn ang="0">
                    <a:pos x="572" y="356"/>
                  </a:cxn>
                  <a:cxn ang="0">
                    <a:pos x="599" y="434"/>
                  </a:cxn>
                  <a:cxn ang="0">
                    <a:pos x="465" y="434"/>
                  </a:cxn>
                  <a:cxn ang="0">
                    <a:pos x="525" y="482"/>
                  </a:cxn>
                  <a:cxn ang="0">
                    <a:pos x="559" y="506"/>
                  </a:cxn>
                  <a:cxn ang="0">
                    <a:pos x="518" y="530"/>
                  </a:cxn>
                  <a:cxn ang="0">
                    <a:pos x="418" y="506"/>
                  </a:cxn>
                  <a:cxn ang="0">
                    <a:pos x="350" y="410"/>
                  </a:cxn>
                  <a:cxn ang="0">
                    <a:pos x="303" y="368"/>
                  </a:cxn>
                  <a:cxn ang="0">
                    <a:pos x="229" y="314"/>
                  </a:cxn>
                  <a:cxn ang="0">
                    <a:pos x="451" y="332"/>
                  </a:cxn>
                  <a:cxn ang="0">
                    <a:pos x="545" y="284"/>
                  </a:cxn>
                  <a:cxn ang="0">
                    <a:pos x="565" y="187"/>
                  </a:cxn>
                  <a:cxn ang="0">
                    <a:pos x="357" y="109"/>
                  </a:cxn>
                  <a:cxn ang="0">
                    <a:pos x="121" y="91"/>
                  </a:cxn>
                  <a:cxn ang="0">
                    <a:pos x="135" y="61"/>
                  </a:cxn>
                  <a:cxn ang="0">
                    <a:pos x="61" y="85"/>
                  </a:cxn>
                  <a:cxn ang="0">
                    <a:pos x="7" y="163"/>
                  </a:cxn>
                  <a:cxn ang="0">
                    <a:pos x="54" y="260"/>
                  </a:cxn>
                  <a:cxn ang="0">
                    <a:pos x="115" y="404"/>
                  </a:cxn>
                  <a:cxn ang="0">
                    <a:pos x="141" y="530"/>
                  </a:cxn>
                  <a:cxn ang="0">
                    <a:pos x="216" y="639"/>
                  </a:cxn>
                  <a:cxn ang="0">
                    <a:pos x="303" y="753"/>
                  </a:cxn>
                  <a:cxn ang="0">
                    <a:pos x="209" y="933"/>
                  </a:cxn>
                  <a:cxn ang="0">
                    <a:pos x="276" y="957"/>
                  </a:cxn>
                  <a:cxn ang="0">
                    <a:pos x="310" y="975"/>
                  </a:cxn>
                  <a:cxn ang="0">
                    <a:pos x="269" y="999"/>
                  </a:cxn>
                  <a:cxn ang="0">
                    <a:pos x="229" y="1042"/>
                  </a:cxn>
                  <a:cxn ang="0">
                    <a:pos x="229" y="1090"/>
                  </a:cxn>
                  <a:cxn ang="0">
                    <a:pos x="249" y="1222"/>
                  </a:cxn>
                  <a:cxn ang="0">
                    <a:pos x="310" y="1282"/>
                  </a:cxn>
                  <a:cxn ang="0">
                    <a:pos x="350" y="1324"/>
                  </a:cxn>
                  <a:cxn ang="0">
                    <a:pos x="410" y="1336"/>
                  </a:cxn>
                  <a:cxn ang="0">
                    <a:pos x="485" y="1336"/>
                  </a:cxn>
                  <a:cxn ang="0">
                    <a:pos x="518" y="1402"/>
                  </a:cxn>
                  <a:cxn ang="0">
                    <a:pos x="572" y="1445"/>
                  </a:cxn>
                  <a:cxn ang="0">
                    <a:pos x="667" y="1481"/>
                  </a:cxn>
                  <a:cxn ang="0">
                    <a:pos x="659" y="1529"/>
                  </a:cxn>
                  <a:cxn ang="0">
                    <a:pos x="632" y="1565"/>
                  </a:cxn>
                  <a:cxn ang="0">
                    <a:pos x="667" y="1625"/>
                  </a:cxn>
                  <a:cxn ang="0">
                    <a:pos x="727" y="1595"/>
                  </a:cxn>
                  <a:cxn ang="0">
                    <a:pos x="842" y="1601"/>
                  </a:cxn>
                  <a:cxn ang="0">
                    <a:pos x="861" y="1649"/>
                  </a:cxn>
                  <a:cxn ang="0">
                    <a:pos x="1294" y="0"/>
                  </a:cxn>
                </a:cxnLst>
                <a:rect l="0" t="0" r="r" b="b"/>
                <a:pathLst>
                  <a:path w="1294" h="1650">
                    <a:moveTo>
                      <a:pt x="807" y="0"/>
                    </a:moveTo>
                    <a:lnTo>
                      <a:pt x="794" y="43"/>
                    </a:lnTo>
                    <a:lnTo>
                      <a:pt x="807" y="79"/>
                    </a:lnTo>
                    <a:lnTo>
                      <a:pt x="807" y="97"/>
                    </a:lnTo>
                    <a:lnTo>
                      <a:pt x="801" y="115"/>
                    </a:lnTo>
                    <a:lnTo>
                      <a:pt x="767" y="133"/>
                    </a:lnTo>
                    <a:lnTo>
                      <a:pt x="747" y="133"/>
                    </a:lnTo>
                    <a:lnTo>
                      <a:pt x="734" y="121"/>
                    </a:lnTo>
                    <a:lnTo>
                      <a:pt x="720" y="115"/>
                    </a:lnTo>
                    <a:lnTo>
                      <a:pt x="713" y="121"/>
                    </a:lnTo>
                    <a:lnTo>
                      <a:pt x="700" y="121"/>
                    </a:lnTo>
                    <a:lnTo>
                      <a:pt x="700" y="103"/>
                    </a:lnTo>
                    <a:lnTo>
                      <a:pt x="700" y="79"/>
                    </a:lnTo>
                    <a:lnTo>
                      <a:pt x="713" y="61"/>
                    </a:lnTo>
                    <a:lnTo>
                      <a:pt x="720" y="43"/>
                    </a:lnTo>
                    <a:lnTo>
                      <a:pt x="713" y="31"/>
                    </a:lnTo>
                    <a:lnTo>
                      <a:pt x="679" y="7"/>
                    </a:lnTo>
                    <a:lnTo>
                      <a:pt x="640" y="13"/>
                    </a:lnTo>
                    <a:lnTo>
                      <a:pt x="599" y="25"/>
                    </a:lnTo>
                    <a:lnTo>
                      <a:pt x="559" y="31"/>
                    </a:lnTo>
                    <a:lnTo>
                      <a:pt x="592" y="43"/>
                    </a:lnTo>
                    <a:lnTo>
                      <a:pt x="626" y="61"/>
                    </a:lnTo>
                    <a:lnTo>
                      <a:pt x="646" y="127"/>
                    </a:lnTo>
                    <a:lnTo>
                      <a:pt x="653" y="145"/>
                    </a:lnTo>
                    <a:lnTo>
                      <a:pt x="673" y="145"/>
                    </a:lnTo>
                    <a:lnTo>
                      <a:pt x="700" y="163"/>
                    </a:lnTo>
                    <a:lnTo>
                      <a:pt x="720" y="193"/>
                    </a:lnTo>
                    <a:lnTo>
                      <a:pt x="727" y="230"/>
                    </a:lnTo>
                    <a:lnTo>
                      <a:pt x="679" y="224"/>
                    </a:lnTo>
                    <a:lnTo>
                      <a:pt x="640" y="230"/>
                    </a:lnTo>
                    <a:lnTo>
                      <a:pt x="626" y="236"/>
                    </a:lnTo>
                    <a:lnTo>
                      <a:pt x="626" y="242"/>
                    </a:lnTo>
                    <a:lnTo>
                      <a:pt x="620" y="266"/>
                    </a:lnTo>
                    <a:lnTo>
                      <a:pt x="599" y="296"/>
                    </a:lnTo>
                    <a:lnTo>
                      <a:pt x="579" y="332"/>
                    </a:lnTo>
                    <a:lnTo>
                      <a:pt x="572" y="356"/>
                    </a:lnTo>
                    <a:lnTo>
                      <a:pt x="585" y="368"/>
                    </a:lnTo>
                    <a:lnTo>
                      <a:pt x="653" y="416"/>
                    </a:lnTo>
                    <a:lnTo>
                      <a:pt x="599" y="434"/>
                    </a:lnTo>
                    <a:lnTo>
                      <a:pt x="532" y="434"/>
                    </a:lnTo>
                    <a:lnTo>
                      <a:pt x="478" y="422"/>
                    </a:lnTo>
                    <a:lnTo>
                      <a:pt x="465" y="434"/>
                    </a:lnTo>
                    <a:lnTo>
                      <a:pt x="457" y="452"/>
                    </a:lnTo>
                    <a:lnTo>
                      <a:pt x="485" y="476"/>
                    </a:lnTo>
                    <a:lnTo>
                      <a:pt x="525" y="482"/>
                    </a:lnTo>
                    <a:lnTo>
                      <a:pt x="545" y="482"/>
                    </a:lnTo>
                    <a:lnTo>
                      <a:pt x="559" y="494"/>
                    </a:lnTo>
                    <a:lnTo>
                      <a:pt x="559" y="506"/>
                    </a:lnTo>
                    <a:lnTo>
                      <a:pt x="545" y="524"/>
                    </a:lnTo>
                    <a:lnTo>
                      <a:pt x="538" y="530"/>
                    </a:lnTo>
                    <a:lnTo>
                      <a:pt x="518" y="530"/>
                    </a:lnTo>
                    <a:lnTo>
                      <a:pt x="478" y="518"/>
                    </a:lnTo>
                    <a:lnTo>
                      <a:pt x="438" y="512"/>
                    </a:lnTo>
                    <a:lnTo>
                      <a:pt x="418" y="506"/>
                    </a:lnTo>
                    <a:lnTo>
                      <a:pt x="404" y="494"/>
                    </a:lnTo>
                    <a:lnTo>
                      <a:pt x="357" y="440"/>
                    </a:lnTo>
                    <a:lnTo>
                      <a:pt x="350" y="410"/>
                    </a:lnTo>
                    <a:lnTo>
                      <a:pt x="350" y="398"/>
                    </a:lnTo>
                    <a:lnTo>
                      <a:pt x="343" y="380"/>
                    </a:lnTo>
                    <a:lnTo>
                      <a:pt x="303" y="368"/>
                    </a:lnTo>
                    <a:lnTo>
                      <a:pt x="269" y="356"/>
                    </a:lnTo>
                    <a:lnTo>
                      <a:pt x="202" y="314"/>
                    </a:lnTo>
                    <a:lnTo>
                      <a:pt x="229" y="314"/>
                    </a:lnTo>
                    <a:lnTo>
                      <a:pt x="256" y="326"/>
                    </a:lnTo>
                    <a:lnTo>
                      <a:pt x="316" y="326"/>
                    </a:lnTo>
                    <a:lnTo>
                      <a:pt x="451" y="332"/>
                    </a:lnTo>
                    <a:lnTo>
                      <a:pt x="498" y="320"/>
                    </a:lnTo>
                    <a:lnTo>
                      <a:pt x="525" y="308"/>
                    </a:lnTo>
                    <a:lnTo>
                      <a:pt x="545" y="284"/>
                    </a:lnTo>
                    <a:lnTo>
                      <a:pt x="565" y="236"/>
                    </a:lnTo>
                    <a:lnTo>
                      <a:pt x="572" y="212"/>
                    </a:lnTo>
                    <a:lnTo>
                      <a:pt x="565" y="187"/>
                    </a:lnTo>
                    <a:lnTo>
                      <a:pt x="532" y="151"/>
                    </a:lnTo>
                    <a:lnTo>
                      <a:pt x="478" y="139"/>
                    </a:lnTo>
                    <a:lnTo>
                      <a:pt x="357" y="109"/>
                    </a:lnTo>
                    <a:lnTo>
                      <a:pt x="296" y="91"/>
                    </a:lnTo>
                    <a:lnTo>
                      <a:pt x="243" y="91"/>
                    </a:lnTo>
                    <a:lnTo>
                      <a:pt x="121" y="91"/>
                    </a:lnTo>
                    <a:lnTo>
                      <a:pt x="141" y="73"/>
                    </a:lnTo>
                    <a:lnTo>
                      <a:pt x="149" y="67"/>
                    </a:lnTo>
                    <a:lnTo>
                      <a:pt x="135" y="61"/>
                    </a:lnTo>
                    <a:lnTo>
                      <a:pt x="101" y="55"/>
                    </a:lnTo>
                    <a:lnTo>
                      <a:pt x="88" y="79"/>
                    </a:lnTo>
                    <a:lnTo>
                      <a:pt x="61" y="85"/>
                    </a:lnTo>
                    <a:lnTo>
                      <a:pt x="61" y="103"/>
                    </a:lnTo>
                    <a:lnTo>
                      <a:pt x="34" y="127"/>
                    </a:lnTo>
                    <a:lnTo>
                      <a:pt x="7" y="163"/>
                    </a:lnTo>
                    <a:lnTo>
                      <a:pt x="0" y="199"/>
                    </a:lnTo>
                    <a:lnTo>
                      <a:pt x="21" y="248"/>
                    </a:lnTo>
                    <a:lnTo>
                      <a:pt x="54" y="260"/>
                    </a:lnTo>
                    <a:lnTo>
                      <a:pt x="88" y="290"/>
                    </a:lnTo>
                    <a:lnTo>
                      <a:pt x="74" y="332"/>
                    </a:lnTo>
                    <a:lnTo>
                      <a:pt x="115" y="404"/>
                    </a:lnTo>
                    <a:lnTo>
                      <a:pt x="168" y="452"/>
                    </a:lnTo>
                    <a:lnTo>
                      <a:pt x="135" y="488"/>
                    </a:lnTo>
                    <a:lnTo>
                      <a:pt x="141" y="530"/>
                    </a:lnTo>
                    <a:lnTo>
                      <a:pt x="196" y="560"/>
                    </a:lnTo>
                    <a:lnTo>
                      <a:pt x="229" y="602"/>
                    </a:lnTo>
                    <a:lnTo>
                      <a:pt x="216" y="639"/>
                    </a:lnTo>
                    <a:lnTo>
                      <a:pt x="269" y="669"/>
                    </a:lnTo>
                    <a:lnTo>
                      <a:pt x="310" y="705"/>
                    </a:lnTo>
                    <a:lnTo>
                      <a:pt x="303" y="753"/>
                    </a:lnTo>
                    <a:lnTo>
                      <a:pt x="269" y="807"/>
                    </a:lnTo>
                    <a:lnTo>
                      <a:pt x="229" y="861"/>
                    </a:lnTo>
                    <a:lnTo>
                      <a:pt x="209" y="933"/>
                    </a:lnTo>
                    <a:lnTo>
                      <a:pt x="222" y="921"/>
                    </a:lnTo>
                    <a:lnTo>
                      <a:pt x="243" y="945"/>
                    </a:lnTo>
                    <a:lnTo>
                      <a:pt x="276" y="957"/>
                    </a:lnTo>
                    <a:lnTo>
                      <a:pt x="316" y="963"/>
                    </a:lnTo>
                    <a:lnTo>
                      <a:pt x="316" y="969"/>
                    </a:lnTo>
                    <a:lnTo>
                      <a:pt x="310" y="975"/>
                    </a:lnTo>
                    <a:lnTo>
                      <a:pt x="290" y="981"/>
                    </a:lnTo>
                    <a:lnTo>
                      <a:pt x="276" y="981"/>
                    </a:lnTo>
                    <a:lnTo>
                      <a:pt x="269" y="999"/>
                    </a:lnTo>
                    <a:lnTo>
                      <a:pt x="229" y="1005"/>
                    </a:lnTo>
                    <a:lnTo>
                      <a:pt x="229" y="1023"/>
                    </a:lnTo>
                    <a:lnTo>
                      <a:pt x="229" y="1042"/>
                    </a:lnTo>
                    <a:lnTo>
                      <a:pt x="222" y="1042"/>
                    </a:lnTo>
                    <a:lnTo>
                      <a:pt x="229" y="1054"/>
                    </a:lnTo>
                    <a:lnTo>
                      <a:pt x="229" y="1090"/>
                    </a:lnTo>
                    <a:lnTo>
                      <a:pt x="229" y="1138"/>
                    </a:lnTo>
                    <a:lnTo>
                      <a:pt x="263" y="1174"/>
                    </a:lnTo>
                    <a:lnTo>
                      <a:pt x="249" y="1222"/>
                    </a:lnTo>
                    <a:lnTo>
                      <a:pt x="276" y="1228"/>
                    </a:lnTo>
                    <a:lnTo>
                      <a:pt x="283" y="1258"/>
                    </a:lnTo>
                    <a:lnTo>
                      <a:pt x="310" y="1282"/>
                    </a:lnTo>
                    <a:lnTo>
                      <a:pt x="330" y="1330"/>
                    </a:lnTo>
                    <a:lnTo>
                      <a:pt x="330" y="1324"/>
                    </a:lnTo>
                    <a:lnTo>
                      <a:pt x="350" y="1324"/>
                    </a:lnTo>
                    <a:lnTo>
                      <a:pt x="370" y="1336"/>
                    </a:lnTo>
                    <a:lnTo>
                      <a:pt x="384" y="1330"/>
                    </a:lnTo>
                    <a:lnTo>
                      <a:pt x="410" y="1336"/>
                    </a:lnTo>
                    <a:lnTo>
                      <a:pt x="424" y="1348"/>
                    </a:lnTo>
                    <a:lnTo>
                      <a:pt x="457" y="1330"/>
                    </a:lnTo>
                    <a:lnTo>
                      <a:pt x="485" y="1336"/>
                    </a:lnTo>
                    <a:lnTo>
                      <a:pt x="512" y="1354"/>
                    </a:lnTo>
                    <a:lnTo>
                      <a:pt x="518" y="1378"/>
                    </a:lnTo>
                    <a:lnTo>
                      <a:pt x="518" y="1402"/>
                    </a:lnTo>
                    <a:lnTo>
                      <a:pt x="545" y="1414"/>
                    </a:lnTo>
                    <a:lnTo>
                      <a:pt x="545" y="1426"/>
                    </a:lnTo>
                    <a:lnTo>
                      <a:pt x="572" y="1445"/>
                    </a:lnTo>
                    <a:lnTo>
                      <a:pt x="606" y="1451"/>
                    </a:lnTo>
                    <a:lnTo>
                      <a:pt x="612" y="1469"/>
                    </a:lnTo>
                    <a:lnTo>
                      <a:pt x="667" y="1481"/>
                    </a:lnTo>
                    <a:lnTo>
                      <a:pt x="687" y="1499"/>
                    </a:lnTo>
                    <a:lnTo>
                      <a:pt x="673" y="1517"/>
                    </a:lnTo>
                    <a:lnTo>
                      <a:pt x="659" y="1529"/>
                    </a:lnTo>
                    <a:lnTo>
                      <a:pt x="620" y="1535"/>
                    </a:lnTo>
                    <a:lnTo>
                      <a:pt x="612" y="1553"/>
                    </a:lnTo>
                    <a:lnTo>
                      <a:pt x="632" y="1565"/>
                    </a:lnTo>
                    <a:lnTo>
                      <a:pt x="632" y="1583"/>
                    </a:lnTo>
                    <a:lnTo>
                      <a:pt x="646" y="1601"/>
                    </a:lnTo>
                    <a:lnTo>
                      <a:pt x="667" y="1625"/>
                    </a:lnTo>
                    <a:lnTo>
                      <a:pt x="693" y="1625"/>
                    </a:lnTo>
                    <a:lnTo>
                      <a:pt x="700" y="1595"/>
                    </a:lnTo>
                    <a:lnTo>
                      <a:pt x="727" y="1595"/>
                    </a:lnTo>
                    <a:lnTo>
                      <a:pt x="774" y="1571"/>
                    </a:lnTo>
                    <a:lnTo>
                      <a:pt x="807" y="1583"/>
                    </a:lnTo>
                    <a:lnTo>
                      <a:pt x="842" y="1601"/>
                    </a:lnTo>
                    <a:lnTo>
                      <a:pt x="828" y="1613"/>
                    </a:lnTo>
                    <a:lnTo>
                      <a:pt x="842" y="1643"/>
                    </a:lnTo>
                    <a:lnTo>
                      <a:pt x="861" y="1649"/>
                    </a:lnTo>
                    <a:lnTo>
                      <a:pt x="1292" y="1650"/>
                    </a:lnTo>
                    <a:lnTo>
                      <a:pt x="1294" y="1020"/>
                    </a:lnTo>
                    <a:lnTo>
                      <a:pt x="1294" y="0"/>
                    </a:lnTo>
                    <a:lnTo>
                      <a:pt x="891" y="1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1" name="Freeform 63"/>
              <p:cNvSpPr>
                <a:spLocks/>
              </p:cNvSpPr>
              <p:nvPr/>
            </p:nvSpPr>
            <p:spPr bwMode="auto">
              <a:xfrm>
                <a:off x="4135" y="735"/>
                <a:ext cx="639" cy="956"/>
              </a:xfrm>
              <a:custGeom>
                <a:avLst/>
                <a:gdLst/>
                <a:ahLst/>
                <a:cxnLst>
                  <a:cxn ang="0">
                    <a:pos x="683" y="720"/>
                  </a:cxn>
                  <a:cxn ang="0">
                    <a:pos x="658" y="616"/>
                  </a:cxn>
                  <a:cxn ang="0">
                    <a:pos x="582" y="520"/>
                  </a:cxn>
                  <a:cxn ang="0">
                    <a:pos x="557" y="408"/>
                  </a:cxn>
                  <a:cxn ang="0">
                    <a:pos x="523" y="256"/>
                  </a:cxn>
                  <a:cxn ang="0">
                    <a:pos x="439" y="200"/>
                  </a:cxn>
                  <a:cxn ang="0">
                    <a:pos x="422" y="88"/>
                  </a:cxn>
                  <a:cxn ang="0">
                    <a:pos x="413" y="32"/>
                  </a:cxn>
                  <a:cxn ang="0">
                    <a:pos x="295" y="0"/>
                  </a:cxn>
                  <a:cxn ang="0">
                    <a:pos x="262" y="112"/>
                  </a:cxn>
                  <a:cxn ang="0">
                    <a:pos x="186" y="168"/>
                  </a:cxn>
                  <a:cxn ang="0">
                    <a:pos x="43" y="136"/>
                  </a:cxn>
                  <a:cxn ang="0">
                    <a:pos x="51" y="216"/>
                  </a:cxn>
                  <a:cxn ang="0">
                    <a:pos x="177" y="296"/>
                  </a:cxn>
                  <a:cxn ang="0">
                    <a:pos x="220" y="368"/>
                  </a:cxn>
                  <a:cxn ang="0">
                    <a:pos x="228" y="464"/>
                  </a:cxn>
                  <a:cxn ang="0">
                    <a:pos x="262" y="552"/>
                  </a:cxn>
                  <a:cxn ang="0">
                    <a:pos x="329" y="576"/>
                  </a:cxn>
                  <a:cxn ang="0">
                    <a:pos x="354" y="600"/>
                  </a:cxn>
                  <a:cxn ang="0">
                    <a:pos x="354" y="632"/>
                  </a:cxn>
                  <a:cxn ang="0">
                    <a:pos x="236" y="832"/>
                  </a:cxn>
                  <a:cxn ang="0">
                    <a:pos x="177" y="896"/>
                  </a:cxn>
                  <a:cxn ang="0">
                    <a:pos x="186" y="976"/>
                  </a:cxn>
                  <a:cxn ang="0">
                    <a:pos x="228" y="1080"/>
                  </a:cxn>
                  <a:cxn ang="0">
                    <a:pos x="236" y="1160"/>
                  </a:cxn>
                  <a:cxn ang="0">
                    <a:pos x="287" y="1208"/>
                  </a:cxn>
                  <a:cxn ang="0">
                    <a:pos x="312" y="1272"/>
                  </a:cxn>
                  <a:cxn ang="0">
                    <a:pos x="380" y="1264"/>
                  </a:cxn>
                  <a:cxn ang="0">
                    <a:pos x="506" y="1192"/>
                  </a:cxn>
                  <a:cxn ang="0">
                    <a:pos x="675" y="1112"/>
                  </a:cxn>
                  <a:cxn ang="0">
                    <a:pos x="750" y="944"/>
                  </a:cxn>
                  <a:cxn ang="0">
                    <a:pos x="801" y="808"/>
                  </a:cxn>
                </a:cxnLst>
                <a:rect l="0" t="0" r="r" b="b"/>
                <a:pathLst>
                  <a:path w="801" h="1272">
                    <a:moveTo>
                      <a:pt x="750" y="760"/>
                    </a:moveTo>
                    <a:lnTo>
                      <a:pt x="683" y="720"/>
                    </a:lnTo>
                    <a:lnTo>
                      <a:pt x="700" y="672"/>
                    </a:lnTo>
                    <a:lnTo>
                      <a:pt x="658" y="616"/>
                    </a:lnTo>
                    <a:lnTo>
                      <a:pt x="590" y="576"/>
                    </a:lnTo>
                    <a:lnTo>
                      <a:pt x="582" y="520"/>
                    </a:lnTo>
                    <a:lnTo>
                      <a:pt x="624" y="472"/>
                    </a:lnTo>
                    <a:lnTo>
                      <a:pt x="557" y="408"/>
                    </a:lnTo>
                    <a:lnTo>
                      <a:pt x="506" y="312"/>
                    </a:lnTo>
                    <a:lnTo>
                      <a:pt x="523" y="256"/>
                    </a:lnTo>
                    <a:lnTo>
                      <a:pt x="481" y="216"/>
                    </a:lnTo>
                    <a:lnTo>
                      <a:pt x="439" y="200"/>
                    </a:lnTo>
                    <a:lnTo>
                      <a:pt x="413" y="136"/>
                    </a:lnTo>
                    <a:lnTo>
                      <a:pt x="422" y="88"/>
                    </a:lnTo>
                    <a:lnTo>
                      <a:pt x="430" y="72"/>
                    </a:lnTo>
                    <a:lnTo>
                      <a:pt x="413" y="32"/>
                    </a:lnTo>
                    <a:lnTo>
                      <a:pt x="346" y="0"/>
                    </a:lnTo>
                    <a:lnTo>
                      <a:pt x="295" y="0"/>
                    </a:lnTo>
                    <a:lnTo>
                      <a:pt x="262" y="40"/>
                    </a:lnTo>
                    <a:lnTo>
                      <a:pt x="262" y="112"/>
                    </a:lnTo>
                    <a:lnTo>
                      <a:pt x="245" y="184"/>
                    </a:lnTo>
                    <a:lnTo>
                      <a:pt x="186" y="168"/>
                    </a:lnTo>
                    <a:lnTo>
                      <a:pt x="144" y="184"/>
                    </a:lnTo>
                    <a:lnTo>
                      <a:pt x="43" y="136"/>
                    </a:lnTo>
                    <a:lnTo>
                      <a:pt x="0" y="160"/>
                    </a:lnTo>
                    <a:lnTo>
                      <a:pt x="51" y="216"/>
                    </a:lnTo>
                    <a:lnTo>
                      <a:pt x="144" y="256"/>
                    </a:lnTo>
                    <a:lnTo>
                      <a:pt x="177" y="296"/>
                    </a:lnTo>
                    <a:lnTo>
                      <a:pt x="177" y="336"/>
                    </a:lnTo>
                    <a:lnTo>
                      <a:pt x="220" y="368"/>
                    </a:lnTo>
                    <a:lnTo>
                      <a:pt x="220" y="416"/>
                    </a:lnTo>
                    <a:lnTo>
                      <a:pt x="228" y="464"/>
                    </a:lnTo>
                    <a:lnTo>
                      <a:pt x="245" y="504"/>
                    </a:lnTo>
                    <a:lnTo>
                      <a:pt x="262" y="552"/>
                    </a:lnTo>
                    <a:lnTo>
                      <a:pt x="295" y="560"/>
                    </a:lnTo>
                    <a:lnTo>
                      <a:pt x="329" y="576"/>
                    </a:lnTo>
                    <a:lnTo>
                      <a:pt x="354" y="584"/>
                    </a:lnTo>
                    <a:lnTo>
                      <a:pt x="354" y="600"/>
                    </a:lnTo>
                    <a:lnTo>
                      <a:pt x="363" y="616"/>
                    </a:lnTo>
                    <a:lnTo>
                      <a:pt x="354" y="632"/>
                    </a:lnTo>
                    <a:lnTo>
                      <a:pt x="321" y="696"/>
                    </a:lnTo>
                    <a:lnTo>
                      <a:pt x="236" y="832"/>
                    </a:lnTo>
                    <a:lnTo>
                      <a:pt x="203" y="864"/>
                    </a:lnTo>
                    <a:lnTo>
                      <a:pt x="177" y="896"/>
                    </a:lnTo>
                    <a:lnTo>
                      <a:pt x="177" y="936"/>
                    </a:lnTo>
                    <a:lnTo>
                      <a:pt x="186" y="976"/>
                    </a:lnTo>
                    <a:lnTo>
                      <a:pt x="211" y="1048"/>
                    </a:lnTo>
                    <a:lnTo>
                      <a:pt x="228" y="1080"/>
                    </a:lnTo>
                    <a:lnTo>
                      <a:pt x="228" y="1120"/>
                    </a:lnTo>
                    <a:lnTo>
                      <a:pt x="236" y="1160"/>
                    </a:lnTo>
                    <a:lnTo>
                      <a:pt x="253" y="1192"/>
                    </a:lnTo>
                    <a:lnTo>
                      <a:pt x="287" y="1208"/>
                    </a:lnTo>
                    <a:lnTo>
                      <a:pt x="321" y="1224"/>
                    </a:lnTo>
                    <a:lnTo>
                      <a:pt x="312" y="1272"/>
                    </a:lnTo>
                    <a:lnTo>
                      <a:pt x="363" y="1272"/>
                    </a:lnTo>
                    <a:lnTo>
                      <a:pt x="380" y="1264"/>
                    </a:lnTo>
                    <a:lnTo>
                      <a:pt x="405" y="1248"/>
                    </a:lnTo>
                    <a:lnTo>
                      <a:pt x="506" y="1192"/>
                    </a:lnTo>
                    <a:lnTo>
                      <a:pt x="599" y="1152"/>
                    </a:lnTo>
                    <a:lnTo>
                      <a:pt x="675" y="1112"/>
                    </a:lnTo>
                    <a:lnTo>
                      <a:pt x="700" y="1016"/>
                    </a:lnTo>
                    <a:lnTo>
                      <a:pt x="750" y="944"/>
                    </a:lnTo>
                    <a:lnTo>
                      <a:pt x="793" y="872"/>
                    </a:lnTo>
                    <a:lnTo>
                      <a:pt x="801" y="808"/>
                    </a:lnTo>
                    <a:lnTo>
                      <a:pt x="750" y="760"/>
                    </a:lnTo>
                    <a:close/>
                  </a:path>
                </a:pathLst>
              </a:custGeom>
              <a:solidFill>
                <a:srgbClr val="F6A800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Freeform 64"/>
              <p:cNvSpPr>
                <a:spLocks/>
              </p:cNvSpPr>
              <p:nvPr/>
            </p:nvSpPr>
            <p:spPr bwMode="auto">
              <a:xfrm>
                <a:off x="3792" y="867"/>
                <a:ext cx="552" cy="1276"/>
              </a:xfrm>
              <a:custGeom>
                <a:avLst/>
                <a:gdLst/>
                <a:ahLst/>
                <a:cxnLst>
                  <a:cxn ang="0">
                    <a:pos x="354" y="72"/>
                  </a:cxn>
                  <a:cxn ang="0">
                    <a:pos x="295" y="128"/>
                  </a:cxn>
                  <a:cxn ang="0">
                    <a:pos x="261" y="216"/>
                  </a:cxn>
                  <a:cxn ang="0">
                    <a:pos x="210" y="312"/>
                  </a:cxn>
                  <a:cxn ang="0">
                    <a:pos x="168" y="400"/>
                  </a:cxn>
                  <a:cxn ang="0">
                    <a:pos x="118" y="576"/>
                  </a:cxn>
                  <a:cxn ang="0">
                    <a:pos x="143" y="656"/>
                  </a:cxn>
                  <a:cxn ang="0">
                    <a:pos x="33" y="736"/>
                  </a:cxn>
                  <a:cxn ang="0">
                    <a:pos x="50" y="936"/>
                  </a:cxn>
                  <a:cxn ang="0">
                    <a:pos x="92" y="1016"/>
                  </a:cxn>
                  <a:cxn ang="0">
                    <a:pos x="67" y="1144"/>
                  </a:cxn>
                  <a:cxn ang="0">
                    <a:pos x="17" y="1272"/>
                  </a:cxn>
                  <a:cxn ang="0">
                    <a:pos x="8" y="1328"/>
                  </a:cxn>
                  <a:cxn ang="0">
                    <a:pos x="42" y="1376"/>
                  </a:cxn>
                  <a:cxn ang="0">
                    <a:pos x="84" y="1504"/>
                  </a:cxn>
                  <a:cxn ang="0">
                    <a:pos x="118" y="1568"/>
                  </a:cxn>
                  <a:cxn ang="0">
                    <a:pos x="109" y="1616"/>
                  </a:cxn>
                  <a:cxn ang="0">
                    <a:pos x="135" y="1664"/>
                  </a:cxn>
                  <a:cxn ang="0">
                    <a:pos x="202" y="1696"/>
                  </a:cxn>
                  <a:cxn ang="0">
                    <a:pos x="244" y="1648"/>
                  </a:cxn>
                  <a:cxn ang="0">
                    <a:pos x="286" y="1600"/>
                  </a:cxn>
                  <a:cxn ang="0">
                    <a:pos x="387" y="1472"/>
                  </a:cxn>
                  <a:cxn ang="0">
                    <a:pos x="387" y="1408"/>
                  </a:cxn>
                  <a:cxn ang="0">
                    <a:pos x="396" y="1336"/>
                  </a:cxn>
                  <a:cxn ang="0">
                    <a:pos x="421" y="1272"/>
                  </a:cxn>
                  <a:cxn ang="0">
                    <a:pos x="497" y="1224"/>
                  </a:cxn>
                  <a:cxn ang="0">
                    <a:pos x="505" y="1168"/>
                  </a:cxn>
                  <a:cxn ang="0">
                    <a:pos x="480" y="1088"/>
                  </a:cxn>
                  <a:cxn ang="0">
                    <a:pos x="396" y="1040"/>
                  </a:cxn>
                  <a:cxn ang="0">
                    <a:pos x="387" y="984"/>
                  </a:cxn>
                  <a:cxn ang="0">
                    <a:pos x="387" y="832"/>
                  </a:cxn>
                  <a:cxn ang="0">
                    <a:pos x="480" y="704"/>
                  </a:cxn>
                  <a:cxn ang="0">
                    <a:pos x="556" y="624"/>
                  </a:cxn>
                  <a:cxn ang="0">
                    <a:pos x="581" y="560"/>
                  </a:cxn>
                  <a:cxn ang="0">
                    <a:pos x="573" y="496"/>
                  </a:cxn>
                  <a:cxn ang="0">
                    <a:pos x="606" y="424"/>
                  </a:cxn>
                  <a:cxn ang="0">
                    <a:pos x="682" y="376"/>
                  </a:cxn>
                  <a:cxn ang="0">
                    <a:pos x="674" y="328"/>
                  </a:cxn>
                  <a:cxn ang="0">
                    <a:pos x="649" y="240"/>
                  </a:cxn>
                  <a:cxn ang="0">
                    <a:pos x="606" y="160"/>
                  </a:cxn>
                  <a:cxn ang="0">
                    <a:pos x="573" y="80"/>
                  </a:cxn>
                  <a:cxn ang="0">
                    <a:pos x="446" y="0"/>
                  </a:cxn>
                  <a:cxn ang="0">
                    <a:pos x="429" y="88"/>
                  </a:cxn>
                </a:cxnLst>
                <a:rect l="0" t="0" r="r" b="b"/>
                <a:pathLst>
                  <a:path w="691" h="1696">
                    <a:moveTo>
                      <a:pt x="429" y="88"/>
                    </a:moveTo>
                    <a:lnTo>
                      <a:pt x="354" y="72"/>
                    </a:lnTo>
                    <a:lnTo>
                      <a:pt x="337" y="128"/>
                    </a:lnTo>
                    <a:lnTo>
                      <a:pt x="295" y="128"/>
                    </a:lnTo>
                    <a:lnTo>
                      <a:pt x="261" y="168"/>
                    </a:lnTo>
                    <a:lnTo>
                      <a:pt x="261" y="216"/>
                    </a:lnTo>
                    <a:lnTo>
                      <a:pt x="269" y="256"/>
                    </a:lnTo>
                    <a:lnTo>
                      <a:pt x="210" y="312"/>
                    </a:lnTo>
                    <a:lnTo>
                      <a:pt x="210" y="376"/>
                    </a:lnTo>
                    <a:lnTo>
                      <a:pt x="168" y="400"/>
                    </a:lnTo>
                    <a:lnTo>
                      <a:pt x="168" y="496"/>
                    </a:lnTo>
                    <a:lnTo>
                      <a:pt x="118" y="576"/>
                    </a:lnTo>
                    <a:lnTo>
                      <a:pt x="160" y="600"/>
                    </a:lnTo>
                    <a:lnTo>
                      <a:pt x="143" y="656"/>
                    </a:lnTo>
                    <a:lnTo>
                      <a:pt x="67" y="664"/>
                    </a:lnTo>
                    <a:lnTo>
                      <a:pt x="33" y="736"/>
                    </a:lnTo>
                    <a:lnTo>
                      <a:pt x="50" y="856"/>
                    </a:lnTo>
                    <a:lnTo>
                      <a:pt x="50" y="936"/>
                    </a:lnTo>
                    <a:lnTo>
                      <a:pt x="92" y="976"/>
                    </a:lnTo>
                    <a:lnTo>
                      <a:pt x="92" y="1016"/>
                    </a:lnTo>
                    <a:lnTo>
                      <a:pt x="67" y="1056"/>
                    </a:lnTo>
                    <a:lnTo>
                      <a:pt x="67" y="1144"/>
                    </a:lnTo>
                    <a:lnTo>
                      <a:pt x="33" y="1176"/>
                    </a:lnTo>
                    <a:lnTo>
                      <a:pt x="17" y="1272"/>
                    </a:lnTo>
                    <a:lnTo>
                      <a:pt x="0" y="1280"/>
                    </a:lnTo>
                    <a:lnTo>
                      <a:pt x="8" y="1328"/>
                    </a:lnTo>
                    <a:lnTo>
                      <a:pt x="33" y="1352"/>
                    </a:lnTo>
                    <a:lnTo>
                      <a:pt x="42" y="1376"/>
                    </a:lnTo>
                    <a:lnTo>
                      <a:pt x="42" y="1440"/>
                    </a:lnTo>
                    <a:lnTo>
                      <a:pt x="84" y="1504"/>
                    </a:lnTo>
                    <a:lnTo>
                      <a:pt x="109" y="1536"/>
                    </a:lnTo>
                    <a:lnTo>
                      <a:pt x="118" y="1568"/>
                    </a:lnTo>
                    <a:lnTo>
                      <a:pt x="109" y="1592"/>
                    </a:lnTo>
                    <a:lnTo>
                      <a:pt x="109" y="1616"/>
                    </a:lnTo>
                    <a:lnTo>
                      <a:pt x="126" y="1632"/>
                    </a:lnTo>
                    <a:lnTo>
                      <a:pt x="135" y="1664"/>
                    </a:lnTo>
                    <a:lnTo>
                      <a:pt x="135" y="1696"/>
                    </a:lnTo>
                    <a:lnTo>
                      <a:pt x="202" y="1696"/>
                    </a:lnTo>
                    <a:lnTo>
                      <a:pt x="236" y="1680"/>
                    </a:lnTo>
                    <a:lnTo>
                      <a:pt x="244" y="1648"/>
                    </a:lnTo>
                    <a:lnTo>
                      <a:pt x="261" y="1616"/>
                    </a:lnTo>
                    <a:lnTo>
                      <a:pt x="286" y="1600"/>
                    </a:lnTo>
                    <a:lnTo>
                      <a:pt x="354" y="1608"/>
                    </a:lnTo>
                    <a:lnTo>
                      <a:pt x="387" y="1472"/>
                    </a:lnTo>
                    <a:lnTo>
                      <a:pt x="396" y="1440"/>
                    </a:lnTo>
                    <a:lnTo>
                      <a:pt x="387" y="1408"/>
                    </a:lnTo>
                    <a:lnTo>
                      <a:pt x="387" y="1368"/>
                    </a:lnTo>
                    <a:lnTo>
                      <a:pt x="396" y="1336"/>
                    </a:lnTo>
                    <a:lnTo>
                      <a:pt x="404" y="1296"/>
                    </a:lnTo>
                    <a:lnTo>
                      <a:pt x="421" y="1272"/>
                    </a:lnTo>
                    <a:lnTo>
                      <a:pt x="472" y="1240"/>
                    </a:lnTo>
                    <a:lnTo>
                      <a:pt x="497" y="1224"/>
                    </a:lnTo>
                    <a:lnTo>
                      <a:pt x="497" y="1192"/>
                    </a:lnTo>
                    <a:lnTo>
                      <a:pt x="505" y="1168"/>
                    </a:lnTo>
                    <a:lnTo>
                      <a:pt x="522" y="1144"/>
                    </a:lnTo>
                    <a:lnTo>
                      <a:pt x="480" y="1088"/>
                    </a:lnTo>
                    <a:lnTo>
                      <a:pt x="413" y="1048"/>
                    </a:lnTo>
                    <a:lnTo>
                      <a:pt x="396" y="1040"/>
                    </a:lnTo>
                    <a:lnTo>
                      <a:pt x="387" y="1024"/>
                    </a:lnTo>
                    <a:lnTo>
                      <a:pt x="387" y="984"/>
                    </a:lnTo>
                    <a:lnTo>
                      <a:pt x="379" y="904"/>
                    </a:lnTo>
                    <a:lnTo>
                      <a:pt x="387" y="832"/>
                    </a:lnTo>
                    <a:lnTo>
                      <a:pt x="429" y="760"/>
                    </a:lnTo>
                    <a:lnTo>
                      <a:pt x="480" y="704"/>
                    </a:lnTo>
                    <a:lnTo>
                      <a:pt x="539" y="648"/>
                    </a:lnTo>
                    <a:lnTo>
                      <a:pt x="556" y="624"/>
                    </a:lnTo>
                    <a:lnTo>
                      <a:pt x="564" y="584"/>
                    </a:lnTo>
                    <a:lnTo>
                      <a:pt x="581" y="560"/>
                    </a:lnTo>
                    <a:lnTo>
                      <a:pt x="581" y="536"/>
                    </a:lnTo>
                    <a:lnTo>
                      <a:pt x="573" y="496"/>
                    </a:lnTo>
                    <a:lnTo>
                      <a:pt x="581" y="464"/>
                    </a:lnTo>
                    <a:lnTo>
                      <a:pt x="606" y="424"/>
                    </a:lnTo>
                    <a:lnTo>
                      <a:pt x="615" y="384"/>
                    </a:lnTo>
                    <a:lnTo>
                      <a:pt x="682" y="376"/>
                    </a:lnTo>
                    <a:lnTo>
                      <a:pt x="691" y="376"/>
                    </a:lnTo>
                    <a:lnTo>
                      <a:pt x="674" y="328"/>
                    </a:lnTo>
                    <a:lnTo>
                      <a:pt x="657" y="288"/>
                    </a:lnTo>
                    <a:lnTo>
                      <a:pt x="649" y="240"/>
                    </a:lnTo>
                    <a:lnTo>
                      <a:pt x="649" y="192"/>
                    </a:lnTo>
                    <a:lnTo>
                      <a:pt x="606" y="160"/>
                    </a:lnTo>
                    <a:lnTo>
                      <a:pt x="606" y="120"/>
                    </a:lnTo>
                    <a:lnTo>
                      <a:pt x="573" y="80"/>
                    </a:lnTo>
                    <a:lnTo>
                      <a:pt x="480" y="40"/>
                    </a:lnTo>
                    <a:lnTo>
                      <a:pt x="446" y="0"/>
                    </a:lnTo>
                    <a:lnTo>
                      <a:pt x="429" y="8"/>
                    </a:lnTo>
                    <a:lnTo>
                      <a:pt x="429" y="88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" name="Freeform 65"/>
              <p:cNvSpPr>
                <a:spLocks/>
              </p:cNvSpPr>
              <p:nvPr/>
            </p:nvSpPr>
            <p:spPr bwMode="auto">
              <a:xfrm>
                <a:off x="3457" y="632"/>
                <a:ext cx="1069" cy="1269"/>
              </a:xfrm>
              <a:custGeom>
                <a:avLst/>
                <a:gdLst/>
                <a:ahLst/>
                <a:cxnLst>
                  <a:cxn ang="0">
                    <a:pos x="1323" y="40"/>
                  </a:cxn>
                  <a:cxn ang="0">
                    <a:pos x="1205" y="24"/>
                  </a:cxn>
                  <a:cxn ang="0">
                    <a:pos x="1172" y="0"/>
                  </a:cxn>
                  <a:cxn ang="0">
                    <a:pos x="1130" y="24"/>
                  </a:cxn>
                  <a:cxn ang="0">
                    <a:pos x="1071" y="120"/>
                  </a:cxn>
                  <a:cxn ang="0">
                    <a:pos x="1012" y="40"/>
                  </a:cxn>
                  <a:cxn ang="0">
                    <a:pos x="961" y="136"/>
                  </a:cxn>
                  <a:cxn ang="0">
                    <a:pos x="877" y="184"/>
                  </a:cxn>
                  <a:cxn ang="0">
                    <a:pos x="809" y="176"/>
                  </a:cxn>
                  <a:cxn ang="0">
                    <a:pos x="717" y="248"/>
                  </a:cxn>
                  <a:cxn ang="0">
                    <a:pos x="700" y="328"/>
                  </a:cxn>
                  <a:cxn ang="0">
                    <a:pos x="645" y="418"/>
                  </a:cxn>
                  <a:cxn ang="0">
                    <a:pos x="590" y="504"/>
                  </a:cxn>
                  <a:cxn ang="0">
                    <a:pos x="565" y="560"/>
                  </a:cxn>
                  <a:cxn ang="0">
                    <a:pos x="472" y="744"/>
                  </a:cxn>
                  <a:cxn ang="0">
                    <a:pos x="396" y="848"/>
                  </a:cxn>
                  <a:cxn ang="0">
                    <a:pos x="396" y="896"/>
                  </a:cxn>
                  <a:cxn ang="0">
                    <a:pos x="304" y="1024"/>
                  </a:cxn>
                  <a:cxn ang="0">
                    <a:pos x="236" y="1032"/>
                  </a:cxn>
                  <a:cxn ang="0">
                    <a:pos x="186" y="1088"/>
                  </a:cxn>
                  <a:cxn ang="0">
                    <a:pos x="93" y="1144"/>
                  </a:cxn>
                  <a:cxn ang="0">
                    <a:pos x="26" y="1200"/>
                  </a:cxn>
                  <a:cxn ang="0">
                    <a:pos x="9" y="1264"/>
                  </a:cxn>
                  <a:cxn ang="0">
                    <a:pos x="9" y="1304"/>
                  </a:cxn>
                  <a:cxn ang="0">
                    <a:pos x="0" y="1352"/>
                  </a:cxn>
                  <a:cxn ang="0">
                    <a:pos x="9" y="1424"/>
                  </a:cxn>
                  <a:cxn ang="0">
                    <a:pos x="51" y="1464"/>
                  </a:cxn>
                  <a:cxn ang="0">
                    <a:pos x="17" y="1512"/>
                  </a:cxn>
                  <a:cxn ang="0">
                    <a:pos x="59" y="1552"/>
                  </a:cxn>
                  <a:cxn ang="0">
                    <a:pos x="17" y="1584"/>
                  </a:cxn>
                  <a:cxn ang="0">
                    <a:pos x="51" y="1632"/>
                  </a:cxn>
                  <a:cxn ang="0">
                    <a:pos x="102" y="1688"/>
                  </a:cxn>
                  <a:cxn ang="0">
                    <a:pos x="278" y="1624"/>
                  </a:cxn>
                  <a:cxn ang="0">
                    <a:pos x="346" y="1576"/>
                  </a:cxn>
                  <a:cxn ang="0">
                    <a:pos x="388" y="1512"/>
                  </a:cxn>
                  <a:cxn ang="0">
                    <a:pos x="422" y="1592"/>
                  </a:cxn>
                  <a:cxn ang="0">
                    <a:pos x="489" y="1456"/>
                  </a:cxn>
                  <a:cxn ang="0">
                    <a:pos x="514" y="1288"/>
                  </a:cxn>
                  <a:cxn ang="0">
                    <a:pos x="455" y="1048"/>
                  </a:cxn>
                  <a:cxn ang="0">
                    <a:pos x="582" y="912"/>
                  </a:cxn>
                  <a:cxn ang="0">
                    <a:pos x="590" y="712"/>
                  </a:cxn>
                  <a:cxn ang="0">
                    <a:pos x="691" y="568"/>
                  </a:cxn>
                  <a:cxn ang="0">
                    <a:pos x="717" y="440"/>
                  </a:cxn>
                  <a:cxn ang="0">
                    <a:pos x="851" y="400"/>
                  </a:cxn>
                  <a:cxn ang="0">
                    <a:pos x="851" y="296"/>
                  </a:cxn>
                  <a:cxn ang="0">
                    <a:pos x="1037" y="304"/>
                  </a:cxn>
                  <a:cxn ang="0">
                    <a:pos x="1113" y="176"/>
                  </a:cxn>
                  <a:cxn ang="0">
                    <a:pos x="1264" y="168"/>
                  </a:cxn>
                  <a:cxn ang="0">
                    <a:pos x="1340" y="144"/>
                  </a:cxn>
                </a:cxnLst>
                <a:rect l="0" t="0" r="r" b="b"/>
                <a:pathLst>
                  <a:path w="1340" h="1688">
                    <a:moveTo>
                      <a:pt x="1239" y="104"/>
                    </a:moveTo>
                    <a:lnTo>
                      <a:pt x="1281" y="80"/>
                    </a:lnTo>
                    <a:lnTo>
                      <a:pt x="1323" y="40"/>
                    </a:lnTo>
                    <a:lnTo>
                      <a:pt x="1239" y="16"/>
                    </a:lnTo>
                    <a:lnTo>
                      <a:pt x="1214" y="8"/>
                    </a:lnTo>
                    <a:lnTo>
                      <a:pt x="1205" y="24"/>
                    </a:lnTo>
                    <a:lnTo>
                      <a:pt x="1180" y="56"/>
                    </a:lnTo>
                    <a:lnTo>
                      <a:pt x="1172" y="16"/>
                    </a:lnTo>
                    <a:lnTo>
                      <a:pt x="1172" y="0"/>
                    </a:lnTo>
                    <a:lnTo>
                      <a:pt x="1146" y="0"/>
                    </a:lnTo>
                    <a:lnTo>
                      <a:pt x="1130" y="0"/>
                    </a:lnTo>
                    <a:lnTo>
                      <a:pt x="1130" y="24"/>
                    </a:lnTo>
                    <a:lnTo>
                      <a:pt x="1130" y="64"/>
                    </a:lnTo>
                    <a:lnTo>
                      <a:pt x="1104" y="24"/>
                    </a:lnTo>
                    <a:lnTo>
                      <a:pt x="1071" y="120"/>
                    </a:lnTo>
                    <a:lnTo>
                      <a:pt x="1062" y="48"/>
                    </a:lnTo>
                    <a:lnTo>
                      <a:pt x="1037" y="24"/>
                    </a:lnTo>
                    <a:lnTo>
                      <a:pt x="1012" y="40"/>
                    </a:lnTo>
                    <a:lnTo>
                      <a:pt x="961" y="80"/>
                    </a:lnTo>
                    <a:lnTo>
                      <a:pt x="953" y="112"/>
                    </a:lnTo>
                    <a:lnTo>
                      <a:pt x="961" y="136"/>
                    </a:lnTo>
                    <a:lnTo>
                      <a:pt x="902" y="144"/>
                    </a:lnTo>
                    <a:lnTo>
                      <a:pt x="885" y="160"/>
                    </a:lnTo>
                    <a:lnTo>
                      <a:pt x="877" y="184"/>
                    </a:lnTo>
                    <a:lnTo>
                      <a:pt x="851" y="192"/>
                    </a:lnTo>
                    <a:lnTo>
                      <a:pt x="826" y="192"/>
                    </a:lnTo>
                    <a:lnTo>
                      <a:pt x="809" y="176"/>
                    </a:lnTo>
                    <a:lnTo>
                      <a:pt x="784" y="176"/>
                    </a:lnTo>
                    <a:lnTo>
                      <a:pt x="750" y="208"/>
                    </a:lnTo>
                    <a:lnTo>
                      <a:pt x="717" y="248"/>
                    </a:lnTo>
                    <a:lnTo>
                      <a:pt x="683" y="296"/>
                    </a:lnTo>
                    <a:lnTo>
                      <a:pt x="683" y="320"/>
                    </a:lnTo>
                    <a:lnTo>
                      <a:pt x="700" y="328"/>
                    </a:lnTo>
                    <a:lnTo>
                      <a:pt x="659" y="374"/>
                    </a:lnTo>
                    <a:lnTo>
                      <a:pt x="641" y="368"/>
                    </a:lnTo>
                    <a:lnTo>
                      <a:pt x="645" y="418"/>
                    </a:lnTo>
                    <a:lnTo>
                      <a:pt x="616" y="456"/>
                    </a:lnTo>
                    <a:lnTo>
                      <a:pt x="599" y="480"/>
                    </a:lnTo>
                    <a:lnTo>
                      <a:pt x="590" y="504"/>
                    </a:lnTo>
                    <a:lnTo>
                      <a:pt x="607" y="520"/>
                    </a:lnTo>
                    <a:lnTo>
                      <a:pt x="573" y="536"/>
                    </a:lnTo>
                    <a:lnTo>
                      <a:pt x="565" y="560"/>
                    </a:lnTo>
                    <a:lnTo>
                      <a:pt x="540" y="576"/>
                    </a:lnTo>
                    <a:lnTo>
                      <a:pt x="523" y="624"/>
                    </a:lnTo>
                    <a:lnTo>
                      <a:pt x="472" y="744"/>
                    </a:lnTo>
                    <a:lnTo>
                      <a:pt x="455" y="816"/>
                    </a:lnTo>
                    <a:lnTo>
                      <a:pt x="439" y="840"/>
                    </a:lnTo>
                    <a:lnTo>
                      <a:pt x="396" y="848"/>
                    </a:lnTo>
                    <a:lnTo>
                      <a:pt x="405" y="872"/>
                    </a:lnTo>
                    <a:lnTo>
                      <a:pt x="413" y="888"/>
                    </a:lnTo>
                    <a:lnTo>
                      <a:pt x="396" y="896"/>
                    </a:lnTo>
                    <a:lnTo>
                      <a:pt x="346" y="952"/>
                    </a:lnTo>
                    <a:lnTo>
                      <a:pt x="321" y="1008"/>
                    </a:lnTo>
                    <a:lnTo>
                      <a:pt x="304" y="1024"/>
                    </a:lnTo>
                    <a:lnTo>
                      <a:pt x="295" y="1032"/>
                    </a:lnTo>
                    <a:lnTo>
                      <a:pt x="262" y="1024"/>
                    </a:lnTo>
                    <a:lnTo>
                      <a:pt x="236" y="1032"/>
                    </a:lnTo>
                    <a:lnTo>
                      <a:pt x="228" y="1040"/>
                    </a:lnTo>
                    <a:lnTo>
                      <a:pt x="220" y="1064"/>
                    </a:lnTo>
                    <a:lnTo>
                      <a:pt x="186" y="1088"/>
                    </a:lnTo>
                    <a:lnTo>
                      <a:pt x="152" y="1104"/>
                    </a:lnTo>
                    <a:lnTo>
                      <a:pt x="127" y="1128"/>
                    </a:lnTo>
                    <a:lnTo>
                      <a:pt x="93" y="1144"/>
                    </a:lnTo>
                    <a:lnTo>
                      <a:pt x="68" y="1168"/>
                    </a:lnTo>
                    <a:lnTo>
                      <a:pt x="51" y="1192"/>
                    </a:lnTo>
                    <a:lnTo>
                      <a:pt x="26" y="1200"/>
                    </a:lnTo>
                    <a:lnTo>
                      <a:pt x="17" y="1208"/>
                    </a:lnTo>
                    <a:lnTo>
                      <a:pt x="17" y="1248"/>
                    </a:lnTo>
                    <a:lnTo>
                      <a:pt x="9" y="1264"/>
                    </a:lnTo>
                    <a:lnTo>
                      <a:pt x="17" y="1272"/>
                    </a:lnTo>
                    <a:lnTo>
                      <a:pt x="17" y="1288"/>
                    </a:lnTo>
                    <a:lnTo>
                      <a:pt x="9" y="1304"/>
                    </a:lnTo>
                    <a:lnTo>
                      <a:pt x="17" y="1312"/>
                    </a:lnTo>
                    <a:lnTo>
                      <a:pt x="17" y="1328"/>
                    </a:lnTo>
                    <a:lnTo>
                      <a:pt x="0" y="1352"/>
                    </a:lnTo>
                    <a:lnTo>
                      <a:pt x="17" y="1384"/>
                    </a:lnTo>
                    <a:lnTo>
                      <a:pt x="43" y="1408"/>
                    </a:lnTo>
                    <a:lnTo>
                      <a:pt x="9" y="1424"/>
                    </a:lnTo>
                    <a:lnTo>
                      <a:pt x="34" y="1432"/>
                    </a:lnTo>
                    <a:lnTo>
                      <a:pt x="9" y="1480"/>
                    </a:lnTo>
                    <a:lnTo>
                      <a:pt x="51" y="1464"/>
                    </a:lnTo>
                    <a:lnTo>
                      <a:pt x="51" y="1480"/>
                    </a:lnTo>
                    <a:lnTo>
                      <a:pt x="43" y="1488"/>
                    </a:lnTo>
                    <a:lnTo>
                      <a:pt x="17" y="1512"/>
                    </a:lnTo>
                    <a:lnTo>
                      <a:pt x="17" y="1544"/>
                    </a:lnTo>
                    <a:lnTo>
                      <a:pt x="43" y="1544"/>
                    </a:lnTo>
                    <a:lnTo>
                      <a:pt x="59" y="1552"/>
                    </a:lnTo>
                    <a:lnTo>
                      <a:pt x="59" y="1568"/>
                    </a:lnTo>
                    <a:lnTo>
                      <a:pt x="34" y="1584"/>
                    </a:lnTo>
                    <a:lnTo>
                      <a:pt x="17" y="1584"/>
                    </a:lnTo>
                    <a:lnTo>
                      <a:pt x="9" y="1592"/>
                    </a:lnTo>
                    <a:lnTo>
                      <a:pt x="26" y="1616"/>
                    </a:lnTo>
                    <a:lnTo>
                      <a:pt x="51" y="1632"/>
                    </a:lnTo>
                    <a:lnTo>
                      <a:pt x="76" y="1656"/>
                    </a:lnTo>
                    <a:lnTo>
                      <a:pt x="118" y="1664"/>
                    </a:lnTo>
                    <a:lnTo>
                      <a:pt x="102" y="1688"/>
                    </a:lnTo>
                    <a:lnTo>
                      <a:pt x="177" y="1688"/>
                    </a:lnTo>
                    <a:lnTo>
                      <a:pt x="236" y="1664"/>
                    </a:lnTo>
                    <a:lnTo>
                      <a:pt x="278" y="1624"/>
                    </a:lnTo>
                    <a:lnTo>
                      <a:pt x="312" y="1576"/>
                    </a:lnTo>
                    <a:lnTo>
                      <a:pt x="329" y="1584"/>
                    </a:lnTo>
                    <a:lnTo>
                      <a:pt x="346" y="1576"/>
                    </a:lnTo>
                    <a:lnTo>
                      <a:pt x="363" y="1544"/>
                    </a:lnTo>
                    <a:lnTo>
                      <a:pt x="363" y="1512"/>
                    </a:lnTo>
                    <a:lnTo>
                      <a:pt x="388" y="1512"/>
                    </a:lnTo>
                    <a:lnTo>
                      <a:pt x="396" y="1528"/>
                    </a:lnTo>
                    <a:lnTo>
                      <a:pt x="405" y="1560"/>
                    </a:lnTo>
                    <a:lnTo>
                      <a:pt x="422" y="1592"/>
                    </a:lnTo>
                    <a:lnTo>
                      <a:pt x="439" y="1584"/>
                    </a:lnTo>
                    <a:lnTo>
                      <a:pt x="455" y="1488"/>
                    </a:lnTo>
                    <a:lnTo>
                      <a:pt x="489" y="1456"/>
                    </a:lnTo>
                    <a:lnTo>
                      <a:pt x="489" y="1368"/>
                    </a:lnTo>
                    <a:lnTo>
                      <a:pt x="514" y="1328"/>
                    </a:lnTo>
                    <a:lnTo>
                      <a:pt x="514" y="1288"/>
                    </a:lnTo>
                    <a:lnTo>
                      <a:pt x="472" y="1248"/>
                    </a:lnTo>
                    <a:lnTo>
                      <a:pt x="472" y="1168"/>
                    </a:lnTo>
                    <a:lnTo>
                      <a:pt x="455" y="1048"/>
                    </a:lnTo>
                    <a:lnTo>
                      <a:pt x="489" y="976"/>
                    </a:lnTo>
                    <a:lnTo>
                      <a:pt x="565" y="968"/>
                    </a:lnTo>
                    <a:lnTo>
                      <a:pt x="582" y="912"/>
                    </a:lnTo>
                    <a:lnTo>
                      <a:pt x="540" y="888"/>
                    </a:lnTo>
                    <a:lnTo>
                      <a:pt x="590" y="808"/>
                    </a:lnTo>
                    <a:lnTo>
                      <a:pt x="590" y="712"/>
                    </a:lnTo>
                    <a:lnTo>
                      <a:pt x="632" y="688"/>
                    </a:lnTo>
                    <a:lnTo>
                      <a:pt x="632" y="624"/>
                    </a:lnTo>
                    <a:lnTo>
                      <a:pt x="691" y="568"/>
                    </a:lnTo>
                    <a:lnTo>
                      <a:pt x="683" y="528"/>
                    </a:lnTo>
                    <a:lnTo>
                      <a:pt x="683" y="480"/>
                    </a:lnTo>
                    <a:lnTo>
                      <a:pt x="717" y="440"/>
                    </a:lnTo>
                    <a:lnTo>
                      <a:pt x="759" y="440"/>
                    </a:lnTo>
                    <a:lnTo>
                      <a:pt x="776" y="384"/>
                    </a:lnTo>
                    <a:lnTo>
                      <a:pt x="851" y="400"/>
                    </a:lnTo>
                    <a:lnTo>
                      <a:pt x="851" y="320"/>
                    </a:lnTo>
                    <a:lnTo>
                      <a:pt x="868" y="312"/>
                    </a:lnTo>
                    <a:lnTo>
                      <a:pt x="851" y="296"/>
                    </a:lnTo>
                    <a:lnTo>
                      <a:pt x="894" y="272"/>
                    </a:lnTo>
                    <a:lnTo>
                      <a:pt x="995" y="320"/>
                    </a:lnTo>
                    <a:lnTo>
                      <a:pt x="1037" y="304"/>
                    </a:lnTo>
                    <a:lnTo>
                      <a:pt x="1096" y="320"/>
                    </a:lnTo>
                    <a:lnTo>
                      <a:pt x="1113" y="248"/>
                    </a:lnTo>
                    <a:lnTo>
                      <a:pt x="1113" y="176"/>
                    </a:lnTo>
                    <a:lnTo>
                      <a:pt x="1146" y="136"/>
                    </a:lnTo>
                    <a:lnTo>
                      <a:pt x="1197" y="136"/>
                    </a:lnTo>
                    <a:lnTo>
                      <a:pt x="1264" y="168"/>
                    </a:lnTo>
                    <a:lnTo>
                      <a:pt x="1281" y="208"/>
                    </a:lnTo>
                    <a:lnTo>
                      <a:pt x="1306" y="176"/>
                    </a:lnTo>
                    <a:lnTo>
                      <a:pt x="1340" y="144"/>
                    </a:lnTo>
                    <a:lnTo>
                      <a:pt x="1340" y="120"/>
                    </a:lnTo>
                    <a:lnTo>
                      <a:pt x="1239" y="104"/>
                    </a:lnTo>
                    <a:close/>
                  </a:path>
                </a:pathLst>
              </a:custGeom>
              <a:solidFill>
                <a:srgbClr val="E2001A"/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" name="Freeform 67"/>
              <p:cNvSpPr>
                <a:spLocks/>
              </p:cNvSpPr>
              <p:nvPr/>
            </p:nvSpPr>
            <p:spPr bwMode="auto">
              <a:xfrm>
                <a:off x="4394" y="3175"/>
                <a:ext cx="137" cy="14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136" y="49"/>
                  </a:cxn>
                  <a:cxn ang="0">
                    <a:pos x="133" y="86"/>
                  </a:cxn>
                  <a:cxn ang="0">
                    <a:pos x="94" y="84"/>
                  </a:cxn>
                  <a:cxn ang="0">
                    <a:pos x="74" y="142"/>
                  </a:cxn>
                  <a:cxn ang="0">
                    <a:pos x="4" y="98"/>
                  </a:cxn>
                  <a:cxn ang="0">
                    <a:pos x="0" y="58"/>
                  </a:cxn>
                  <a:cxn ang="0">
                    <a:pos x="10" y="38"/>
                  </a:cxn>
                  <a:cxn ang="0">
                    <a:pos x="38" y="17"/>
                  </a:cxn>
                  <a:cxn ang="0">
                    <a:pos x="56" y="0"/>
                  </a:cxn>
                </a:cxnLst>
                <a:rect l="0" t="0" r="r" b="b"/>
                <a:pathLst>
                  <a:path w="136" h="142">
                    <a:moveTo>
                      <a:pt x="56" y="0"/>
                    </a:moveTo>
                    <a:lnTo>
                      <a:pt x="136" y="49"/>
                    </a:lnTo>
                    <a:lnTo>
                      <a:pt x="133" y="86"/>
                    </a:lnTo>
                    <a:lnTo>
                      <a:pt x="94" y="84"/>
                    </a:lnTo>
                    <a:lnTo>
                      <a:pt x="74" y="142"/>
                    </a:lnTo>
                    <a:lnTo>
                      <a:pt x="4" y="98"/>
                    </a:lnTo>
                    <a:lnTo>
                      <a:pt x="0" y="58"/>
                    </a:lnTo>
                    <a:lnTo>
                      <a:pt x="10" y="38"/>
                    </a:lnTo>
                    <a:lnTo>
                      <a:pt x="38" y="1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5" name="Freeform 68"/>
              <p:cNvSpPr>
                <a:spLocks/>
              </p:cNvSpPr>
              <p:nvPr/>
            </p:nvSpPr>
            <p:spPr bwMode="auto">
              <a:xfrm>
                <a:off x="4529" y="3183"/>
                <a:ext cx="107" cy="130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4" y="99"/>
                  </a:cxn>
                  <a:cxn ang="0">
                    <a:pos x="43" y="132"/>
                  </a:cxn>
                  <a:cxn ang="0">
                    <a:pos x="64" y="105"/>
                  </a:cxn>
                  <a:cxn ang="0">
                    <a:pos x="95" y="99"/>
                  </a:cxn>
                  <a:cxn ang="0">
                    <a:pos x="106" y="53"/>
                  </a:cxn>
                  <a:cxn ang="0">
                    <a:pos x="83" y="47"/>
                  </a:cxn>
                  <a:cxn ang="0">
                    <a:pos x="47" y="0"/>
                  </a:cxn>
                  <a:cxn ang="0">
                    <a:pos x="23" y="39"/>
                  </a:cxn>
                  <a:cxn ang="0">
                    <a:pos x="2" y="36"/>
                  </a:cxn>
                  <a:cxn ang="0">
                    <a:pos x="0" y="71"/>
                  </a:cxn>
                </a:cxnLst>
                <a:rect l="0" t="0" r="r" b="b"/>
                <a:pathLst>
                  <a:path w="106" h="132">
                    <a:moveTo>
                      <a:pt x="0" y="71"/>
                    </a:moveTo>
                    <a:lnTo>
                      <a:pt x="34" y="99"/>
                    </a:lnTo>
                    <a:lnTo>
                      <a:pt x="43" y="132"/>
                    </a:lnTo>
                    <a:lnTo>
                      <a:pt x="64" y="105"/>
                    </a:lnTo>
                    <a:lnTo>
                      <a:pt x="95" y="99"/>
                    </a:lnTo>
                    <a:lnTo>
                      <a:pt x="106" y="53"/>
                    </a:lnTo>
                    <a:lnTo>
                      <a:pt x="83" y="47"/>
                    </a:lnTo>
                    <a:lnTo>
                      <a:pt x="47" y="0"/>
                    </a:lnTo>
                    <a:lnTo>
                      <a:pt x="23" y="39"/>
                    </a:lnTo>
                    <a:lnTo>
                      <a:pt x="2" y="3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317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6" name="Oval 69"/>
              <p:cNvSpPr>
                <a:spLocks noChangeArrowheads="1"/>
              </p:cNvSpPr>
              <p:nvPr/>
            </p:nvSpPr>
            <p:spPr bwMode="auto">
              <a:xfrm>
                <a:off x="3687" y="2874"/>
                <a:ext cx="34" cy="23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3175" algn="ctr">
                <a:solidFill>
                  <a:schemeClr val="bg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GB"/>
              </a:p>
            </p:txBody>
          </p:sp>
        </p:grpSp>
        <p:sp>
          <p:nvSpPr>
            <p:cNvPr id="116" name="Freeform 75"/>
            <p:cNvSpPr>
              <a:spLocks/>
            </p:cNvSpPr>
            <p:nvPr/>
          </p:nvSpPr>
          <p:spPr bwMode="auto">
            <a:xfrm>
              <a:off x="5447" y="3785"/>
              <a:ext cx="218" cy="130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7" y="171"/>
                </a:cxn>
                <a:cxn ang="0">
                  <a:pos x="98" y="185"/>
                </a:cxn>
                <a:cxn ang="0">
                  <a:pos x="180" y="152"/>
                </a:cxn>
                <a:cxn ang="0">
                  <a:pos x="189" y="130"/>
                </a:cxn>
                <a:cxn ang="0">
                  <a:pos x="245" y="130"/>
                </a:cxn>
                <a:cxn ang="0">
                  <a:pos x="208" y="82"/>
                </a:cxn>
                <a:cxn ang="0">
                  <a:pos x="308" y="28"/>
                </a:cxn>
                <a:cxn ang="0">
                  <a:pos x="263" y="0"/>
                </a:cxn>
                <a:cxn ang="0">
                  <a:pos x="174" y="51"/>
                </a:cxn>
                <a:cxn ang="0">
                  <a:pos x="88" y="63"/>
                </a:cxn>
                <a:cxn ang="0">
                  <a:pos x="81" y="99"/>
                </a:cxn>
                <a:cxn ang="0">
                  <a:pos x="44" y="96"/>
                </a:cxn>
                <a:cxn ang="0">
                  <a:pos x="25" y="115"/>
                </a:cxn>
                <a:cxn ang="0">
                  <a:pos x="0" y="112"/>
                </a:cxn>
              </a:cxnLst>
              <a:rect l="0" t="0" r="r" b="b"/>
              <a:pathLst>
                <a:path w="308" h="185">
                  <a:moveTo>
                    <a:pt x="0" y="112"/>
                  </a:moveTo>
                  <a:lnTo>
                    <a:pt x="27" y="171"/>
                  </a:lnTo>
                  <a:lnTo>
                    <a:pt x="98" y="185"/>
                  </a:lnTo>
                  <a:lnTo>
                    <a:pt x="180" y="152"/>
                  </a:lnTo>
                  <a:lnTo>
                    <a:pt x="189" y="130"/>
                  </a:lnTo>
                  <a:lnTo>
                    <a:pt x="245" y="130"/>
                  </a:lnTo>
                  <a:lnTo>
                    <a:pt x="208" y="82"/>
                  </a:lnTo>
                  <a:lnTo>
                    <a:pt x="308" y="28"/>
                  </a:lnTo>
                  <a:lnTo>
                    <a:pt x="263" y="0"/>
                  </a:lnTo>
                  <a:lnTo>
                    <a:pt x="174" y="51"/>
                  </a:lnTo>
                  <a:lnTo>
                    <a:pt x="88" y="63"/>
                  </a:lnTo>
                  <a:lnTo>
                    <a:pt x="81" y="99"/>
                  </a:lnTo>
                  <a:lnTo>
                    <a:pt x="44" y="96"/>
                  </a:lnTo>
                  <a:lnTo>
                    <a:pt x="25" y="115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DD00"/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" y="3246113"/>
            <a:ext cx="1356528" cy="3051552"/>
            <a:chOff x="0" y="3246113"/>
            <a:chExt cx="1356528" cy="3051552"/>
          </a:xfrm>
        </p:grpSpPr>
        <p:sp>
          <p:nvSpPr>
            <p:cNvPr id="83" name="Rectangular Callout 82"/>
            <p:cNvSpPr/>
            <p:nvPr/>
          </p:nvSpPr>
          <p:spPr bwMode="auto">
            <a:xfrm>
              <a:off x="0" y="4236009"/>
              <a:ext cx="1356528" cy="414000"/>
            </a:xfrm>
            <a:prstGeom prst="wedgeRectCallout">
              <a:avLst>
                <a:gd name="adj1" fmla="val -24568"/>
                <a:gd name="adj2" fmla="val 14809"/>
              </a:avLst>
            </a:prstGeom>
            <a:solidFill>
              <a:srgbClr val="F6A8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20 to 29%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84" name="Rectangular Callout 83"/>
            <p:cNvSpPr/>
            <p:nvPr/>
          </p:nvSpPr>
          <p:spPr bwMode="auto">
            <a:xfrm>
              <a:off x="0" y="5225906"/>
              <a:ext cx="1356528" cy="414000"/>
            </a:xfrm>
            <a:prstGeom prst="wedgeRectCallout">
              <a:avLst>
                <a:gd name="adj1" fmla="val -32601"/>
                <a:gd name="adj2" fmla="val 31745"/>
              </a:avLst>
            </a:prstGeom>
            <a:solidFill>
              <a:srgbClr val="A2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GB" sz="1800" dirty="0">
                  <a:solidFill>
                    <a:schemeClr val="bg1"/>
                  </a:solidFill>
                </a:rPr>
                <a:t>≥</a:t>
              </a: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 50%</a:t>
              </a:r>
            </a:p>
          </p:txBody>
        </p:sp>
        <p:sp>
          <p:nvSpPr>
            <p:cNvPr id="85" name="Rectangular Callout 84"/>
            <p:cNvSpPr/>
            <p:nvPr/>
          </p:nvSpPr>
          <p:spPr bwMode="auto">
            <a:xfrm>
              <a:off x="0" y="3741061"/>
              <a:ext cx="1356528" cy="414000"/>
            </a:xfrm>
            <a:prstGeom prst="wedgeRectCallout">
              <a:avLst>
                <a:gd name="adj1" fmla="val 15349"/>
                <a:gd name="adj2" fmla="val 22319"/>
              </a:avLst>
            </a:prstGeom>
            <a:solidFill>
              <a:srgbClr val="FFD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5 to 19%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86" name="Rectangular Callout 85"/>
            <p:cNvSpPr/>
            <p:nvPr/>
          </p:nvSpPr>
          <p:spPr bwMode="auto">
            <a:xfrm>
              <a:off x="0" y="4730957"/>
              <a:ext cx="1356528" cy="414000"/>
            </a:xfrm>
            <a:prstGeom prst="wedgeRectCallout">
              <a:avLst>
                <a:gd name="adj1" fmla="val -38356"/>
                <a:gd name="adj2" fmla="val 21136"/>
              </a:avLst>
            </a:prstGeom>
            <a:solidFill>
              <a:srgbClr val="E200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ahoma" pitchFamily="34" charset="0"/>
                </a:rPr>
                <a:t>30 to 49%</a:t>
              </a:r>
            </a:p>
          </p:txBody>
        </p:sp>
        <p:sp>
          <p:nvSpPr>
            <p:cNvPr id="88" name="Rectangular Callout 87"/>
            <p:cNvSpPr/>
            <p:nvPr/>
          </p:nvSpPr>
          <p:spPr bwMode="auto">
            <a:xfrm>
              <a:off x="0" y="3246113"/>
              <a:ext cx="1356528" cy="414000"/>
            </a:xfrm>
            <a:prstGeom prst="wedgeRectCallout">
              <a:avLst>
                <a:gd name="adj1" fmla="val 31125"/>
                <a:gd name="adj2" fmla="val 24045"/>
              </a:avLst>
            </a:prstGeom>
            <a:solidFill>
              <a:srgbClr val="FFF1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800" dirty="0" smtClean="0"/>
                <a:t>&lt; 5%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</a:endParaRPr>
            </a:p>
          </p:txBody>
        </p:sp>
        <p:sp>
          <p:nvSpPr>
            <p:cNvPr id="89" name="Rectangular Callout 88"/>
            <p:cNvSpPr/>
            <p:nvPr/>
          </p:nvSpPr>
          <p:spPr bwMode="auto">
            <a:xfrm>
              <a:off x="1" y="5736065"/>
              <a:ext cx="1356527" cy="561600"/>
            </a:xfrm>
            <a:prstGeom prst="wedgeRectCallout">
              <a:avLst>
                <a:gd name="adj1" fmla="val -45365"/>
                <a:gd name="adj2" fmla="val -27175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0" i="0" u="none" strike="noStrike" cap="none" normalizeH="0" baseline="0" dirty="0" smtClean="0">
                  <a:ln>
                    <a:noFill/>
                  </a:ln>
                  <a:effectLst/>
                  <a:latin typeface="Tahoma" pitchFamily="34" charset="0"/>
                </a:rPr>
                <a:t>Not included or not reporting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5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323850" y="142875"/>
            <a:ext cx="778292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dirty="0" err="1" smtClean="0"/>
              <a:t>Extrapulmonary</a:t>
            </a:r>
            <a:r>
              <a:rPr lang="en-GB" dirty="0" smtClean="0"/>
              <a:t> </a:t>
            </a:r>
            <a:r>
              <a:rPr lang="en-GB" dirty="0"/>
              <a:t>TB </a:t>
            </a:r>
            <a:r>
              <a:rPr lang="en-GB" dirty="0" smtClean="0"/>
              <a:t>notification rates in EU/EEA</a:t>
            </a:r>
            <a:r>
              <a:rPr lang="en-GB" dirty="0"/>
              <a:t>, </a:t>
            </a:r>
            <a:r>
              <a:rPr lang="en-GB" dirty="0" smtClean="0"/>
              <a:t>2002−2011 </a:t>
            </a: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800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46" y="1125662"/>
            <a:ext cx="8843754" cy="640118"/>
          </a:xfrm>
        </p:spPr>
        <p:txBody>
          <a:bodyPr/>
          <a:lstStyle/>
          <a:p>
            <a:pPr marL="0" indent="0"/>
            <a:r>
              <a:rPr lang="en-GB" sz="1600" dirty="0" err="1" smtClean="0"/>
              <a:t>Extrapulmonary</a:t>
            </a:r>
            <a:r>
              <a:rPr lang="en-GB" sz="1600" dirty="0" smtClean="0"/>
              <a:t> TB notification rates </a:t>
            </a:r>
            <a:r>
              <a:rPr lang="en-US" sz="1600" dirty="0"/>
              <a:t>have </a:t>
            </a:r>
            <a:r>
              <a:rPr lang="en-US" sz="1800" dirty="0"/>
              <a:t>remained</a:t>
            </a:r>
            <a:r>
              <a:rPr lang="en-US" sz="1600" dirty="0"/>
              <a:t> </a:t>
            </a:r>
            <a:r>
              <a:rPr lang="en-US" sz="1600" dirty="0" smtClean="0"/>
              <a:t>stable in the last 10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8000" y="1800000"/>
            <a:ext cx="874806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 smtClean="0">
                <a:solidFill>
                  <a:srgbClr val="69AE23"/>
                </a:solidFill>
                <a:cs typeface="Tahoma" pitchFamily="34" charset="0"/>
              </a:rPr>
              <a:t>Figure 7: </a:t>
            </a:r>
            <a:r>
              <a:rPr lang="en-US" sz="1600" b="1" dirty="0" smtClean="0">
                <a:latin typeface="Tahoma"/>
              </a:rPr>
              <a:t>Trend in </a:t>
            </a:r>
            <a:r>
              <a:rPr lang="en-US" sz="1600" b="1" dirty="0" err="1" smtClean="0">
                <a:latin typeface="Tahoma"/>
              </a:rPr>
              <a:t>extrapulmonary</a:t>
            </a:r>
            <a:r>
              <a:rPr lang="en-US" sz="1600" b="1" dirty="0" smtClean="0">
                <a:latin typeface="Tahoma"/>
              </a:rPr>
              <a:t> TB notification rate in the EU/EEA, 2002−2011</a:t>
            </a:r>
            <a:endParaRPr lang="en-GB" sz="16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153322"/>
              </p:ext>
            </p:extLst>
          </p:nvPr>
        </p:nvGraphicFramePr>
        <p:xfrm>
          <a:off x="162030" y="2328529"/>
          <a:ext cx="9000000" cy="396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auto">
          <a:xfrm>
            <a:off x="288000" y="142875"/>
            <a:ext cx="778292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dirty="0" smtClean="0"/>
              <a:t>Proportions </a:t>
            </a:r>
            <a:r>
              <a:rPr lang="en-GB" dirty="0"/>
              <a:t>of </a:t>
            </a:r>
            <a:r>
              <a:rPr lang="en-GB" dirty="0" smtClean="0"/>
              <a:t>TB by site among all notified TB cases in EU/EEA</a:t>
            </a:r>
            <a:r>
              <a:rPr lang="en-GB" dirty="0"/>
              <a:t>, </a:t>
            </a:r>
            <a:r>
              <a:rPr lang="en-GB" dirty="0" smtClean="0"/>
              <a:t>2002−2011 </a:t>
            </a: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800" b="1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2800" b="1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46" y="1159882"/>
            <a:ext cx="8843754" cy="640118"/>
          </a:xfrm>
        </p:spPr>
        <p:txBody>
          <a:bodyPr/>
          <a:lstStyle/>
          <a:p>
            <a:pPr marL="0" indent="0"/>
            <a:r>
              <a:rPr lang="en-GB" sz="1600" dirty="0" smtClean="0"/>
              <a:t>Percentage </a:t>
            </a:r>
            <a:r>
              <a:rPr lang="en-GB" sz="1600" dirty="0"/>
              <a:t>of </a:t>
            </a:r>
            <a:r>
              <a:rPr lang="en-GB" sz="1600" dirty="0" err="1"/>
              <a:t>extrapulmonary</a:t>
            </a:r>
            <a:r>
              <a:rPr lang="en-GB" sz="1600" dirty="0"/>
              <a:t> TB increased from 16.4% in 2002 to 22.4% in </a:t>
            </a:r>
            <a:r>
              <a:rPr lang="en-GB" sz="1600" dirty="0" smtClean="0"/>
              <a:t>2011. 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D596-E07E-488A-A827-87A7BF2E223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88000" y="1800000"/>
            <a:ext cx="8748061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 smtClean="0">
                <a:solidFill>
                  <a:srgbClr val="69AE23"/>
                </a:solidFill>
                <a:cs typeface="Tahoma" pitchFamily="34" charset="0"/>
              </a:rPr>
              <a:t>Figure 8: </a:t>
            </a:r>
            <a:r>
              <a:rPr lang="en-US" sz="1600" b="1" dirty="0">
                <a:latin typeface="Tahoma"/>
              </a:rPr>
              <a:t>Proportion of notified pulmonary and </a:t>
            </a:r>
            <a:r>
              <a:rPr lang="en-US" sz="1600" b="1" dirty="0" err="1">
                <a:latin typeface="Tahoma"/>
              </a:rPr>
              <a:t>extrapulmonary</a:t>
            </a:r>
            <a:r>
              <a:rPr lang="en-US" sz="1600" b="1" dirty="0">
                <a:latin typeface="Tahoma"/>
              </a:rPr>
              <a:t> TB cases in the EU/EEA, 2002−2011</a:t>
            </a:r>
            <a:endParaRPr lang="en-GB" sz="16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240226"/>
              </p:ext>
            </p:extLst>
          </p:nvPr>
        </p:nvGraphicFramePr>
        <p:xfrm>
          <a:off x="191386" y="2636873"/>
          <a:ext cx="8569842" cy="358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417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_PowerPoint_Template_2009_rev_1_4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1C3"/>
        </a:solidFill>
        <a:ln w="3175">
          <a:solidFill>
            <a:schemeClr val="bg2">
              <a:lumMod val="60000"/>
              <a:lumOff val="40000"/>
            </a:schemeClr>
          </a:solidFill>
          <a:round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AE20AED966F449E1535EF661FB467" ma:contentTypeVersion="2" ma:contentTypeDescription="Create a new document." ma:contentTypeScope="" ma:versionID="293335977365f9a51ba85284a5d134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E2200B-55EE-46D3-B0F9-8C04214EA2A5}"/>
</file>

<file path=customXml/itemProps2.xml><?xml version="1.0" encoding="utf-8"?>
<ds:datastoreItem xmlns:ds="http://schemas.openxmlformats.org/officeDocument/2006/customXml" ds:itemID="{FC4FBCAE-C389-4E4A-80EC-E283C8DC28D7}"/>
</file>

<file path=customXml/itemProps3.xml><?xml version="1.0" encoding="utf-8"?>
<ds:datastoreItem xmlns:ds="http://schemas.openxmlformats.org/officeDocument/2006/customXml" ds:itemID="{9EB9241D-9146-4BF1-9709-5903C3A16466}"/>
</file>

<file path=customXml/itemProps4.xml><?xml version="1.0" encoding="utf-8"?>
<ds:datastoreItem xmlns:ds="http://schemas.openxmlformats.org/officeDocument/2006/customXml" ds:itemID="{EC94A4E6-0379-44A4-8984-381E212535AF}"/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ECDC_PowerPoint_Template_2009_rev_1_4</Template>
  <TotalTime>4542</TotalTime>
  <Words>1606</Words>
  <Application>Microsoft Office PowerPoint</Application>
  <PresentationFormat>On-screen Show (4:3)</PresentationFormat>
  <Paragraphs>194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ECDC_PowerPoint_Template_2009_rev_1_4</vt:lpstr>
      <vt:lpstr>Custom Design</vt:lpstr>
      <vt:lpstr>1_Custom Design</vt:lpstr>
      <vt:lpstr>2_Custom Design</vt:lpstr>
      <vt:lpstr>World Tuberculosis Day 2013</vt:lpstr>
      <vt:lpstr>TB notification rates in EU/EEA, 2011</vt:lpstr>
      <vt:lpstr>TB notification rates in EU/EEA, 2007−2011   </vt:lpstr>
      <vt:lpstr>Proportion of confirmed* TB cases in the EU/EEA, 2011</vt:lpstr>
      <vt:lpstr>TB notification rates in children &lt;15 years  of age  in EU/EEA, 2011</vt:lpstr>
      <vt:lpstr>Proportion of foreign origin among notified TB cases in EU/EEA, 2011</vt:lpstr>
      <vt:lpstr>Proportion of notified extrapulmonary TB cases in EU/EEA, 2011</vt:lpstr>
      <vt:lpstr>Extrapulmonary TB notification rates in EU/EEA, 2002−2011   </vt:lpstr>
      <vt:lpstr>Proportions of TB by site among all notified TB cases in EU/EEA, 2002−2011   </vt:lpstr>
      <vt:lpstr>Proportion of culture-confirmed new pulmonary TB cases in EU/EEA, 2011</vt:lpstr>
      <vt:lpstr>Proportion of notified TB cases with multi-drug resistance among all confirmed TB cases in EU/EEA, 2011</vt:lpstr>
      <vt:lpstr>Proportion of notified new TB cases with multidrug resistance in EU/EEA, 2011</vt:lpstr>
      <vt:lpstr>Notification rates of new cases with multidrug resistant TB in EU/EEA, 2007−2011  </vt:lpstr>
      <vt:lpstr>Proportion of notified previously treated TB cases with multidrug resistance in EU/EEA, 2011</vt:lpstr>
      <vt:lpstr>Proportion of TB cases with extensive drug resistance among MDR-TB cases with SLD ST* reported  in EU/EEA, 2011</vt:lpstr>
      <vt:lpstr>Proportion of HIV positive TB cases among all TB cases with known HIV status in EU/EEA, 2011</vt:lpstr>
      <vt:lpstr>Treatment success rate for new pulmonary TB cases in EU/EEA*, 2010</vt:lpstr>
      <vt:lpstr>Treatment success rate for new pulmonary TB cases by year of reporting in EU/EEA, 2006−2010   </vt:lpstr>
      <vt:lpstr>Treatment success rate for previously treated pulmonary TB cases in EU/EEA*, 2010</vt:lpstr>
      <vt:lpstr>Treatment success rate for all notified pulmonary TB cases in EU/EEA*, 2010</vt:lpstr>
      <vt:lpstr>Treatment success* rate for extrapulmonary TB cases in EU/EEA**, 2010</vt:lpstr>
      <vt:lpstr>Treatment success rate for notified multidrug-resistant TB cases in EU/EEA*, 2009</vt:lpstr>
      <vt:lpstr>Treatment outcome for multidrug-resistant TB cases notified in 2007−2009  </vt:lpstr>
    </vt:vector>
  </TitlesOfParts>
  <Company>ECDC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1103_surveillance_findings_TB_2011</dc:title>
  <dc:creator>Emma Huitric</dc:creator>
  <cp:lastModifiedBy>Vahur Hollo</cp:lastModifiedBy>
  <cp:revision>407</cp:revision>
  <cp:lastPrinted>2013-02-15T10:04:19Z</cp:lastPrinted>
  <dcterms:created xsi:type="dcterms:W3CDTF">2011-02-23T09:42:26Z</dcterms:created>
  <dcterms:modified xsi:type="dcterms:W3CDTF">2013-05-02T13:19:51Z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0x010100904AE20AED966F449E1535EF661FB467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dlc_DocIdItemGuid">
    <vt:lpwstr>f63c75c2-50c2-4942-8de9-790d8887366d</vt:lpwstr>
  </property>
  <property fmtid="{D5CDD505-2E9C-101B-9397-08002B2CF9AE}" pid="8" name="_dlc_DocId">
    <vt:lpwstr>NMFWZX5DU2U3-1308-2</vt:lpwstr>
  </property>
  <property fmtid="{D5CDD505-2E9C-101B-9397-08002B2CF9AE}" pid="9" name="_dlc_DocIdUrl">
    <vt:lpwstr>http://ecdcsp2010/en/healthtopics/Tuberculosis/epidemiological_data/_layouts/DocIdRedir.aspx?ID=NMFWZX5DU2U3-1308-2, NMFWZX5DU2U3-1308-2</vt:lpwstr>
  </property>
  <property fmtid="{D5CDD505-2E9C-101B-9397-08002B2CF9AE}" pid="10" name="Order">
    <vt:r8>200</vt:r8>
  </property>
  <property fmtid="{D5CDD505-2E9C-101B-9397-08002B2CF9AE}" pid="11" name="_dlc_DocIdPersistId">
    <vt:bool>false</vt:bool>
  </property>
  <property fmtid="{D5CDD505-2E9C-101B-9397-08002B2CF9AE}" pid="12" name="_SharedFileIndex">
    <vt:lpwstr/>
  </property>
</Properties>
</file>