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729" r:id="rId7"/>
  </p:sldMasterIdLst>
  <p:notesMasterIdLst>
    <p:notesMasterId r:id="rId16"/>
  </p:notesMasterIdLst>
  <p:handoutMasterIdLst>
    <p:handoutMasterId r:id="rId17"/>
  </p:handoutMasterIdLst>
  <p:sldIdLst>
    <p:sldId id="256" r:id="rId8"/>
    <p:sldId id="270" r:id="rId9"/>
    <p:sldId id="271" r:id="rId10"/>
    <p:sldId id="269" r:id="rId11"/>
    <p:sldId id="268" r:id="rId12"/>
    <p:sldId id="267" r:id="rId13"/>
    <p:sldId id="265" r:id="rId14"/>
    <p:sldId id="266" r:id="rId15"/>
  </p:sldIdLst>
  <p:sldSz cx="12192000" cy="6858000"/>
  <p:notesSz cx="7010400" cy="9296400"/>
  <p:custDataLst>
    <p:tags r:id="rId18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D1268-D247-9BA7-39CD-20BDB8BBED53}" v="8" dt="2022-12-09T10:22:26.809"/>
    <p1510:client id="{4D0A3193-F38A-F717-51BE-DBA699D715CD}" v="71" dt="2022-12-09T09:07:29.027"/>
    <p1510:client id="{5401690E-44B2-4307-9ED8-507C55E08A3A}" v="1" dt="2022-12-05T07:44:53.871"/>
    <p1510:client id="{5F8641BE-9B05-3273-D84E-A0121EB37456}" v="30" dt="2022-12-06T07:38:36.242"/>
    <p1510:client id="{AE308AF9-041E-580B-36C4-38E5427B4CCA}" v="54" dt="2022-12-06T10:39:32.47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3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2" y="223936"/>
            <a:ext cx="9829599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1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99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84964-A79E-76E3-05E5-ED0D8B7D02E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363448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49, 2022</a:t>
            </a:r>
            <a:br>
              <a:rPr lang="en-GB" sz="1800" b="0" kern="0" dirty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69" y="219384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 sz="2200" dirty="0">
                <a:latin typeface="Tahoma"/>
                <a:ea typeface="Tahoma"/>
                <a:cs typeface="Tahoma"/>
              </a:rPr>
              <a:t>Proportions of RSV positive samples by epidemiological week in the EU/EEA, sentinel and non-sentinel surveillance, week 40, 2016 – week 48, 2022</a:t>
            </a:r>
            <a:br>
              <a:rPr lang="en-GB" dirty="0"/>
            </a:br>
            <a:endParaRPr lang="en-GB"/>
          </a:p>
        </p:txBody>
      </p:sp>
      <p:pic>
        <p:nvPicPr>
          <p:cNvPr id="3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2B90A51B-153D-4D90-D2A6-6032F7A2A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39" y="912976"/>
            <a:ext cx="8066155" cy="56946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65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86" y="252514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Distribution of confirmed cases of MERS-</a:t>
            </a:r>
            <a:r>
              <a:rPr lang="en-GB" dirty="0" err="1">
                <a:latin typeface="Tahoma"/>
                <a:ea typeface="Tahoma"/>
                <a:cs typeface="Tahoma"/>
              </a:rPr>
              <a:t>CoV</a:t>
            </a:r>
            <a:r>
              <a:rPr lang="en-GB" dirty="0">
                <a:latin typeface="Tahoma"/>
                <a:ea typeface="Tahoma"/>
                <a:cs typeface="Tahoma"/>
              </a:rPr>
              <a:t> by place of infection and month of onset, March 2012– December 2022</a:t>
            </a:r>
            <a:br>
              <a:rPr lang="en-GB" dirty="0"/>
            </a:br>
            <a:endParaRPr lang="en-GB"/>
          </a:p>
        </p:txBody>
      </p:sp>
      <p:pic>
        <p:nvPicPr>
          <p:cNvPr id="2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58E65920-FF6E-EAB4-2898-8CD1047CE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6" y="1142077"/>
            <a:ext cx="11320129" cy="5264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232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31" y="472850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confirmed cases of MERS-</a:t>
            </a:r>
            <a:r>
              <a:rPr lang="en-GB" dirty="0" err="1">
                <a:latin typeface="Tahoma"/>
                <a:ea typeface="Tahoma"/>
                <a:cs typeface="Tahoma"/>
              </a:rPr>
              <a:t>CoV</a:t>
            </a:r>
            <a:r>
              <a:rPr lang="en-GB" dirty="0">
                <a:latin typeface="Tahoma"/>
                <a:ea typeface="Tahoma"/>
                <a:cs typeface="Tahoma"/>
              </a:rPr>
              <a:t> by probable region of infection and exposure,</a:t>
            </a:r>
            <a:br>
              <a:rPr lang="en-GB" dirty="0"/>
            </a:br>
            <a:r>
              <a:rPr lang="en-GB" dirty="0">
                <a:latin typeface="Tahoma"/>
                <a:ea typeface="Tahoma"/>
                <a:cs typeface="Tahoma"/>
              </a:rPr>
              <a:t>1 January 2022 – 5 December 2022</a:t>
            </a:r>
            <a:br>
              <a:rPr lang="en-GB" dirty="0"/>
            </a:br>
            <a:endParaRPr lang="en-GB"/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2AAB45D8-3317-0142-8B54-BBCECA3EF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935" y="1314732"/>
            <a:ext cx="6756990" cy="52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7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14" y="461833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confirmed cases of MERS-</a:t>
            </a:r>
            <a:r>
              <a:rPr lang="en-GB" dirty="0" err="1">
                <a:latin typeface="Tahoma"/>
                <a:ea typeface="Tahoma"/>
                <a:cs typeface="Tahoma"/>
              </a:rPr>
              <a:t>CoV</a:t>
            </a:r>
            <a:r>
              <a:rPr lang="en-GB" dirty="0">
                <a:latin typeface="Tahoma"/>
                <a:ea typeface="Tahoma"/>
                <a:cs typeface="Tahoma"/>
              </a:rPr>
              <a:t> by country of infection and year, April 2012– 5 December 2022</a:t>
            </a:r>
            <a:br>
              <a:rPr lang="en-GB" dirty="0"/>
            </a:br>
            <a:br>
              <a:rPr lang="en-GB" dirty="0"/>
            </a:br>
            <a:endParaRPr lang="en-GB"/>
          </a:p>
        </p:txBody>
      </p:sp>
      <p:pic>
        <p:nvPicPr>
          <p:cNvPr id="2" name="Picture 5" descr="Map&#10;&#10;Description automatically generated">
            <a:extLst>
              <a:ext uri="{FF2B5EF4-FFF2-40B4-BE49-F238E27FC236}">
                <a16:creationId xmlns:a16="http://schemas.microsoft.com/office/drawing/2014/main" id="{A8F26B39-3AAF-68C1-08FB-3A04B4F8A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563" y="978034"/>
            <a:ext cx="7173432" cy="5566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903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32" y="594035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confirmed cases of MERS-</a:t>
            </a:r>
            <a:r>
              <a:rPr lang="en-GB" dirty="0" err="1">
                <a:latin typeface="Tahoma"/>
                <a:ea typeface="Tahoma"/>
                <a:cs typeface="Tahoma"/>
              </a:rPr>
              <a:t>CoV</a:t>
            </a:r>
            <a:r>
              <a:rPr lang="en-GB" dirty="0">
                <a:latin typeface="Tahoma"/>
                <a:ea typeface="Tahoma"/>
                <a:cs typeface="Tahoma"/>
              </a:rPr>
              <a:t> by reporting country, April 2012 - December 2022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/>
          </a:p>
        </p:txBody>
      </p:sp>
      <p:pic>
        <p:nvPicPr>
          <p:cNvPr id="2" name="Picture 5" descr="Map&#10;&#10;Description automatically generated">
            <a:extLst>
              <a:ext uri="{FF2B5EF4-FFF2-40B4-BE49-F238E27FC236}">
                <a16:creationId xmlns:a16="http://schemas.microsoft.com/office/drawing/2014/main" id="{FA215DB1-8656-B6F3-DA1B-01E206579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02" b="21381"/>
          <a:stretch/>
        </p:blipFill>
        <p:spPr>
          <a:xfrm>
            <a:off x="1456488" y="976800"/>
            <a:ext cx="8688581" cy="5281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665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55902-A27F-4818-A030-BDFC3586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11BD5A-72E0-5DED-3BA7-E2B908F7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Ebola disease cases reported in Uganda in 2022, by week of reporting.</a:t>
            </a:r>
            <a:endParaRPr lang="en-US" dirty="0"/>
          </a:p>
        </p:txBody>
      </p:sp>
      <p:pic>
        <p:nvPicPr>
          <p:cNvPr id="2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ED797129-7E49-0B39-EC43-AACB0CDB2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5555" y="1474237"/>
            <a:ext cx="9405452" cy="4702726"/>
          </a:xfrm>
        </p:spPr>
      </p:pic>
    </p:spTree>
    <p:extLst>
      <p:ext uri="{BB962C8B-B14F-4D97-AF65-F5344CB8AC3E}">
        <p14:creationId xmlns:p14="http://schemas.microsoft.com/office/powerpoint/2010/main" val="279768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350A4-D609-BEFA-16F5-900B4FF1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EVD cases in Uganda, 2022.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842E-B8DB-B5A3-228A-92DFD8D9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3" name="Picture 5" descr="Map&#10;&#10;Description automatically generated">
            <a:extLst>
              <a:ext uri="{FF2B5EF4-FFF2-40B4-BE49-F238E27FC236}">
                <a16:creationId xmlns:a16="http://schemas.microsoft.com/office/drawing/2014/main" id="{E2D368DD-F43E-A2DE-302D-91A85E4BC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342" y="1474237"/>
            <a:ext cx="7837877" cy="4702726"/>
          </a:xfrm>
        </p:spPr>
      </p:pic>
    </p:spTree>
    <p:extLst>
      <p:ext uri="{BB962C8B-B14F-4D97-AF65-F5344CB8AC3E}">
        <p14:creationId xmlns:p14="http://schemas.microsoft.com/office/powerpoint/2010/main" val="5252937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1_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4-3 V3.potx" id="{9BDBD759-98BF-44C9-BE40-39DDE91F763D}" vid="{AE0BEBD6-5E3B-49D9-977D-59D92A23FDD2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73" ma:contentTypeDescription="Create a new document." ma:contentTypeScope="" ma:versionID="940d117f71b4d70be7530f504628c853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targetNamespace="http://schemas.microsoft.com/office/2006/metadata/properties" ma:root="true" ma:fieldsID="152a32dcc410032a7688f2d6e22f54ea" ns2:_="" ns3:_="" ns4:_="">
    <xsd:import namespace="4240f11c-4df2-4a37-9be1-bdf0d4dfc218"/>
    <xsd:import namespace="fe73b3f6-a427-4a99-886e-da32c6de835d"/>
    <xsd:import namespace="26707851-2300-44a1-a4f6-7b3a1532295f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taxonomyMulti="true" ma:sspId="14c281f0-fdb2-43d6-8bd5-8268950107ba" ma:termSetId="0299f09b-7697-48da-88c2-893786836ca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BAA1B3CB-E06D-4852-8322-CB880023CF48}">
  <ds:schemaRefs>
    <ds:schemaRef ds:uri="26707851-2300-44a1-a4f6-7b3a1532295f"/>
    <ds:schemaRef ds:uri="4240f11c-4df2-4a37-9be1-bdf0d4dfc218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</Words>
  <Application>Microsoft Office PowerPoint</Application>
  <PresentationFormat>Widescreen</PresentationFormat>
  <Paragraphs>17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Theme_ECDC</vt:lpstr>
      <vt:lpstr>1_Theme_ECDC</vt:lpstr>
      <vt:lpstr>Reusable maps and graphs from ECDC Communicable Disease Threats Report  Week 49, 2022 </vt:lpstr>
      <vt:lpstr>Proportions of RSV positive samples by epidemiological week in the EU/EEA, sentinel and non-sentinel surveillance, week 40, 2016 – week 48, 2022 </vt:lpstr>
      <vt:lpstr>Distribution of confirmed cases of MERS-CoV by place of infection and month of onset, March 2012– December 2022 </vt:lpstr>
      <vt:lpstr>Geographical distribution of confirmed cases of MERS-CoV by probable region of infection and exposure, 1 January 2022 – 5 December 2022 </vt:lpstr>
      <vt:lpstr>Geographical distribution of confirmed cases of MERS-CoV by country of infection and year, April 2012– 5 December 2022  </vt:lpstr>
      <vt:lpstr>Geographical distribution of confirmed cases of MERS-CoV by reporting country, April 2012 - December 2022   </vt:lpstr>
      <vt:lpstr>Ebola disease cases reported in Uganda in 2022, by week of reporting.</vt:lpstr>
      <vt:lpstr>Geographical distribution of EVD cases in Uganda, 2022.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Hasan Tareq</cp:lastModifiedBy>
  <cp:revision>82</cp:revision>
  <cp:lastPrinted>2017-03-24T07:50:18Z</cp:lastPrinted>
  <dcterms:created xsi:type="dcterms:W3CDTF">2015-11-05T13:02:54Z</dcterms:created>
  <dcterms:modified xsi:type="dcterms:W3CDTF">2022-12-09T12:32:19Z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SharedWithUsers">
    <vt:lpwstr>127;#Jeremy Duns;#199;#Editors</vt:lpwstr>
  </property>
  <property fmtid="{D5CDD505-2E9C-101B-9397-08002B2CF9AE}" pid="34" name="lcf76f155ced4ddcb4097134ff3c332f">
    <vt:lpwstr/>
  </property>
  <property fmtid="{D5CDD505-2E9C-101B-9397-08002B2CF9AE}" pid="35" name="MediaServiceImageTags">
    <vt:lpwstr/>
  </property>
</Properties>
</file>