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9"/>
  </p:notesMasterIdLst>
  <p:handoutMasterIdLst>
    <p:handoutMasterId r:id="rId20"/>
  </p:handoutMasterIdLst>
  <p:sldIdLst>
    <p:sldId id="256" r:id="rId13"/>
    <p:sldId id="384" r:id="rId14"/>
    <p:sldId id="390" r:id="rId15"/>
    <p:sldId id="334" r:id="rId16"/>
    <p:sldId id="341" r:id="rId17"/>
    <p:sldId id="391" r:id="rId18"/>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0251" autoAdjust="0"/>
  </p:normalViewPr>
  <p:slideViewPr>
    <p:cSldViewPr snapToGrid="0">
      <p:cViewPr varScale="1">
        <p:scale>
          <a:sx n="113" d="100"/>
          <a:sy n="113"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oleObject" Target="NULL" TargetMode="External"/><Relationship Id="rId5" Type="http://schemas.openxmlformats.org/officeDocument/2006/relationships/image" Target="../media/image10.png"/><Relationship Id="rId4" Type="http://schemas.openxmlformats.org/officeDocument/2006/relationships/image" Target="../media/image9.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PowerPoint]Pivot_New!PivotTable3</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s>
    <c:plotArea>
      <c:layout>
        <c:manualLayout>
          <c:layoutTarget val="inner"/>
          <c:xMode val="edge"/>
          <c:yMode val="edge"/>
          <c:x val="7.6262946098457352E-2"/>
          <c:y val="6.318527147272518E-2"/>
          <c:w val="0.88179560165332438"/>
          <c:h val="0.65760774742328776"/>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Pivot_New!$A$2:$A$495</c:f>
              <c:strCache>
                <c:ptCount val="493"/>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strCache>
            </c:strRef>
          </c:cat>
          <c:val>
            <c:numRef>
              <c:f>Pivot_New!$B$2:$B$495</c:f>
              <c:numCache>
                <c:formatCode>General</c:formatCode>
                <c:ptCount val="493"/>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numCache>
            </c:numRef>
          </c:val>
          <c:extLst xmlns:c16r2="http://schemas.microsoft.com/office/drawing/2015/06/chart">
            <c:ext xmlns:c16="http://schemas.microsoft.com/office/drawing/2014/chart" uri="{C3380CC4-5D6E-409C-BE32-E72D297353CC}">
              <c16:uniqueId val="{00000000-DE69-4E31-8CAD-6B9A01FAA6CF}"/>
            </c:ext>
          </c:extLst>
        </c:ser>
        <c:dLbls>
          <c:showLegendKey val="0"/>
          <c:showVal val="0"/>
          <c:showCatName val="0"/>
          <c:showSerName val="0"/>
          <c:showPercent val="0"/>
          <c:showBubbleSize val="0"/>
        </c:dLbls>
        <c:gapWidth val="0"/>
        <c:axId val="393909680"/>
        <c:axId val="393910072"/>
      </c:barChart>
      <c:catAx>
        <c:axId val="393909680"/>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9721073606356125"/>
              <c:y val="0.86795383250361036"/>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93910072"/>
        <c:crosses val="autoZero"/>
        <c:auto val="1"/>
        <c:lblAlgn val="ctr"/>
        <c:lblOffset val="100"/>
        <c:noMultiLvlLbl val="0"/>
      </c:catAx>
      <c:valAx>
        <c:axId val="39391007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93909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PowerPoint]Pivot_New!PivotTable3</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s>
    <c:plotArea>
      <c:layout>
        <c:manualLayout>
          <c:layoutTarget val="inner"/>
          <c:xMode val="edge"/>
          <c:yMode val="edge"/>
          <c:x val="7.6262946098457352E-2"/>
          <c:y val="6.318527147272518E-2"/>
          <c:w val="0.88179560165332438"/>
          <c:h val="0.65760774742328776"/>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Pivot_New!$A$2:$A$495</c:f>
              <c:strCache>
                <c:ptCount val="493"/>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strCache>
            </c:strRef>
          </c:cat>
          <c:val>
            <c:numRef>
              <c:f>Pivot_New!$B$2:$B$495</c:f>
              <c:numCache>
                <c:formatCode>General</c:formatCode>
                <c:ptCount val="493"/>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numCache>
            </c:numRef>
          </c:val>
          <c:extLst xmlns:c16r2="http://schemas.microsoft.com/office/drawing/2015/06/chart">
            <c:ext xmlns:c16="http://schemas.microsoft.com/office/drawing/2014/chart" uri="{C3380CC4-5D6E-409C-BE32-E72D297353CC}">
              <c16:uniqueId val="{00000000-DE69-4E31-8CAD-6B9A01FAA6CF}"/>
            </c:ext>
          </c:extLst>
        </c:ser>
        <c:dLbls>
          <c:showLegendKey val="0"/>
          <c:showVal val="0"/>
          <c:showCatName val="0"/>
          <c:showSerName val="0"/>
          <c:showPercent val="0"/>
          <c:showBubbleSize val="0"/>
        </c:dLbls>
        <c:gapWidth val="0"/>
        <c:axId val="387347528"/>
        <c:axId val="387347136"/>
      </c:barChart>
      <c:catAx>
        <c:axId val="387347528"/>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9721073606356125"/>
              <c:y val="0.86795383250361036"/>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87347136"/>
        <c:crosses val="autoZero"/>
        <c:auto val="1"/>
        <c:lblAlgn val="ctr"/>
        <c:lblOffset val="100"/>
        <c:noMultiLvlLbl val="0"/>
      </c:catAx>
      <c:valAx>
        <c:axId val="387347136"/>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873475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PowerPoint]EpicurveMonth!PivotTable1</c:name>
    <c:fmtId val="35"/>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spPr>
          <a:solidFill>
            <a:srgbClr val="9BBB59">
              <a:lumMod val="50000"/>
            </a:srgbClr>
          </a:solidFill>
        </c:spPr>
        <c:marker>
          <c:symbol val="none"/>
        </c:marker>
      </c:pivotFmt>
      <c:pivotFmt>
        <c:idx val="14"/>
        <c:spPr>
          <a:solidFill>
            <a:srgbClr val="9BBB59">
              <a:lumMod val="50000"/>
            </a:srgbClr>
          </a:solidFill>
        </c:spPr>
        <c:marker>
          <c:symbol val="none"/>
        </c:marker>
      </c:pivotFmt>
    </c:pivotFmts>
    <c:plotArea>
      <c:layout>
        <c:manualLayout>
          <c:layoutTarget val="inner"/>
          <c:xMode val="edge"/>
          <c:yMode val="edge"/>
          <c:x val="3.2357966450548163E-2"/>
          <c:y val="7.8843995510662179E-2"/>
          <c:w val="0.90923807097809461"/>
          <c:h val="0.68155693597487277"/>
        </c:manualLayout>
      </c:layout>
      <c:barChart>
        <c:barDir val="col"/>
        <c:grouping val="stacked"/>
        <c:varyColors val="0"/>
        <c:ser>
          <c:idx val="0"/>
          <c:order val="0"/>
          <c:tx>
            <c:strRef>
              <c:f>EpicurveMonth!$B$1</c:f>
              <c:strCache>
                <c:ptCount val="1"/>
                <c:pt idx="0">
                  <c:v>Total</c:v>
                </c:pt>
              </c:strCache>
            </c:strRef>
          </c:tx>
          <c:spPr>
            <a:solidFill>
              <a:srgbClr val="9BBB59">
                <a:lumMod val="50000"/>
              </a:srgbClr>
            </a:solidFill>
          </c:spPr>
          <c:invertIfNegative val="0"/>
          <c:cat>
            <c:strRef>
              <c:f>EpicurveMonth!$A$2:$A$56</c:f>
              <c:strCache>
                <c:ptCount val="5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strCache>
            </c:strRef>
          </c:cat>
          <c:val>
            <c:numRef>
              <c:f>EpicurveMonth!$B$2:$B$56</c:f>
              <c:numCache>
                <c:formatCode>General</c:formatCode>
                <c:ptCount val="54"/>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96</c:v>
                </c:pt>
                <c:pt idx="52">
                  <c:v>56</c:v>
                </c:pt>
                <c:pt idx="53">
                  <c:v>22</c:v>
                </c:pt>
              </c:numCache>
            </c:numRef>
          </c:val>
          <c:extLst xmlns:c16r2="http://schemas.microsoft.com/office/drawing/2015/06/chart">
            <c:ext xmlns:c16="http://schemas.microsoft.com/office/drawing/2014/chart" uri="{C3380CC4-5D6E-409C-BE32-E72D297353CC}">
              <c16:uniqueId val="{00000000-9631-4145-BC88-1E5803313DCC}"/>
            </c:ext>
          </c:extLst>
        </c:ser>
        <c:dLbls>
          <c:showLegendKey val="0"/>
          <c:showVal val="0"/>
          <c:showCatName val="0"/>
          <c:showSerName val="0"/>
          <c:showPercent val="0"/>
          <c:showBubbleSize val="0"/>
        </c:dLbls>
        <c:gapWidth val="0"/>
        <c:overlap val="100"/>
        <c:axId val="394449856"/>
        <c:axId val="394450248"/>
      </c:barChart>
      <c:catAx>
        <c:axId val="394449856"/>
        <c:scaling>
          <c:orientation val="minMax"/>
        </c:scaling>
        <c:delete val="0"/>
        <c:axPos val="b"/>
        <c:title>
          <c:tx>
            <c:rich>
              <a:bodyPr/>
              <a:lstStyle/>
              <a:p>
                <a:pPr>
                  <a:defRPr sz="1200"/>
                </a:pPr>
                <a:r>
                  <a:rPr lang="en-US" sz="1400"/>
                  <a:t>First available month</a:t>
                </a:r>
              </a:p>
            </c:rich>
          </c:tx>
          <c:layout>
            <c:manualLayout>
              <c:xMode val="edge"/>
              <c:yMode val="edge"/>
              <c:x val="0.43102189874060615"/>
              <c:y val="0.91400512004664869"/>
            </c:manualLayout>
          </c:layout>
          <c:overlay val="0"/>
        </c:title>
        <c:numFmt formatCode="General" sourceLinked="0"/>
        <c:majorTickMark val="out"/>
        <c:minorTickMark val="none"/>
        <c:tickLblPos val="low"/>
        <c:txPr>
          <a:bodyPr/>
          <a:lstStyle/>
          <a:p>
            <a:pPr>
              <a:defRPr sz="1400"/>
            </a:pPr>
            <a:endParaRPr lang="en-US"/>
          </a:p>
        </c:txPr>
        <c:crossAx val="394450248"/>
        <c:crosses val="autoZero"/>
        <c:auto val="1"/>
        <c:lblAlgn val="ctr"/>
        <c:lblOffset val="100"/>
        <c:noMultiLvlLbl val="0"/>
      </c:catAx>
      <c:valAx>
        <c:axId val="394450248"/>
        <c:scaling>
          <c:orientation val="minMax"/>
          <c:min val="0"/>
        </c:scaling>
        <c:delete val="0"/>
        <c:axPos val="l"/>
        <c:numFmt formatCode="General" sourceLinked="1"/>
        <c:majorTickMark val="out"/>
        <c:minorTickMark val="none"/>
        <c:tickLblPos val="nextTo"/>
        <c:txPr>
          <a:bodyPr/>
          <a:lstStyle/>
          <a:p>
            <a:pPr>
              <a:defRPr sz="1100"/>
            </a:pPr>
            <a:endParaRPr lang="en-US"/>
          </a:p>
        </c:txPr>
        <c:crossAx val="394449856"/>
        <c:crosses val="autoZero"/>
        <c:crossBetween val="between"/>
      </c:valAx>
    </c:plotArea>
    <c:plotVisOnly val="1"/>
    <c:dispBlanksAs val="gap"/>
    <c:showDLblsOverMax val="0"/>
  </c:chart>
  <c:spPr>
    <a:ln>
      <a:noFill/>
    </a:ln>
  </c:spPr>
  <c:externalData r:id="rId2">
    <c:autoUpdate val="0"/>
  </c:externalData>
  <c:userShapes r:id="rId3"/>
  <c:extLst xmlns:c16r2="http://schemas.microsoft.com/office/drawing/2015/06/char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03564174784177E-2"/>
          <c:y val="0.15823033659254132"/>
          <c:w val="0.89343959154868757"/>
          <c:h val="0.58202269426289033"/>
        </c:manualLayout>
      </c:layout>
      <c:barChart>
        <c:barDir val="col"/>
        <c:grouping val="stacked"/>
        <c:varyColors val="0"/>
        <c:ser>
          <c:idx val="0"/>
          <c:order val="0"/>
          <c:tx>
            <c:strRef>
              <c:f>Epicurve!$B$93</c:f>
              <c:strCache>
                <c:ptCount val="1"/>
                <c:pt idx="0">
                  <c:v>Case used hotel associated with another case </c:v>
                </c:pt>
              </c:strCache>
            </c:strRef>
          </c:tx>
          <c:spPr>
            <a:blipFill>
              <a:blip xmlns:r="http://schemas.openxmlformats.org/officeDocument/2006/relationships" r:embed="rId3"/>
              <a:stretch>
                <a:fillRect/>
              </a:stretch>
            </a:blipFill>
            <a:ln>
              <a:noFill/>
            </a:ln>
            <a:effectLst/>
          </c:spPr>
          <c:invertIfNegative val="0"/>
          <c:pictureOptions>
            <c:pictureFormat val="stackScale"/>
          </c:pictureOptions>
          <c:cat>
            <c:strRef>
              <c:f>Epicurve!$A$94:$A$133</c:f>
              <c:strCache>
                <c:ptCount val="40"/>
                <c:pt idx="0">
                  <c:v>2016-37</c:v>
                </c:pt>
                <c:pt idx="1">
                  <c:v>2016-38</c:v>
                </c:pt>
                <c:pt idx="2">
                  <c:v>2016-39</c:v>
                </c:pt>
                <c:pt idx="3">
                  <c:v>2016-40</c:v>
                </c:pt>
                <c:pt idx="4">
                  <c:v>2016-41</c:v>
                </c:pt>
                <c:pt idx="5">
                  <c:v>2016-42</c:v>
                </c:pt>
                <c:pt idx="6">
                  <c:v>2016-43</c:v>
                </c:pt>
                <c:pt idx="7">
                  <c:v>2016-44</c:v>
                </c:pt>
                <c:pt idx="8">
                  <c:v>2016-45</c:v>
                </c:pt>
                <c:pt idx="9">
                  <c:v>2016-46</c:v>
                </c:pt>
                <c:pt idx="10">
                  <c:v>2016-47</c:v>
                </c:pt>
                <c:pt idx="11">
                  <c:v>2016-48</c:v>
                </c:pt>
                <c:pt idx="12">
                  <c:v>2016-49</c:v>
                </c:pt>
                <c:pt idx="13">
                  <c:v>2016-50</c:v>
                </c:pt>
                <c:pt idx="14">
                  <c:v>2016-51</c:v>
                </c:pt>
                <c:pt idx="15">
                  <c:v>2016-52</c:v>
                </c:pt>
                <c:pt idx="16">
                  <c:v>2017-01</c:v>
                </c:pt>
                <c:pt idx="17">
                  <c:v>2017-02</c:v>
                </c:pt>
                <c:pt idx="18">
                  <c:v>2017-03</c:v>
                </c:pt>
                <c:pt idx="19">
                  <c:v>2017-04</c:v>
                </c:pt>
                <c:pt idx="20">
                  <c:v>2017-05</c:v>
                </c:pt>
                <c:pt idx="21">
                  <c:v>2017-06</c:v>
                </c:pt>
                <c:pt idx="22">
                  <c:v>2017-07</c:v>
                </c:pt>
                <c:pt idx="23">
                  <c:v>2017-08</c:v>
                </c:pt>
                <c:pt idx="24">
                  <c:v>2017-09</c:v>
                </c:pt>
                <c:pt idx="25">
                  <c:v>2017-10</c:v>
                </c:pt>
                <c:pt idx="26">
                  <c:v>2017-11</c:v>
                </c:pt>
                <c:pt idx="27">
                  <c:v>2017-12</c:v>
                </c:pt>
                <c:pt idx="28">
                  <c:v>2017-13</c:v>
                </c:pt>
                <c:pt idx="29">
                  <c:v>2017-14</c:v>
                </c:pt>
                <c:pt idx="30">
                  <c:v>2017-15</c:v>
                </c:pt>
                <c:pt idx="31">
                  <c:v>2017-16</c:v>
                </c:pt>
                <c:pt idx="32">
                  <c:v>2017-17</c:v>
                </c:pt>
                <c:pt idx="33">
                  <c:v>2017-18</c:v>
                </c:pt>
                <c:pt idx="34">
                  <c:v>2017-19</c:v>
                </c:pt>
                <c:pt idx="35">
                  <c:v>2017-20</c:v>
                </c:pt>
                <c:pt idx="36">
                  <c:v>2017-21</c:v>
                </c:pt>
                <c:pt idx="37">
                  <c:v>2017-22</c:v>
                </c:pt>
                <c:pt idx="38">
                  <c:v>2017-23</c:v>
                </c:pt>
                <c:pt idx="39">
                  <c:v>2017-24</c:v>
                </c:pt>
              </c:strCache>
            </c:strRef>
          </c:cat>
          <c:val>
            <c:numRef>
              <c:f>Epicurve!$B$94:$B$133</c:f>
              <c:numCache>
                <c:formatCode>General</c:formatCode>
                <c:ptCount val="40"/>
                <c:pt idx="2">
                  <c:v>2</c:v>
                </c:pt>
                <c:pt idx="3">
                  <c:v>1</c:v>
                </c:pt>
                <c:pt idx="5">
                  <c:v>2</c:v>
                </c:pt>
                <c:pt idx="6">
                  <c:v>2</c:v>
                </c:pt>
                <c:pt idx="8">
                  <c:v>2</c:v>
                </c:pt>
                <c:pt idx="9">
                  <c:v>1</c:v>
                </c:pt>
                <c:pt idx="10">
                  <c:v>1</c:v>
                </c:pt>
                <c:pt idx="11">
                  <c:v>3</c:v>
                </c:pt>
                <c:pt idx="13">
                  <c:v>1</c:v>
                </c:pt>
                <c:pt idx="22">
                  <c:v>1</c:v>
                </c:pt>
                <c:pt idx="23">
                  <c:v>1</c:v>
                </c:pt>
                <c:pt idx="30">
                  <c:v>2</c:v>
                </c:pt>
                <c:pt idx="32">
                  <c:v>2</c:v>
                </c:pt>
                <c:pt idx="33">
                  <c:v>1</c:v>
                </c:pt>
                <c:pt idx="35">
                  <c:v>1</c:v>
                </c:pt>
                <c:pt idx="38">
                  <c:v>1</c:v>
                </c:pt>
              </c:numCache>
            </c:numRef>
          </c:val>
          <c:extLst xmlns:c16r2="http://schemas.microsoft.com/office/drawing/2015/06/chart">
            <c:ext xmlns:c16="http://schemas.microsoft.com/office/drawing/2014/chart" uri="{C3380CC4-5D6E-409C-BE32-E72D297353CC}">
              <c16:uniqueId val="{00000000-0CE8-4D29-BF2E-D1892D724151}"/>
            </c:ext>
          </c:extLst>
        </c:ser>
        <c:ser>
          <c:idx val="1"/>
          <c:order val="1"/>
          <c:tx>
            <c:strRef>
              <c:f>Epicurve!$C$93</c:f>
              <c:strCache>
                <c:ptCount val="1"/>
                <c:pt idx="0">
                  <c:v>Case used hotel not associated with another case </c:v>
                </c:pt>
              </c:strCache>
            </c:strRef>
          </c:tx>
          <c:spPr>
            <a:blipFill>
              <a:blip xmlns:r="http://schemas.openxmlformats.org/officeDocument/2006/relationships" r:embed="rId4"/>
              <a:stretch>
                <a:fillRect/>
              </a:stretch>
            </a:blipFill>
            <a:ln>
              <a:noFill/>
            </a:ln>
            <a:effectLst/>
          </c:spPr>
          <c:invertIfNegative val="0"/>
          <c:pictureOptions>
            <c:pictureFormat val="stackScale"/>
          </c:pictureOptions>
          <c:cat>
            <c:strRef>
              <c:f>Epicurve!$A$94:$A$133</c:f>
              <c:strCache>
                <c:ptCount val="40"/>
                <c:pt idx="0">
                  <c:v>2016-37</c:v>
                </c:pt>
                <c:pt idx="1">
                  <c:v>2016-38</c:v>
                </c:pt>
                <c:pt idx="2">
                  <c:v>2016-39</c:v>
                </c:pt>
                <c:pt idx="3">
                  <c:v>2016-40</c:v>
                </c:pt>
                <c:pt idx="4">
                  <c:v>2016-41</c:v>
                </c:pt>
                <c:pt idx="5">
                  <c:v>2016-42</c:v>
                </c:pt>
                <c:pt idx="6">
                  <c:v>2016-43</c:v>
                </c:pt>
                <c:pt idx="7">
                  <c:v>2016-44</c:v>
                </c:pt>
                <c:pt idx="8">
                  <c:v>2016-45</c:v>
                </c:pt>
                <c:pt idx="9">
                  <c:v>2016-46</c:v>
                </c:pt>
                <c:pt idx="10">
                  <c:v>2016-47</c:v>
                </c:pt>
                <c:pt idx="11">
                  <c:v>2016-48</c:v>
                </c:pt>
                <c:pt idx="12">
                  <c:v>2016-49</c:v>
                </c:pt>
                <c:pt idx="13">
                  <c:v>2016-50</c:v>
                </c:pt>
                <c:pt idx="14">
                  <c:v>2016-51</c:v>
                </c:pt>
                <c:pt idx="15">
                  <c:v>2016-52</c:v>
                </c:pt>
                <c:pt idx="16">
                  <c:v>2017-01</c:v>
                </c:pt>
                <c:pt idx="17">
                  <c:v>2017-02</c:v>
                </c:pt>
                <c:pt idx="18">
                  <c:v>2017-03</c:v>
                </c:pt>
                <c:pt idx="19">
                  <c:v>2017-04</c:v>
                </c:pt>
                <c:pt idx="20">
                  <c:v>2017-05</c:v>
                </c:pt>
                <c:pt idx="21">
                  <c:v>2017-06</c:v>
                </c:pt>
                <c:pt idx="22">
                  <c:v>2017-07</c:v>
                </c:pt>
                <c:pt idx="23">
                  <c:v>2017-08</c:v>
                </c:pt>
                <c:pt idx="24">
                  <c:v>2017-09</c:v>
                </c:pt>
                <c:pt idx="25">
                  <c:v>2017-10</c:v>
                </c:pt>
                <c:pt idx="26">
                  <c:v>2017-11</c:v>
                </c:pt>
                <c:pt idx="27">
                  <c:v>2017-12</c:v>
                </c:pt>
                <c:pt idx="28">
                  <c:v>2017-13</c:v>
                </c:pt>
                <c:pt idx="29">
                  <c:v>2017-14</c:v>
                </c:pt>
                <c:pt idx="30">
                  <c:v>2017-15</c:v>
                </c:pt>
                <c:pt idx="31">
                  <c:v>2017-16</c:v>
                </c:pt>
                <c:pt idx="32">
                  <c:v>2017-17</c:v>
                </c:pt>
                <c:pt idx="33">
                  <c:v>2017-18</c:v>
                </c:pt>
                <c:pt idx="34">
                  <c:v>2017-19</c:v>
                </c:pt>
                <c:pt idx="35">
                  <c:v>2017-20</c:v>
                </c:pt>
                <c:pt idx="36">
                  <c:v>2017-21</c:v>
                </c:pt>
                <c:pt idx="37">
                  <c:v>2017-22</c:v>
                </c:pt>
                <c:pt idx="38">
                  <c:v>2017-23</c:v>
                </c:pt>
                <c:pt idx="39">
                  <c:v>2017-24</c:v>
                </c:pt>
              </c:strCache>
            </c:strRef>
          </c:cat>
          <c:val>
            <c:numRef>
              <c:f>Epicurve!$C$94:$C$133</c:f>
              <c:numCache>
                <c:formatCode>General</c:formatCode>
                <c:ptCount val="40"/>
                <c:pt idx="4">
                  <c:v>1</c:v>
                </c:pt>
                <c:pt idx="5">
                  <c:v>4</c:v>
                </c:pt>
                <c:pt idx="6">
                  <c:v>3</c:v>
                </c:pt>
                <c:pt idx="8">
                  <c:v>1</c:v>
                </c:pt>
                <c:pt idx="9">
                  <c:v>4</c:v>
                </c:pt>
                <c:pt idx="10">
                  <c:v>1</c:v>
                </c:pt>
                <c:pt idx="11">
                  <c:v>2</c:v>
                </c:pt>
                <c:pt idx="13">
                  <c:v>1</c:v>
                </c:pt>
                <c:pt idx="14">
                  <c:v>1</c:v>
                </c:pt>
                <c:pt idx="18">
                  <c:v>1</c:v>
                </c:pt>
                <c:pt idx="20">
                  <c:v>3</c:v>
                </c:pt>
                <c:pt idx="22">
                  <c:v>2</c:v>
                </c:pt>
                <c:pt idx="23">
                  <c:v>1</c:v>
                </c:pt>
                <c:pt idx="25">
                  <c:v>1</c:v>
                </c:pt>
                <c:pt idx="26">
                  <c:v>1</c:v>
                </c:pt>
                <c:pt idx="30">
                  <c:v>1</c:v>
                </c:pt>
                <c:pt idx="31">
                  <c:v>2</c:v>
                </c:pt>
                <c:pt idx="32">
                  <c:v>1</c:v>
                </c:pt>
                <c:pt idx="34">
                  <c:v>2</c:v>
                </c:pt>
                <c:pt idx="35">
                  <c:v>1</c:v>
                </c:pt>
                <c:pt idx="36">
                  <c:v>1</c:v>
                </c:pt>
                <c:pt idx="39">
                  <c:v>1</c:v>
                </c:pt>
              </c:numCache>
            </c:numRef>
          </c:val>
          <c:extLst xmlns:c16r2="http://schemas.microsoft.com/office/drawing/2015/06/chart">
            <c:ext xmlns:c16="http://schemas.microsoft.com/office/drawing/2014/chart" uri="{C3380CC4-5D6E-409C-BE32-E72D297353CC}">
              <c16:uniqueId val="{00000001-0CE8-4D29-BF2E-D1892D724151}"/>
            </c:ext>
          </c:extLst>
        </c:ser>
        <c:ser>
          <c:idx val="2"/>
          <c:order val="2"/>
          <c:tx>
            <c:strRef>
              <c:f>Epicurve!$D$93</c:f>
              <c:strCache>
                <c:ptCount val="1"/>
                <c:pt idx="0">
                  <c:v>Case used private accommodation</c:v>
                </c:pt>
              </c:strCache>
            </c:strRef>
          </c:tx>
          <c:spPr>
            <a:blipFill>
              <a:blip xmlns:r="http://schemas.openxmlformats.org/officeDocument/2006/relationships" r:embed="rId5"/>
              <a:stretch>
                <a:fillRect/>
              </a:stretch>
            </a:blipFill>
            <a:ln>
              <a:noFill/>
            </a:ln>
            <a:effectLst/>
          </c:spPr>
          <c:invertIfNegative val="0"/>
          <c:pictureOptions>
            <c:pictureFormat val="stackScale"/>
          </c:pictureOptions>
          <c:cat>
            <c:strRef>
              <c:f>Epicurve!$A$94:$A$133</c:f>
              <c:strCache>
                <c:ptCount val="40"/>
                <c:pt idx="0">
                  <c:v>2016-37</c:v>
                </c:pt>
                <c:pt idx="1">
                  <c:v>2016-38</c:v>
                </c:pt>
                <c:pt idx="2">
                  <c:v>2016-39</c:v>
                </c:pt>
                <c:pt idx="3">
                  <c:v>2016-40</c:v>
                </c:pt>
                <c:pt idx="4">
                  <c:v>2016-41</c:v>
                </c:pt>
                <c:pt idx="5">
                  <c:v>2016-42</c:v>
                </c:pt>
                <c:pt idx="6">
                  <c:v>2016-43</c:v>
                </c:pt>
                <c:pt idx="7">
                  <c:v>2016-44</c:v>
                </c:pt>
                <c:pt idx="8">
                  <c:v>2016-45</c:v>
                </c:pt>
                <c:pt idx="9">
                  <c:v>2016-46</c:v>
                </c:pt>
                <c:pt idx="10">
                  <c:v>2016-47</c:v>
                </c:pt>
                <c:pt idx="11">
                  <c:v>2016-48</c:v>
                </c:pt>
                <c:pt idx="12">
                  <c:v>2016-49</c:v>
                </c:pt>
                <c:pt idx="13">
                  <c:v>2016-50</c:v>
                </c:pt>
                <c:pt idx="14">
                  <c:v>2016-51</c:v>
                </c:pt>
                <c:pt idx="15">
                  <c:v>2016-52</c:v>
                </c:pt>
                <c:pt idx="16">
                  <c:v>2017-01</c:v>
                </c:pt>
                <c:pt idx="17">
                  <c:v>2017-02</c:v>
                </c:pt>
                <c:pt idx="18">
                  <c:v>2017-03</c:v>
                </c:pt>
                <c:pt idx="19">
                  <c:v>2017-04</c:v>
                </c:pt>
                <c:pt idx="20">
                  <c:v>2017-05</c:v>
                </c:pt>
                <c:pt idx="21">
                  <c:v>2017-06</c:v>
                </c:pt>
                <c:pt idx="22">
                  <c:v>2017-07</c:v>
                </c:pt>
                <c:pt idx="23">
                  <c:v>2017-08</c:v>
                </c:pt>
                <c:pt idx="24">
                  <c:v>2017-09</c:v>
                </c:pt>
                <c:pt idx="25">
                  <c:v>2017-10</c:v>
                </c:pt>
                <c:pt idx="26">
                  <c:v>2017-11</c:v>
                </c:pt>
                <c:pt idx="27">
                  <c:v>2017-12</c:v>
                </c:pt>
                <c:pt idx="28">
                  <c:v>2017-13</c:v>
                </c:pt>
                <c:pt idx="29">
                  <c:v>2017-14</c:v>
                </c:pt>
                <c:pt idx="30">
                  <c:v>2017-15</c:v>
                </c:pt>
                <c:pt idx="31">
                  <c:v>2017-16</c:v>
                </c:pt>
                <c:pt idx="32">
                  <c:v>2017-17</c:v>
                </c:pt>
                <c:pt idx="33">
                  <c:v>2017-18</c:v>
                </c:pt>
                <c:pt idx="34">
                  <c:v>2017-19</c:v>
                </c:pt>
                <c:pt idx="35">
                  <c:v>2017-20</c:v>
                </c:pt>
                <c:pt idx="36">
                  <c:v>2017-21</c:v>
                </c:pt>
                <c:pt idx="37">
                  <c:v>2017-22</c:v>
                </c:pt>
                <c:pt idx="38">
                  <c:v>2017-23</c:v>
                </c:pt>
                <c:pt idx="39">
                  <c:v>2017-24</c:v>
                </c:pt>
              </c:strCache>
            </c:strRef>
          </c:cat>
          <c:val>
            <c:numRef>
              <c:f>Epicurve!$D$94:$D$133</c:f>
              <c:numCache>
                <c:formatCode>General</c:formatCode>
                <c:ptCount val="40"/>
                <c:pt idx="4">
                  <c:v>2</c:v>
                </c:pt>
                <c:pt idx="5">
                  <c:v>1</c:v>
                </c:pt>
                <c:pt idx="21">
                  <c:v>1</c:v>
                </c:pt>
                <c:pt idx="26">
                  <c:v>1</c:v>
                </c:pt>
                <c:pt idx="33">
                  <c:v>1</c:v>
                </c:pt>
              </c:numCache>
            </c:numRef>
          </c:val>
          <c:extLst xmlns:c16r2="http://schemas.microsoft.com/office/drawing/2015/06/chart">
            <c:ext xmlns:c16="http://schemas.microsoft.com/office/drawing/2014/chart" uri="{C3380CC4-5D6E-409C-BE32-E72D297353CC}">
              <c16:uniqueId val="{00000002-0CE8-4D29-BF2E-D1892D724151}"/>
            </c:ext>
          </c:extLst>
        </c:ser>
        <c:ser>
          <c:idx val="3"/>
          <c:order val="3"/>
          <c:tx>
            <c:strRef>
              <c:f>Epicurve!$E$93</c:f>
              <c:strCache>
                <c:ptCount val="1"/>
                <c:pt idx="0">
                  <c:v>Case used unknown hotel</c:v>
                </c:pt>
              </c:strCache>
            </c:strRef>
          </c:tx>
          <c:spPr>
            <a:solidFill>
              <a:schemeClr val="bg2">
                <a:lumMod val="90000"/>
              </a:schemeClr>
            </a:solidFill>
            <a:ln>
              <a:noFill/>
            </a:ln>
            <a:effectLst/>
          </c:spPr>
          <c:invertIfNegative val="0"/>
          <c:cat>
            <c:strRef>
              <c:f>Epicurve!$A$94:$A$133</c:f>
              <c:strCache>
                <c:ptCount val="40"/>
                <c:pt idx="0">
                  <c:v>2016-37</c:v>
                </c:pt>
                <c:pt idx="1">
                  <c:v>2016-38</c:v>
                </c:pt>
                <c:pt idx="2">
                  <c:v>2016-39</c:v>
                </c:pt>
                <c:pt idx="3">
                  <c:v>2016-40</c:v>
                </c:pt>
                <c:pt idx="4">
                  <c:v>2016-41</c:v>
                </c:pt>
                <c:pt idx="5">
                  <c:v>2016-42</c:v>
                </c:pt>
                <c:pt idx="6">
                  <c:v>2016-43</c:v>
                </c:pt>
                <c:pt idx="7">
                  <c:v>2016-44</c:v>
                </c:pt>
                <c:pt idx="8">
                  <c:v>2016-45</c:v>
                </c:pt>
                <c:pt idx="9">
                  <c:v>2016-46</c:v>
                </c:pt>
                <c:pt idx="10">
                  <c:v>2016-47</c:v>
                </c:pt>
                <c:pt idx="11">
                  <c:v>2016-48</c:v>
                </c:pt>
                <c:pt idx="12">
                  <c:v>2016-49</c:v>
                </c:pt>
                <c:pt idx="13">
                  <c:v>2016-50</c:v>
                </c:pt>
                <c:pt idx="14">
                  <c:v>2016-51</c:v>
                </c:pt>
                <c:pt idx="15">
                  <c:v>2016-52</c:v>
                </c:pt>
                <c:pt idx="16">
                  <c:v>2017-01</c:v>
                </c:pt>
                <c:pt idx="17">
                  <c:v>2017-02</c:v>
                </c:pt>
                <c:pt idx="18">
                  <c:v>2017-03</c:v>
                </c:pt>
                <c:pt idx="19">
                  <c:v>2017-04</c:v>
                </c:pt>
                <c:pt idx="20">
                  <c:v>2017-05</c:v>
                </c:pt>
                <c:pt idx="21">
                  <c:v>2017-06</c:v>
                </c:pt>
                <c:pt idx="22">
                  <c:v>2017-07</c:v>
                </c:pt>
                <c:pt idx="23">
                  <c:v>2017-08</c:v>
                </c:pt>
                <c:pt idx="24">
                  <c:v>2017-09</c:v>
                </c:pt>
                <c:pt idx="25">
                  <c:v>2017-10</c:v>
                </c:pt>
                <c:pt idx="26">
                  <c:v>2017-11</c:v>
                </c:pt>
                <c:pt idx="27">
                  <c:v>2017-12</c:v>
                </c:pt>
                <c:pt idx="28">
                  <c:v>2017-13</c:v>
                </c:pt>
                <c:pt idx="29">
                  <c:v>2017-14</c:v>
                </c:pt>
                <c:pt idx="30">
                  <c:v>2017-15</c:v>
                </c:pt>
                <c:pt idx="31">
                  <c:v>2017-16</c:v>
                </c:pt>
                <c:pt idx="32">
                  <c:v>2017-17</c:v>
                </c:pt>
                <c:pt idx="33">
                  <c:v>2017-18</c:v>
                </c:pt>
                <c:pt idx="34">
                  <c:v>2017-19</c:v>
                </c:pt>
                <c:pt idx="35">
                  <c:v>2017-20</c:v>
                </c:pt>
                <c:pt idx="36">
                  <c:v>2017-21</c:v>
                </c:pt>
                <c:pt idx="37">
                  <c:v>2017-22</c:v>
                </c:pt>
                <c:pt idx="38">
                  <c:v>2017-23</c:v>
                </c:pt>
                <c:pt idx="39">
                  <c:v>2017-24</c:v>
                </c:pt>
              </c:strCache>
            </c:strRef>
          </c:cat>
          <c:val>
            <c:numRef>
              <c:f>Epicurve!$E$94:$E$133</c:f>
              <c:numCache>
                <c:formatCode>General</c:formatCode>
                <c:ptCount val="40"/>
                <c:pt idx="5">
                  <c:v>1</c:v>
                </c:pt>
                <c:pt idx="6">
                  <c:v>1</c:v>
                </c:pt>
              </c:numCache>
            </c:numRef>
          </c:val>
          <c:extLst xmlns:c16r2="http://schemas.microsoft.com/office/drawing/2015/06/chart">
            <c:ext xmlns:c16="http://schemas.microsoft.com/office/drawing/2014/chart" uri="{C3380CC4-5D6E-409C-BE32-E72D297353CC}">
              <c16:uniqueId val="{00000003-0CE8-4D29-BF2E-D1892D724151}"/>
            </c:ext>
          </c:extLst>
        </c:ser>
        <c:dLbls>
          <c:showLegendKey val="0"/>
          <c:showVal val="0"/>
          <c:showCatName val="0"/>
          <c:showSerName val="0"/>
          <c:showPercent val="0"/>
          <c:showBubbleSize val="0"/>
        </c:dLbls>
        <c:gapWidth val="0"/>
        <c:overlap val="100"/>
        <c:axId val="387344784"/>
        <c:axId val="387345176"/>
        <c:extLst xmlns:c16r2="http://schemas.microsoft.com/office/drawing/2015/06/chart"/>
      </c:barChart>
      <c:catAx>
        <c:axId val="38734478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a:solidFill>
                      <a:schemeClr val="tx1"/>
                    </a:solidFill>
                  </a:rPr>
                  <a:t>Week of onset</a:t>
                </a:r>
              </a:p>
            </c:rich>
          </c:tx>
          <c:layout>
            <c:manualLayout>
              <c:xMode val="edge"/>
              <c:yMode val="edge"/>
              <c:x val="0.47341046230607314"/>
              <c:y val="0.875853565179352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2">
                <a:lumMod val="25000"/>
              </a:schemeClr>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387345176"/>
        <c:crosses val="autoZero"/>
        <c:auto val="1"/>
        <c:lblAlgn val="ctr"/>
        <c:lblOffset val="100"/>
        <c:noMultiLvlLbl val="0"/>
      </c:catAx>
      <c:valAx>
        <c:axId val="387345176"/>
        <c:scaling>
          <c:orientation val="minMax"/>
          <c:max val="8"/>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Tahoma" panose="020B0604030504040204" pitchFamily="34" charset="0"/>
                    <a:cs typeface="Tahoma" panose="020B0604030504040204" pitchFamily="34" charset="0"/>
                  </a:defRPr>
                </a:pPr>
                <a:r>
                  <a:rPr lang="en-GB" sz="1000">
                    <a:solidFill>
                      <a:schemeClr val="tx1"/>
                    </a:solidFill>
                    <a:latin typeface="+mn-lt"/>
                    <a:ea typeface="Tahoma" panose="020B0604030504040204" pitchFamily="34" charset="0"/>
                    <a:cs typeface="Tahoma" panose="020B0604030504040204" pitchFamily="34" charset="0"/>
                  </a:rPr>
                  <a:t>Number</a:t>
                </a:r>
                <a:r>
                  <a:rPr lang="en-GB" sz="1000" baseline="0">
                    <a:solidFill>
                      <a:schemeClr val="tx1"/>
                    </a:solidFill>
                    <a:latin typeface="+mn-lt"/>
                    <a:ea typeface="Tahoma" panose="020B0604030504040204" pitchFamily="34" charset="0"/>
                    <a:cs typeface="Tahoma" panose="020B0604030504040204" pitchFamily="34" charset="0"/>
                  </a:rPr>
                  <a:t> of cases</a:t>
                </a:r>
                <a:endParaRPr lang="en-GB" sz="1000">
                  <a:solidFill>
                    <a:schemeClr val="tx1"/>
                  </a:solidFill>
                  <a:latin typeface="+mn-lt"/>
                  <a:ea typeface="Tahoma" panose="020B0604030504040204" pitchFamily="34" charset="0"/>
                  <a:cs typeface="Tahoma" panose="020B0604030504040204" pitchFamily="34" charset="0"/>
                </a:endParaRPr>
              </a:p>
            </c:rich>
          </c:tx>
          <c:layout>
            <c:manualLayout>
              <c:xMode val="edge"/>
              <c:yMode val="edge"/>
              <c:x val="1.014710360278479E-2"/>
              <c:y val="0.351347284812832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Tahoma" panose="020B0604030504040204" pitchFamily="34" charset="0"/>
                  <a:cs typeface="Tahoma" panose="020B0604030504040204" pitchFamily="34" charset="0"/>
                </a:defRPr>
              </a:pPr>
              <a:endParaRPr lang="en-US"/>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87344784"/>
        <c:crosses val="autoZero"/>
        <c:crossBetween val="between"/>
        <c:majorUnit val="2"/>
      </c:valAx>
      <c:spPr>
        <a:noFill/>
        <a:ln>
          <a:noFill/>
        </a:ln>
        <a:effectLst/>
      </c:spPr>
    </c:plotArea>
    <c:legend>
      <c:legendPos val="t"/>
      <c:layout>
        <c:manualLayout>
          <c:xMode val="edge"/>
          <c:yMode val="edge"/>
          <c:x val="4.6498383668949345E-2"/>
          <c:y val="1.5384615384615385E-2"/>
          <c:w val="0.90803735882549319"/>
          <c:h val="0.16456069914337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0.34251</cdr:x>
      <cdr:y>0.92459</cdr:y>
    </cdr:from>
    <cdr:to>
      <cdr:x>0.98527</cdr:x>
      <cdr:y>0.9756</cdr:y>
    </cdr:to>
    <cdr:sp macro="" textlink="">
      <cdr:nvSpPr>
        <cdr:cNvPr id="2" name="TextBox 1"/>
        <cdr:cNvSpPr txBox="1"/>
      </cdr:nvSpPr>
      <cdr:spPr>
        <a:xfrm xmlns:a="http://schemas.openxmlformats.org/drawingml/2006/main">
          <a:off x="2967643" y="4308328"/>
          <a:ext cx="5569213" cy="2376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0.12472</cdr:x>
      <cdr:y>0</cdr:y>
    </cdr:from>
    <cdr:to>
      <cdr:x>0.23026</cdr:x>
      <cdr:y>0.19624</cdr:y>
    </cdr:to>
    <cdr:sp macro="" textlink="">
      <cdr:nvSpPr>
        <cdr:cNvPr id="4" name="TextBox 3"/>
        <cdr:cNvSpPr txBox="1"/>
      </cdr:nvSpPr>
      <cdr:spPr>
        <a:xfrm xmlns:a="http://schemas.openxmlformats.org/drawingml/2006/main" rot="5400000">
          <a:off x="1080655"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0.34251</cdr:x>
      <cdr:y>0.92459</cdr:y>
    </cdr:from>
    <cdr:to>
      <cdr:x>0.98527</cdr:x>
      <cdr:y>0.9756</cdr:y>
    </cdr:to>
    <cdr:sp macro="" textlink="">
      <cdr:nvSpPr>
        <cdr:cNvPr id="2" name="TextBox 1"/>
        <cdr:cNvSpPr txBox="1"/>
      </cdr:nvSpPr>
      <cdr:spPr>
        <a:xfrm xmlns:a="http://schemas.openxmlformats.org/drawingml/2006/main">
          <a:off x="2967643" y="4308328"/>
          <a:ext cx="5569213" cy="2376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0.12472</cdr:x>
      <cdr:y>0</cdr:y>
    </cdr:from>
    <cdr:to>
      <cdr:x>0.23026</cdr:x>
      <cdr:y>0.19624</cdr:y>
    </cdr:to>
    <cdr:sp macro="" textlink="">
      <cdr:nvSpPr>
        <cdr:cNvPr id="4" name="TextBox 3"/>
        <cdr:cNvSpPr txBox="1"/>
      </cdr:nvSpPr>
      <cdr:spPr>
        <a:xfrm xmlns:a="http://schemas.openxmlformats.org/drawingml/2006/main" rot="5400000">
          <a:off x="1080655"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0.60811</cdr:x>
      <cdr:y>0.91744</cdr:y>
    </cdr:from>
    <cdr:to>
      <cdr:x>1</cdr:x>
      <cdr:y>0.99694</cdr:y>
    </cdr:to>
    <cdr:sp macro="" textlink="">
      <cdr:nvSpPr>
        <cdr:cNvPr id="2" name="TextBox 1"/>
        <cdr:cNvSpPr txBox="1"/>
      </cdr:nvSpPr>
      <cdr:spPr>
        <a:xfrm xmlns:a="http://schemas.openxmlformats.org/drawingml/2006/main">
          <a:off x="5312495" y="4589366"/>
          <a:ext cx="3423581" cy="397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*If month of</a:t>
          </a:r>
          <a:r>
            <a:rPr lang="en-GB" sz="1000" baseline="0" dirty="0"/>
            <a:t> </a:t>
          </a:r>
          <a:r>
            <a:rPr lang="en-GB" sz="1000" dirty="0"/>
            <a:t>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4</a:t>
            </a:fld>
            <a:endParaRPr lang="en-GB"/>
          </a:p>
        </p:txBody>
      </p:sp>
    </p:spTree>
    <p:extLst>
      <p:ext uri="{BB962C8B-B14F-4D97-AF65-F5344CB8AC3E}">
        <p14:creationId xmlns:p14="http://schemas.microsoft.com/office/powerpoint/2010/main" val="283540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5</a:t>
            </a:fld>
            <a:endParaRPr lang="en-GB"/>
          </a:p>
        </p:txBody>
      </p:sp>
    </p:spTree>
    <p:extLst>
      <p:ext uri="{BB962C8B-B14F-4D97-AF65-F5344CB8AC3E}">
        <p14:creationId xmlns:p14="http://schemas.microsoft.com/office/powerpoint/2010/main" val="123143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23850" y="1079500"/>
            <a:ext cx="8526463" cy="5162550"/>
          </a:xfrm>
          <a:prstGeom prst="rect">
            <a:avLst/>
          </a:prstGeom>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9928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27.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27.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27.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27,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2017-26, </a:t>
            </a:r>
            <a:r>
              <a:rPr lang="en-GB" sz="1200" b="1" dirty="0">
                <a:solidFill>
                  <a:schemeClr val="tx1">
                    <a:lumMod val="85000"/>
                    <a:lumOff val="15000"/>
                  </a:schemeClr>
                </a:solidFill>
                <a:latin typeface="Tahoma" pitchFamily="34" charset="0"/>
              </a:rPr>
              <a:t>Romania</a:t>
            </a:r>
          </a:p>
        </p:txBody>
      </p:sp>
      <p:graphicFrame>
        <p:nvGraphicFramePr>
          <p:cNvPr id="6" name="Chart 5"/>
          <p:cNvGraphicFramePr>
            <a:graphicFrameLocks/>
          </p:cNvGraphicFramePr>
          <p:nvPr>
            <p:extLst>
              <p:ext uri="{D42A27DB-BD31-4B8C-83A1-F6EECF244321}">
                <p14:modId xmlns:p14="http://schemas.microsoft.com/office/powerpoint/2010/main" val="1208535147"/>
              </p:ext>
            </p:extLst>
          </p:nvPr>
        </p:nvGraphicFramePr>
        <p:xfrm>
          <a:off x="191193" y="1583141"/>
          <a:ext cx="8664483" cy="4659717"/>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191193" y="1460800"/>
            <a:ext cx="8664483" cy="4782058"/>
            <a:chOff x="191193" y="1460800"/>
            <a:chExt cx="8664483" cy="4782058"/>
          </a:xfrm>
        </p:grpSpPr>
        <p:graphicFrame>
          <p:nvGraphicFramePr>
            <p:cNvPr id="2" name="Chart 5"/>
            <p:cNvGraphicFramePr>
              <a:graphicFrameLocks/>
            </p:cNvGraphicFramePr>
            <p:nvPr>
              <p:extLst>
                <p:ext uri="{D42A27DB-BD31-4B8C-83A1-F6EECF244321}">
                  <p14:modId xmlns:p14="http://schemas.microsoft.com/office/powerpoint/2010/main" val="3073459552"/>
                </p:ext>
              </p:extLst>
            </p:nvPr>
          </p:nvGraphicFramePr>
          <p:xfrm>
            <a:off x="191193" y="1583141"/>
            <a:ext cx="8664483" cy="46597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07323" y="1460800"/>
              <a:ext cx="1420582" cy="244682"/>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Number of new cases</a:t>
              </a:r>
              <a:endParaRPr lang="en-GB" sz="11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7528" cy="6443672"/>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670" y="343674"/>
            <a:ext cx="7892998" cy="258532"/>
          </a:xfrm>
          <a:prstGeom prst="rect">
            <a:avLst/>
          </a:prstGeom>
        </p:spPr>
        <p:txBody>
          <a:bodyPr wrap="square">
            <a:spAutoFit/>
          </a:bodyPr>
          <a:lstStyle/>
          <a:p>
            <a:pPr algn="ct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month of reporting, February 2013 </a:t>
            </a:r>
            <a:r>
              <a:rPr lang="en-GB" sz="1200" b="1" dirty="0">
                <a:solidFill>
                  <a:schemeClr val="tx1">
                    <a:lumMod val="85000"/>
                    <a:lumOff val="15000"/>
                  </a:schemeClr>
                </a:solidFill>
              </a:rPr>
              <a:t>to </a:t>
            </a:r>
            <a:r>
              <a:rPr lang="en-GB" sz="1200" b="1" dirty="0" smtClean="0">
                <a:solidFill>
                  <a:schemeClr val="tx1">
                    <a:lumMod val="85000"/>
                    <a:lumOff val="15000"/>
                  </a:schemeClr>
                </a:solidFill>
              </a:rPr>
              <a:t>5 July 2017**</a:t>
            </a:r>
            <a:endParaRPr lang="en-GB" sz="1200" b="1" dirty="0">
              <a:solidFill>
                <a:schemeClr val="tx1">
                  <a:lumMod val="85000"/>
                  <a:lumOff val="15000"/>
                </a:schemeClr>
              </a:solidFill>
            </a:endParaRPr>
          </a:p>
        </p:txBody>
      </p:sp>
      <p:sp>
        <p:nvSpPr>
          <p:cNvPr id="6" name="TextBox 5"/>
          <p:cNvSpPr txBox="1"/>
          <p:nvPr/>
        </p:nvSpPr>
        <p:spPr>
          <a:xfrm>
            <a:off x="5686424" y="6065642"/>
            <a:ext cx="3457576" cy="189283"/>
          </a:xfrm>
          <a:prstGeom prst="rect">
            <a:avLst/>
          </a:prstGeom>
          <a:noFill/>
        </p:spPr>
        <p:txBody>
          <a:bodyPr wrap="square" rtlCol="0">
            <a:spAutoFit/>
          </a:bodyPr>
          <a:lstStyle/>
          <a:p>
            <a:r>
              <a:rPr lang="en-GB" sz="700" dirty="0" smtClean="0"/>
              <a:t>** Data for June 2017 is incomplete</a:t>
            </a:r>
            <a:endParaRPr lang="en-GB" sz="700" dirty="0"/>
          </a:p>
        </p:txBody>
      </p:sp>
      <p:sp>
        <p:nvSpPr>
          <p:cNvPr id="5" name="TextBox 4"/>
          <p:cNvSpPr txBox="1"/>
          <p:nvPr/>
        </p:nvSpPr>
        <p:spPr>
          <a:xfrm>
            <a:off x="8390678" y="4429641"/>
            <a:ext cx="379248" cy="216982"/>
          </a:xfrm>
          <a:prstGeom prst="rect">
            <a:avLst/>
          </a:prstGeom>
          <a:noFill/>
        </p:spPr>
        <p:txBody>
          <a:bodyPr wrap="square" rtlCol="0">
            <a:spAutoFit/>
          </a:bodyPr>
          <a:lstStyle/>
          <a:p>
            <a:r>
              <a:rPr lang="en-GB" sz="900" dirty="0" smtClean="0"/>
              <a:t>**</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3191362863"/>
              </p:ext>
            </p:extLst>
          </p:nvPr>
        </p:nvGraphicFramePr>
        <p:xfrm>
          <a:off x="319669" y="1063290"/>
          <a:ext cx="8736076" cy="5002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72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258532"/>
          </a:xfrm>
          <a:prstGeom prst="rect">
            <a:avLst/>
          </a:prstGeom>
        </p:spPr>
        <p:txBody>
          <a:bodyPr>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five waves, </a:t>
            </a:r>
            <a:r>
              <a:rPr lang="en-GB" sz="1200" b="1" dirty="0">
                <a:solidFill>
                  <a:schemeClr val="tx1">
                    <a:lumMod val="85000"/>
                    <a:lumOff val="15000"/>
                  </a:schemeClr>
                </a:solidFill>
              </a:rPr>
              <a:t>February 2013 </a:t>
            </a:r>
            <a:r>
              <a:rPr lang="en-GB" sz="1200" b="1">
                <a:solidFill>
                  <a:schemeClr val="tx1">
                    <a:lumMod val="85000"/>
                    <a:lumOff val="15000"/>
                  </a:schemeClr>
                </a:solidFill>
              </a:rPr>
              <a:t>to </a:t>
            </a:r>
            <a:r>
              <a:rPr lang="en-GB" sz="1200" b="1" smtClean="0">
                <a:solidFill>
                  <a:schemeClr val="tx1">
                    <a:lumMod val="85000"/>
                    <a:lumOff val="15000"/>
                  </a:schemeClr>
                </a:solidFill>
              </a:rPr>
              <a:t>5 July 2017</a:t>
            </a:r>
            <a:endParaRPr lang="en-GB" sz="1200" b="1" dirty="0">
              <a:solidFill>
                <a:schemeClr val="tx1">
                  <a:lumMod val="85000"/>
                  <a:lumOff val="1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13" y="683982"/>
            <a:ext cx="6844379" cy="5902037"/>
          </a:xfrm>
          <a:prstGeom prst="rect">
            <a:avLst/>
          </a:prstGeom>
        </p:spPr>
      </p:pic>
    </p:spTree>
    <p:extLst>
      <p:ext uri="{BB962C8B-B14F-4D97-AF65-F5344CB8AC3E}">
        <p14:creationId xmlns:p14="http://schemas.microsoft.com/office/powerpoint/2010/main" val="280071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2875"/>
            <a:ext cx="7806896" cy="822325"/>
          </a:xfrm>
        </p:spPr>
        <p:txBody>
          <a:bodyPr/>
          <a:lstStyle/>
          <a:p>
            <a:pPr algn="ctr">
              <a:defRPr/>
            </a:pPr>
            <a:r>
              <a:rPr lang="en-GB" sz="1200" kern="1200" dirty="0">
                <a:solidFill>
                  <a:schemeClr val="tx1">
                    <a:lumMod val="85000"/>
                    <a:lumOff val="15000"/>
                  </a:schemeClr>
                </a:solidFill>
                <a:ea typeface="+mn-ea"/>
                <a:cs typeface="+mn-cs"/>
              </a:rPr>
              <a:t>Distribution of travel-associated Legionnaires' disease cases with history of stay in </a:t>
            </a:r>
            <a:r>
              <a:rPr lang="en-GB" sz="1200" kern="1200" dirty="0" smtClean="0">
                <a:solidFill>
                  <a:schemeClr val="tx1">
                    <a:lumMod val="85000"/>
                    <a:lumOff val="15000"/>
                  </a:schemeClr>
                </a:solidFill>
                <a:ea typeface="+mn-ea"/>
                <a:cs typeface="+mn-cs"/>
              </a:rPr>
              <a:t>Dubai,</a:t>
            </a:r>
            <a:br>
              <a:rPr lang="en-GB" sz="1200" kern="1200" dirty="0" smtClean="0">
                <a:solidFill>
                  <a:schemeClr val="tx1">
                    <a:lumMod val="85000"/>
                    <a:lumOff val="15000"/>
                  </a:schemeClr>
                </a:solidFill>
                <a:ea typeface="+mn-ea"/>
                <a:cs typeface="+mn-cs"/>
              </a:rPr>
            </a:br>
            <a:r>
              <a:rPr lang="en-GB" sz="1200" kern="1200" dirty="0" smtClean="0">
                <a:solidFill>
                  <a:schemeClr val="tx1">
                    <a:lumMod val="85000"/>
                    <a:lumOff val="15000"/>
                  </a:schemeClr>
                </a:solidFill>
                <a:ea typeface="+mn-ea"/>
                <a:cs typeface="+mn-cs"/>
              </a:rPr>
              <a:t>United </a:t>
            </a:r>
            <a:r>
              <a:rPr lang="en-GB" sz="1200" kern="1200" dirty="0">
                <a:solidFill>
                  <a:schemeClr val="tx1">
                    <a:lumMod val="85000"/>
                    <a:lumOff val="15000"/>
                  </a:schemeClr>
                </a:solidFill>
                <a:ea typeface="+mn-ea"/>
                <a:cs typeface="+mn-cs"/>
              </a:rPr>
              <a:t>Arab Emirates, by week of onset and accommodation site </a:t>
            </a:r>
            <a:r>
              <a:rPr lang="en-GB" sz="1200" kern="1200" dirty="0" smtClean="0">
                <a:solidFill>
                  <a:schemeClr val="tx1">
                    <a:lumMod val="85000"/>
                    <a:lumOff val="15000"/>
                  </a:schemeClr>
                </a:solidFill>
                <a:ea typeface="+mn-ea"/>
                <a:cs typeface="+mn-cs"/>
              </a:rPr>
              <a:t>clustering,</a:t>
            </a:r>
            <a:br>
              <a:rPr lang="en-GB" sz="1200" kern="1200" dirty="0" smtClean="0">
                <a:solidFill>
                  <a:schemeClr val="tx1">
                    <a:lumMod val="85000"/>
                    <a:lumOff val="15000"/>
                  </a:schemeClr>
                </a:solidFill>
                <a:ea typeface="+mn-ea"/>
                <a:cs typeface="+mn-cs"/>
              </a:rPr>
            </a:br>
            <a:r>
              <a:rPr lang="en-GB" sz="1200" kern="1200" dirty="0" smtClean="0">
                <a:solidFill>
                  <a:schemeClr val="tx1">
                    <a:lumMod val="85000"/>
                    <a:lumOff val="15000"/>
                  </a:schemeClr>
                </a:solidFill>
                <a:ea typeface="+mn-ea"/>
                <a:cs typeface="+mn-cs"/>
              </a:rPr>
              <a:t>weeks 37/2016–24/2017</a:t>
            </a:r>
            <a:r>
              <a:rPr lang="en-GB" sz="1200" kern="1200" dirty="0">
                <a:solidFill>
                  <a:schemeClr val="tx1">
                    <a:lumMod val="85000"/>
                    <a:lumOff val="15000"/>
                  </a:schemeClr>
                </a:solidFill>
                <a:ea typeface="+mn-ea"/>
                <a:cs typeface="+mn-cs"/>
              </a:rPr>
              <a:t>, as reported to ELDSNet by </a:t>
            </a:r>
            <a:r>
              <a:rPr lang="en-GB" sz="1200" kern="1200" dirty="0" smtClean="0">
                <a:solidFill>
                  <a:schemeClr val="tx1">
                    <a:lumMod val="85000"/>
                    <a:lumOff val="15000"/>
                  </a:schemeClr>
                </a:solidFill>
                <a:ea typeface="+mn-ea"/>
                <a:cs typeface="+mn-cs"/>
              </a:rPr>
              <a:t>5 July 2017 </a:t>
            </a:r>
            <a:r>
              <a:rPr lang="en-GB" sz="1200" kern="1200" dirty="0">
                <a:solidFill>
                  <a:schemeClr val="tx1">
                    <a:lumMod val="85000"/>
                    <a:lumOff val="15000"/>
                  </a:schemeClr>
                </a:solidFill>
                <a:ea typeface="+mn-ea"/>
                <a:cs typeface="+mn-cs"/>
              </a:rPr>
              <a:t>(</a:t>
            </a:r>
            <a:r>
              <a:rPr lang="en-GB" sz="1200" kern="1200" dirty="0" smtClean="0">
                <a:solidFill>
                  <a:schemeClr val="tx1">
                    <a:lumMod val="85000"/>
                    <a:lumOff val="15000"/>
                  </a:schemeClr>
                </a:solidFill>
                <a:ea typeface="+mn-ea"/>
                <a:cs typeface="+mn-cs"/>
              </a:rPr>
              <a:t>n=68 </a:t>
            </a:r>
            <a:r>
              <a:rPr lang="en-GB" sz="1200" kern="1200" dirty="0">
                <a:solidFill>
                  <a:schemeClr val="tx1">
                    <a:lumMod val="85000"/>
                    <a:lumOff val="15000"/>
                  </a:schemeClr>
                </a:solidFill>
                <a:ea typeface="+mn-ea"/>
                <a:cs typeface="+mn-cs"/>
              </a:rPr>
              <a:t>cases)</a:t>
            </a:r>
          </a:p>
        </p:txBody>
      </p:sp>
      <p:graphicFrame>
        <p:nvGraphicFramePr>
          <p:cNvPr id="4" name="Chart 3"/>
          <p:cNvGraphicFramePr>
            <a:graphicFrameLocks/>
          </p:cNvGraphicFramePr>
          <p:nvPr>
            <p:extLst>
              <p:ext uri="{D42A27DB-BD31-4B8C-83A1-F6EECF244321}">
                <p14:modId xmlns:p14="http://schemas.microsoft.com/office/powerpoint/2010/main" val="1221381958"/>
              </p:ext>
            </p:extLst>
          </p:nvPr>
        </p:nvGraphicFramePr>
        <p:xfrm>
          <a:off x="694266" y="1210733"/>
          <a:ext cx="7806267" cy="4428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085802"/>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6" ma:contentTypeDescription="Epidemic Intelligence and Emergency Operations Content Type" ma:contentTypeScope="" ma:versionID="6df7d29b06fd1dbe2f35590d0d2cddf1">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391eb15eddbfe523a311e28955fe8aa3"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purl.org/dc/terms/"/>
    <ds:schemaRef ds:uri="http://purl.org/dc/elements/1.1/"/>
    <ds:schemaRef ds:uri="d23a570b-d7a9-49ca-a34c-8afb8206b4bf"/>
    <ds:schemaRef ds:uri="http://schemas.microsoft.com/office/infopath/2007/PartnerControls"/>
    <ds:schemaRef ds:uri="376727eb-354b-45e4-998d-f84ea079474e"/>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4940F62F-32CD-4B84-86B9-5717A3293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14364</TotalTime>
  <Words>160</Words>
  <Application>Microsoft Office PowerPoint</Application>
  <PresentationFormat>On-screen Show (4:3)</PresentationFormat>
  <Paragraphs>21</Paragraphs>
  <Slides>6</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6</vt:i4>
      </vt:variant>
    </vt:vector>
  </HeadingPairs>
  <TitlesOfParts>
    <vt:vector size="18"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Distribution of travel-associated Legionnaires' disease cases with history of stay in Dubai, United Arab Emirates, by week of onset and accommodation site clustering, weeks 37/2016–24/2017, as reported to ELDSNet by 5 July 2017 (n=68 cases)</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Clare Blyth</cp:lastModifiedBy>
  <cp:revision>895</cp:revision>
  <cp:lastPrinted>2017-03-24T07:50:18Z</cp:lastPrinted>
  <dcterms:created xsi:type="dcterms:W3CDTF">2015-11-05T13:02:54Z</dcterms:created>
  <dcterms:modified xsi:type="dcterms:W3CDTF">2017-07-07T08:28:46Z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