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8"/>
  </p:notesMasterIdLst>
  <p:handoutMasterIdLst>
    <p:handoutMasterId r:id="rId19"/>
  </p:handoutMasterIdLst>
  <p:sldIdLst>
    <p:sldId id="256" r:id="rId7"/>
    <p:sldId id="322" r:id="rId8"/>
    <p:sldId id="323" r:id="rId9"/>
    <p:sldId id="324" r:id="rId10"/>
    <p:sldId id="325" r:id="rId11"/>
    <p:sldId id="326" r:id="rId12"/>
    <p:sldId id="327" r:id="rId13"/>
    <p:sldId id="332" r:id="rId14"/>
    <p:sldId id="333" r:id="rId15"/>
    <p:sldId id="336" r:id="rId16"/>
    <p:sldId id="337" r:id="rId17"/>
  </p:sldIdLst>
  <p:sldSz cx="12192000" cy="6858000"/>
  <p:notesSz cx="7010400" cy="9296400"/>
  <p:custDataLst>
    <p:tags r:id="rId20"/>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5" clrIdx="1">
    <p:extLst>
      <p:ext uri="{19B8F6BF-5375-455C-9EA6-DF929625EA0E}">
        <p15:presenceInfo xmlns:p15="http://schemas.microsoft.com/office/powerpoint/2012/main" userId="S::Tracy.Stefanucci@ecdc.europa.eu::318d6ca6-2c88-406f-b764-72b5385acc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87662" autoAdjust="0"/>
  </p:normalViewPr>
  <p:slideViewPr>
    <p:cSldViewPr snapToGrid="0">
      <p:cViewPr varScale="1">
        <p:scale>
          <a:sx n="75" d="100"/>
          <a:sy n="75" d="100"/>
        </p:scale>
        <p:origin x="1176"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30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5009-1978-44E2-8115-3601A9D8AC22}"/>
              </a:ext>
            </a:extLst>
          </p:cNvPr>
          <p:cNvSpPr>
            <a:spLocks noGrp="1"/>
          </p:cNvSpPr>
          <p:nvPr>
            <p:ph type="title"/>
          </p:nvPr>
        </p:nvSpPr>
        <p:spPr/>
        <p:txBody>
          <a:bodyPr>
            <a:normAutofit fontScale="90000"/>
          </a:bodyPr>
          <a:lstStyle/>
          <a:p>
            <a:pPr algn="ctr" defTabSz="914377"/>
            <a:r>
              <a:rPr lang="en-GB" sz="2400" dirty="0"/>
              <a:t>Geographical distribution of dengue cases reported worldwide, May to July 2021</a:t>
            </a:r>
            <a:br>
              <a:rPr lang="en-GB" sz="2200" dirty="0"/>
            </a:br>
            <a:endParaRPr lang="en-GB" sz="2200" dirty="0"/>
          </a:p>
        </p:txBody>
      </p:sp>
      <p:pic>
        <p:nvPicPr>
          <p:cNvPr id="5" name="Content Placeholder 4">
            <a:extLst>
              <a:ext uri="{FF2B5EF4-FFF2-40B4-BE49-F238E27FC236}">
                <a16:creationId xmlns:a16="http://schemas.microsoft.com/office/drawing/2014/main" id="{EE20B1CF-1EE8-4191-8ABD-A58CD760DEA0}"/>
              </a:ext>
            </a:extLst>
          </p:cNvPr>
          <p:cNvPicPr>
            <a:picLocks noGrp="1" noChangeAspect="1"/>
          </p:cNvPicPr>
          <p:nvPr>
            <p:ph idx="1"/>
          </p:nvPr>
        </p:nvPicPr>
        <p:blipFill>
          <a:blip r:embed="rId2"/>
          <a:stretch>
            <a:fillRect/>
          </a:stretch>
        </p:blipFill>
        <p:spPr>
          <a:xfrm>
            <a:off x="2154166" y="1474788"/>
            <a:ext cx="7907481" cy="4702175"/>
          </a:xfrm>
          <a:prstGeom prst="rect">
            <a:avLst/>
          </a:prstGeom>
        </p:spPr>
      </p:pic>
      <p:sp>
        <p:nvSpPr>
          <p:cNvPr id="4" name="Slide Number Placeholder 3">
            <a:extLst>
              <a:ext uri="{FF2B5EF4-FFF2-40B4-BE49-F238E27FC236}">
                <a16:creationId xmlns:a16="http://schemas.microsoft.com/office/drawing/2014/main" id="{495336DF-F981-492C-861F-70BE4F3B788A}"/>
              </a:ext>
            </a:extLst>
          </p:cNvPr>
          <p:cNvSpPr>
            <a:spLocks noGrp="1"/>
          </p:cNvSpPr>
          <p:nvPr>
            <p:ph type="sldNum" sz="quarter" idx="12"/>
          </p:nvPr>
        </p:nvSpPr>
        <p:spPr/>
        <p:txBody>
          <a:bodyPr/>
          <a:lstStyle/>
          <a:p>
            <a:fld id="{F9E29A8E-A0F1-419A-8E8B-A78BF9C70DE8}" type="slidenum">
              <a:rPr lang="en-GB" smtClean="0"/>
              <a:pPr/>
              <a:t>10</a:t>
            </a:fld>
            <a:endParaRPr lang="en-GB" dirty="0"/>
          </a:p>
        </p:txBody>
      </p:sp>
    </p:spTree>
    <p:extLst>
      <p:ext uri="{BB962C8B-B14F-4D97-AF65-F5344CB8AC3E}">
        <p14:creationId xmlns:p14="http://schemas.microsoft.com/office/powerpoint/2010/main" val="264292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08F0-0C71-4CAC-937D-5ABAEF8E452E}"/>
              </a:ext>
            </a:extLst>
          </p:cNvPr>
          <p:cNvSpPr>
            <a:spLocks noGrp="1"/>
          </p:cNvSpPr>
          <p:nvPr>
            <p:ph type="title"/>
          </p:nvPr>
        </p:nvSpPr>
        <p:spPr/>
        <p:txBody>
          <a:bodyPr/>
          <a:lstStyle/>
          <a:p>
            <a:pPr algn="ctr" defTabSz="914377">
              <a:lnSpc>
                <a:spcPct val="80000"/>
              </a:lnSpc>
              <a:defRPr/>
            </a:pPr>
            <a:r>
              <a:rPr lang="en-GB" sz="2200" dirty="0">
                <a:solidFill>
                  <a:prstClr val="black"/>
                </a:solidFill>
              </a:rPr>
              <a:t>Geographical distribution of dengue cases reported worldwide, January to July 2021</a:t>
            </a:r>
          </a:p>
        </p:txBody>
      </p:sp>
      <p:pic>
        <p:nvPicPr>
          <p:cNvPr id="5" name="Content Placeholder 4">
            <a:extLst>
              <a:ext uri="{FF2B5EF4-FFF2-40B4-BE49-F238E27FC236}">
                <a16:creationId xmlns:a16="http://schemas.microsoft.com/office/drawing/2014/main" id="{0E28E834-E3A0-41D2-8EB2-C35B277EE1F0}"/>
              </a:ext>
            </a:extLst>
          </p:cNvPr>
          <p:cNvPicPr>
            <a:picLocks noGrp="1" noChangeAspect="1"/>
          </p:cNvPicPr>
          <p:nvPr>
            <p:ph idx="1"/>
          </p:nvPr>
        </p:nvPicPr>
        <p:blipFill>
          <a:blip r:embed="rId2"/>
          <a:stretch>
            <a:fillRect/>
          </a:stretch>
        </p:blipFill>
        <p:spPr>
          <a:xfrm>
            <a:off x="2176580" y="1474788"/>
            <a:ext cx="7862653" cy="4702175"/>
          </a:xfrm>
          <a:prstGeom prst="rect">
            <a:avLst/>
          </a:prstGeom>
        </p:spPr>
      </p:pic>
      <p:sp>
        <p:nvSpPr>
          <p:cNvPr id="4" name="Slide Number Placeholder 3">
            <a:extLst>
              <a:ext uri="{FF2B5EF4-FFF2-40B4-BE49-F238E27FC236}">
                <a16:creationId xmlns:a16="http://schemas.microsoft.com/office/drawing/2014/main" id="{34068490-EC9A-4154-B035-3B348EB8619D}"/>
              </a:ext>
            </a:extLst>
          </p:cNvPr>
          <p:cNvSpPr>
            <a:spLocks noGrp="1"/>
          </p:cNvSpPr>
          <p:nvPr>
            <p:ph type="sldNum" sz="quarter" idx="12"/>
          </p:nvPr>
        </p:nvSpPr>
        <p:spPr/>
        <p:txBody>
          <a:bodyPr/>
          <a:lstStyle/>
          <a:p>
            <a:fld id="{F9E29A8E-A0F1-419A-8E8B-A78BF9C70DE8}" type="slidenum">
              <a:rPr lang="en-GB" smtClean="0"/>
              <a:pPr/>
              <a:t>11</a:t>
            </a:fld>
            <a:endParaRPr lang="en-GB" dirty="0"/>
          </a:p>
        </p:txBody>
      </p:sp>
    </p:spTree>
    <p:extLst>
      <p:ext uri="{BB962C8B-B14F-4D97-AF65-F5344CB8AC3E}">
        <p14:creationId xmlns:p14="http://schemas.microsoft.com/office/powerpoint/2010/main" val="239948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29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334FDE53-7DA7-49E2-AC26-04531F031FD4}"/>
              </a:ext>
            </a:extLst>
          </p:cNvPr>
          <p:cNvPicPr>
            <a:picLocks noChangeAspect="1"/>
          </p:cNvPicPr>
          <p:nvPr/>
        </p:nvPicPr>
        <p:blipFill>
          <a:blip r:embed="rId3"/>
          <a:stretch>
            <a:fillRect/>
          </a:stretch>
        </p:blipFill>
        <p:spPr>
          <a:xfrm>
            <a:off x="838924" y="1374053"/>
            <a:ext cx="10709699" cy="4829523"/>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29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a:extLst>
              <a:ext uri="{FF2B5EF4-FFF2-40B4-BE49-F238E27FC236}">
                <a16:creationId xmlns:a16="http://schemas.microsoft.com/office/drawing/2014/main" id="{AC38F42C-0675-4000-9072-4E7D934AC353}"/>
              </a:ext>
            </a:extLst>
          </p:cNvPr>
          <p:cNvPicPr>
            <a:picLocks noChangeAspect="1"/>
          </p:cNvPicPr>
          <p:nvPr/>
        </p:nvPicPr>
        <p:blipFill>
          <a:blip r:embed="rId4"/>
          <a:stretch>
            <a:fillRect/>
          </a:stretch>
        </p:blipFill>
        <p:spPr>
          <a:xfrm>
            <a:off x="426011" y="1063842"/>
            <a:ext cx="11337968" cy="511284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29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a:extLst>
              <a:ext uri="{FF2B5EF4-FFF2-40B4-BE49-F238E27FC236}">
                <a16:creationId xmlns:a16="http://schemas.microsoft.com/office/drawing/2014/main" id="{259EB658-C9DD-4AE1-BA69-E7E95C6C3713}"/>
              </a:ext>
            </a:extLst>
          </p:cNvPr>
          <p:cNvPicPr>
            <a:picLocks noChangeAspect="1"/>
          </p:cNvPicPr>
          <p:nvPr/>
        </p:nvPicPr>
        <p:blipFill>
          <a:blip r:embed="rId4"/>
          <a:stretch>
            <a:fillRect/>
          </a:stretch>
        </p:blipFill>
        <p:spPr>
          <a:xfrm>
            <a:off x="337481" y="1074888"/>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28 to week 29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B60AD5E-1160-4720-B878-8900B2C1427F}"/>
              </a:ext>
            </a:extLst>
          </p:cNvPr>
          <p:cNvPicPr>
            <a:picLocks noChangeAspect="1"/>
          </p:cNvPicPr>
          <p:nvPr/>
        </p:nvPicPr>
        <p:blipFill>
          <a:blip r:embed="rId3"/>
          <a:stretch>
            <a:fillRect/>
          </a:stretch>
        </p:blipFill>
        <p:spPr>
          <a:xfrm>
            <a:off x="2349529" y="832934"/>
            <a:ext cx="7377573" cy="5216232"/>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E58495-1D0A-4E91-B5B2-9302366F9166}"/>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a:extLst>
              <a:ext uri="{FF2B5EF4-FFF2-40B4-BE49-F238E27FC236}">
                <a16:creationId xmlns:a16="http://schemas.microsoft.com/office/drawing/2014/main" id="{E61D02FE-9C27-4B56-8DA6-D8570E5508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6551" y="286870"/>
            <a:ext cx="8898897" cy="6284259"/>
          </a:xfrm>
          <a:prstGeom prst="rect">
            <a:avLst/>
          </a:prstGeom>
        </p:spPr>
      </p:pic>
    </p:spTree>
    <p:extLst>
      <p:ext uri="{BB962C8B-B14F-4D97-AF65-F5344CB8AC3E}">
        <p14:creationId xmlns:p14="http://schemas.microsoft.com/office/powerpoint/2010/main" val="187582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10B8B0-FA4F-44B5-8A95-23452F6F8DF0}"/>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Picture 4">
            <a:extLst>
              <a:ext uri="{FF2B5EF4-FFF2-40B4-BE49-F238E27FC236}">
                <a16:creationId xmlns:a16="http://schemas.microsoft.com/office/drawing/2014/main" id="{944F318D-EA71-4009-9747-D0EA8313E3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657" y="280589"/>
            <a:ext cx="8916686" cy="6296822"/>
          </a:xfrm>
          <a:prstGeom prst="rect">
            <a:avLst/>
          </a:prstGeom>
        </p:spPr>
      </p:pic>
    </p:spTree>
    <p:extLst>
      <p:ext uri="{BB962C8B-B14F-4D97-AF65-F5344CB8AC3E}">
        <p14:creationId xmlns:p14="http://schemas.microsoft.com/office/powerpoint/2010/main" val="190035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636A-745A-4AF7-8AA3-82D3F3FFDCCF}"/>
              </a:ext>
            </a:extLst>
          </p:cNvPr>
          <p:cNvSpPr>
            <a:spLocks noGrp="1"/>
          </p:cNvSpPr>
          <p:nvPr>
            <p:ph type="title"/>
          </p:nvPr>
        </p:nvSpPr>
        <p:spPr/>
        <p:txBody>
          <a:bodyPr/>
          <a:lstStyle/>
          <a:p>
            <a:pPr algn="ctr" defTabSz="914377"/>
            <a:r>
              <a:rPr lang="en-GB" sz="2200" dirty="0"/>
              <a:t>Geographical distribution of chikungunya cases reported worldwide, May to July 2021</a:t>
            </a:r>
          </a:p>
        </p:txBody>
      </p:sp>
      <p:pic>
        <p:nvPicPr>
          <p:cNvPr id="5" name="Content Placeholder 4">
            <a:extLst>
              <a:ext uri="{FF2B5EF4-FFF2-40B4-BE49-F238E27FC236}">
                <a16:creationId xmlns:a16="http://schemas.microsoft.com/office/drawing/2014/main" id="{941A47D2-FBC4-4008-8619-EEEECDC4ABE6}"/>
              </a:ext>
            </a:extLst>
          </p:cNvPr>
          <p:cNvPicPr>
            <a:picLocks noGrp="1" noChangeAspect="1"/>
          </p:cNvPicPr>
          <p:nvPr>
            <p:ph idx="1"/>
          </p:nvPr>
        </p:nvPicPr>
        <p:blipFill>
          <a:blip r:embed="rId2"/>
          <a:stretch>
            <a:fillRect/>
          </a:stretch>
        </p:blipFill>
        <p:spPr>
          <a:xfrm>
            <a:off x="2225501" y="1474788"/>
            <a:ext cx="7764811" cy="4702175"/>
          </a:xfrm>
          <a:prstGeom prst="rect">
            <a:avLst/>
          </a:prstGeom>
        </p:spPr>
      </p:pic>
      <p:sp>
        <p:nvSpPr>
          <p:cNvPr id="4" name="Slide Number Placeholder 3">
            <a:extLst>
              <a:ext uri="{FF2B5EF4-FFF2-40B4-BE49-F238E27FC236}">
                <a16:creationId xmlns:a16="http://schemas.microsoft.com/office/drawing/2014/main" id="{331E6DA7-5914-4916-894D-7CFD6311D8DB}"/>
              </a:ext>
            </a:extLst>
          </p:cNvPr>
          <p:cNvSpPr>
            <a:spLocks noGrp="1"/>
          </p:cNvSpPr>
          <p:nvPr>
            <p:ph type="sldNum" sz="quarter" idx="12"/>
          </p:nvPr>
        </p:nvSpPr>
        <p:spPr/>
        <p:txBody>
          <a:bodyPr/>
          <a:lstStyle/>
          <a:p>
            <a:fld id="{F9E29A8E-A0F1-419A-8E8B-A78BF9C70DE8}" type="slidenum">
              <a:rPr lang="en-GB" smtClean="0"/>
              <a:pPr/>
              <a:t>8</a:t>
            </a:fld>
            <a:endParaRPr lang="en-GB" dirty="0"/>
          </a:p>
        </p:txBody>
      </p:sp>
    </p:spTree>
    <p:extLst>
      <p:ext uri="{BB962C8B-B14F-4D97-AF65-F5344CB8AC3E}">
        <p14:creationId xmlns:p14="http://schemas.microsoft.com/office/powerpoint/2010/main" val="264425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149D021-E297-45A8-BA23-EFB30F1B03FA}"/>
              </a:ext>
            </a:extLst>
          </p:cNvPr>
          <p:cNvPicPr>
            <a:picLocks noGrp="1" noChangeAspect="1"/>
          </p:cNvPicPr>
          <p:nvPr>
            <p:ph idx="1"/>
          </p:nvPr>
        </p:nvPicPr>
        <p:blipFill>
          <a:blip r:embed="rId2"/>
          <a:stretch>
            <a:fillRect/>
          </a:stretch>
        </p:blipFill>
        <p:spPr>
          <a:xfrm>
            <a:off x="2173213" y="1474788"/>
            <a:ext cx="7869386" cy="4702175"/>
          </a:xfrm>
          <a:prstGeom prst="rect">
            <a:avLst/>
          </a:prstGeom>
        </p:spPr>
      </p:pic>
      <p:sp>
        <p:nvSpPr>
          <p:cNvPr id="4" name="Slide Number Placeholder 3">
            <a:extLst>
              <a:ext uri="{FF2B5EF4-FFF2-40B4-BE49-F238E27FC236}">
                <a16:creationId xmlns:a16="http://schemas.microsoft.com/office/drawing/2014/main" id="{2ADFB230-8C7E-4C26-A7DE-F10D2C7CF8CA}"/>
              </a:ext>
            </a:extLst>
          </p:cNvPr>
          <p:cNvSpPr>
            <a:spLocks noGrp="1"/>
          </p:cNvSpPr>
          <p:nvPr>
            <p:ph type="sldNum" sz="quarter" idx="12"/>
          </p:nvPr>
        </p:nvSpPr>
        <p:spPr/>
        <p:txBody>
          <a:bodyPr/>
          <a:lstStyle/>
          <a:p>
            <a:fld id="{F9E29A8E-A0F1-419A-8E8B-A78BF9C70DE8}" type="slidenum">
              <a:rPr lang="en-GB" smtClean="0"/>
              <a:pPr/>
              <a:t>9</a:t>
            </a:fld>
            <a:endParaRPr lang="en-GB" dirty="0"/>
          </a:p>
        </p:txBody>
      </p:sp>
      <p:sp>
        <p:nvSpPr>
          <p:cNvPr id="5" name="Title 1">
            <a:extLst>
              <a:ext uri="{FF2B5EF4-FFF2-40B4-BE49-F238E27FC236}">
                <a16:creationId xmlns:a16="http://schemas.microsoft.com/office/drawing/2014/main" id="{8C9236A6-82D2-4DE3-B642-CDD08CD90ECC}"/>
              </a:ext>
            </a:extLst>
          </p:cNvPr>
          <p:cNvSpPr>
            <a:spLocks noGrp="1"/>
          </p:cNvSpPr>
          <p:nvPr>
            <p:ph type="title"/>
          </p:nvPr>
        </p:nvSpPr>
        <p:spPr>
          <a:xfrm>
            <a:off x="431800" y="223838"/>
            <a:ext cx="10353675" cy="952500"/>
          </a:xfrm>
        </p:spPr>
        <p:txBody>
          <a:bodyPr>
            <a:normAutofit/>
          </a:bodyPr>
          <a:lstStyle/>
          <a:p>
            <a:pPr algn="ctr"/>
            <a:r>
              <a:rPr lang="en-GB" sz="2200" dirty="0"/>
              <a:t>Geographical distribution of chikungunya cases reported worldwide, January to July 2021</a:t>
            </a:r>
          </a:p>
        </p:txBody>
      </p:sp>
    </p:spTree>
    <p:extLst>
      <p:ext uri="{BB962C8B-B14F-4D97-AF65-F5344CB8AC3E}">
        <p14:creationId xmlns:p14="http://schemas.microsoft.com/office/powerpoint/2010/main" val="2807499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013DF-7568-4DE1-A15A-B72D0DA1D637}">
  <ds:schemaRefs>
    <ds:schemaRef ds:uri="http://purl.org/dc/elements/1.1/"/>
    <ds:schemaRef ds:uri="http://schemas.microsoft.com/office/2006/documentManagement/types"/>
    <ds:schemaRef ds:uri="http://schemas.openxmlformats.org/package/2006/metadata/core-properties"/>
    <ds:schemaRef ds:uri="376727eb-354b-45e4-998d-f84ea079474e"/>
    <ds:schemaRef ds:uri="http://www.w3.org/XML/1998/namespace"/>
    <ds:schemaRef ds:uri="http://purl.org/dc/dcmitype/"/>
    <ds:schemaRef ds:uri="http://schemas.microsoft.com/sharepoint/v3"/>
    <ds:schemaRef ds:uri="http://schemas.microsoft.com/office/2006/metadata/properties"/>
    <ds:schemaRef ds:uri="d23a570b-d7a9-49ca-a34c-8afb8206b4bf"/>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27797</TotalTime>
  <Words>324</Words>
  <Application>Microsoft Office PowerPoint</Application>
  <PresentationFormat>Widescreen</PresentationFormat>
  <Paragraphs>25</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vt:lpstr>
      <vt:lpstr>Tahoma</vt:lpstr>
      <vt:lpstr>Theme_ECDC</vt:lpstr>
      <vt:lpstr>Reusable maps and graphs from ECDC Communicable Disease Threats Report   Week 30 2021 </vt:lpstr>
      <vt:lpstr>Distribution of COVID-19 cases worldwide in accordance with the applied case definitions in the affected countries, as of week 29 2021</vt:lpstr>
      <vt:lpstr>Distribution of COVID-19 deaths worldwide, as of week 29 2021 </vt:lpstr>
      <vt:lpstr>Distribution of laboratory-confirmed cases of COVID-19  in the EU/EEA, as of week 29 2021</vt:lpstr>
      <vt:lpstr>Geographical distribution of 14-day cumulative number of reported COVID-19 cases  per 100 000 population, worldwide, week 28 to week 29 2021</vt:lpstr>
      <vt:lpstr>PowerPoint Presentation</vt:lpstr>
      <vt:lpstr>PowerPoint Presentation</vt:lpstr>
      <vt:lpstr>Geographical distribution of chikungunya cases reported worldwide, May to July 2021</vt:lpstr>
      <vt:lpstr>Geographical distribution of chikungunya cases reported worldwide, January to July 2021</vt:lpstr>
      <vt:lpstr>Geographical distribution of dengue cases reported worldwide, May to July 2021 </vt:lpstr>
      <vt:lpstr>Geographical distribution of dengue cases reported worldwide, January to July 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Tracy Stefanucci</cp:lastModifiedBy>
  <cp:revision>2178</cp:revision>
  <cp:lastPrinted>2017-03-24T07:50:18Z</cp:lastPrinted>
  <dcterms:created xsi:type="dcterms:W3CDTF">2015-11-05T13:02:54Z</dcterms:created>
  <dcterms:modified xsi:type="dcterms:W3CDTF">2021-07-30T11:51:39Z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