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  <p:sldMasterId id="2147483729" r:id="rId7"/>
  </p:sldMasterIdLst>
  <p:notesMasterIdLst>
    <p:notesMasterId r:id="rId17"/>
  </p:notesMasterIdLst>
  <p:handoutMasterIdLst>
    <p:handoutMasterId r:id="rId18"/>
  </p:handoutMasterIdLst>
  <p:sldIdLst>
    <p:sldId id="256" r:id="rId8"/>
    <p:sldId id="257" r:id="rId9"/>
    <p:sldId id="258" r:id="rId10"/>
    <p:sldId id="259" r:id="rId11"/>
    <p:sldId id="271" r:id="rId12"/>
    <p:sldId id="265" r:id="rId13"/>
    <p:sldId id="266" r:id="rId14"/>
    <p:sldId id="267" r:id="rId15"/>
    <p:sldId id="272" r:id="rId16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42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08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70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12/04/2019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42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15,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5" y="223936"/>
            <a:ext cx="10354188" cy="95172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and health zones reporting cases, 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10 April 2019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79" y="1069969"/>
            <a:ext cx="9059441" cy="55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 smtClean="0"/>
              <a:t>Geographical </a:t>
            </a:r>
            <a:r>
              <a:rPr lang="en-GB" sz="1800" b="0" dirty="0"/>
              <a:t>distribution of confirmed and probable cases of Ebola virus disease, North Kivu and </a:t>
            </a:r>
            <a:r>
              <a:rPr lang="en-GB" sz="1800" b="0" dirty="0" err="1"/>
              <a:t>Ituri</a:t>
            </a:r>
            <a:r>
              <a:rPr lang="en-GB" sz="1800" b="0" dirty="0"/>
              <a:t> Provinces, Democratic Republic of the Congo, as of </a:t>
            </a:r>
            <a:r>
              <a:rPr lang="en-GB" sz="1800" b="0" dirty="0" smtClean="0"/>
              <a:t>10 April 2019 </a:t>
            </a:r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23" y="857388"/>
            <a:ext cx="7448953" cy="575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 descr="T:\Epidemic Intelligence and Emergency Operations\Epidemic Intelligence\15_GIS\Project\Cyclone Idai 2019\Output\Cyclone_Idai_CHOLERA_2019_04_0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5"/>
          <a:stretch/>
        </p:blipFill>
        <p:spPr bwMode="auto">
          <a:xfrm>
            <a:off x="1904936" y="467963"/>
            <a:ext cx="7799896" cy="59220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92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/>
          <a:lstStyle/>
          <a:p>
            <a:r>
              <a:rPr lang="en-GB" dirty="0"/>
              <a:t>Measles </a:t>
            </a:r>
            <a:r>
              <a:rPr lang="en-GB" dirty="0" smtClean="0"/>
              <a:t>monthly </a:t>
            </a:r>
            <a:r>
              <a:rPr lang="en-GB" dirty="0"/>
              <a:t>update</a:t>
            </a:r>
            <a:endParaRPr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72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1613696" cy="951722"/>
          </a:xfrm>
        </p:spPr>
        <p:txBody>
          <a:bodyPr>
            <a:normAutofit/>
          </a:bodyPr>
          <a:lstStyle/>
          <a:p>
            <a:r>
              <a:rPr lang="en-GB" sz="2300" dirty="0" smtClean="0"/>
              <a:t>Distribution of measles cases in EU/EEA</a:t>
            </a:r>
            <a:r>
              <a:rPr sz="2300" dirty="0" smtClean="0"/>
              <a:t>, Jan</a:t>
            </a:r>
            <a:r>
              <a:rPr lang="en-GB" sz="2300" dirty="0" err="1" smtClean="0"/>
              <a:t>uary</a:t>
            </a:r>
            <a:r>
              <a:rPr sz="2300" dirty="0" smtClean="0"/>
              <a:t> 2017</a:t>
            </a:r>
            <a:r>
              <a:rPr lang="en-GB" sz="2300" dirty="0" smtClean="0"/>
              <a:t>–</a:t>
            </a:r>
            <a:r>
              <a:rPr sz="2300" dirty="0" smtClean="0"/>
              <a:t>Feb</a:t>
            </a:r>
            <a:r>
              <a:rPr lang="en-GB" sz="2300" dirty="0" err="1" smtClean="0"/>
              <a:t>ruary</a:t>
            </a:r>
            <a:r>
              <a:rPr sz="2300" dirty="0" smtClean="0"/>
              <a:t> </a:t>
            </a:r>
            <a:r>
              <a:rPr sz="2300" dirty="0"/>
              <a:t>2019</a:t>
            </a:r>
          </a:p>
        </p:txBody>
      </p:sp>
      <p:pic>
        <p:nvPicPr>
          <p:cNvPr id="3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99" y="1474237"/>
            <a:ext cx="11352563" cy="4702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54867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97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549426" cy="951722"/>
          </a:xfrm>
        </p:spPr>
        <p:txBody>
          <a:bodyPr>
            <a:normAutofit/>
          </a:bodyPr>
          <a:lstStyle/>
          <a:p>
            <a:r>
              <a:rPr lang="en-GB" sz="2300" dirty="0"/>
              <a:t>Distribution of measles </a:t>
            </a:r>
            <a:r>
              <a:rPr lang="en-GB" sz="2300" dirty="0" smtClean="0"/>
              <a:t>cases in EU/EEA,</a:t>
            </a:r>
            <a:r>
              <a:rPr sz="2300" dirty="0" smtClean="0"/>
              <a:t> Jan</a:t>
            </a:r>
            <a:r>
              <a:rPr lang="en-GB" sz="2300" dirty="0" err="1" smtClean="0"/>
              <a:t>uary</a:t>
            </a:r>
            <a:r>
              <a:rPr sz="2300" dirty="0" smtClean="0"/>
              <a:t> 2017</a:t>
            </a:r>
            <a:r>
              <a:rPr lang="en-GB" sz="2300" dirty="0" smtClean="0"/>
              <a:t>–</a:t>
            </a:r>
            <a:r>
              <a:rPr sz="2300" dirty="0" smtClean="0"/>
              <a:t>Feb</a:t>
            </a:r>
            <a:r>
              <a:rPr lang="en-GB" sz="2300" dirty="0" err="1" smtClean="0"/>
              <a:t>ruary</a:t>
            </a:r>
            <a:r>
              <a:rPr sz="2300" dirty="0" smtClean="0"/>
              <a:t> </a:t>
            </a:r>
            <a:r>
              <a:rPr sz="2300" dirty="0"/>
              <a:t>2019</a:t>
            </a:r>
          </a:p>
        </p:txBody>
      </p:sp>
      <p:pic>
        <p:nvPicPr>
          <p:cNvPr id="3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99" y="1474237"/>
            <a:ext cx="11352563" cy="4702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54867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51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890" y="187360"/>
            <a:ext cx="11472672" cy="951722"/>
          </a:xfrm>
        </p:spPr>
        <p:txBody>
          <a:bodyPr>
            <a:normAutofit/>
          </a:bodyPr>
          <a:lstStyle/>
          <a:p>
            <a:r>
              <a:rPr lang="en-GB" sz="2350" dirty="0" smtClean="0"/>
              <a:t>Geographical distribution of measles cases in EU/EEA, February 2019</a:t>
            </a:r>
            <a:endParaRPr lang="en-GB" sz="235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78" y="1266313"/>
            <a:ext cx="7390422" cy="531461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58103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74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dirty="0"/>
              <a:t>Annual deaths by country, 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2017</a:t>
            </a:r>
            <a:r>
              <a:rPr lang="en-GB" dirty="0" smtClean="0"/>
              <a:t>–</a:t>
            </a:r>
            <a:r>
              <a:rPr dirty="0" smtClean="0"/>
              <a:t>Feb</a:t>
            </a:r>
            <a:r>
              <a:rPr lang="en-GB" dirty="0" err="1" smtClean="0"/>
              <a:t>ruary</a:t>
            </a:r>
            <a:r>
              <a:rPr dirty="0" smtClean="0"/>
              <a:t> </a:t>
            </a:r>
            <a:r>
              <a:rPr dirty="0"/>
              <a:t>2019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31999" y="1474237"/>
          <a:ext cx="8229600" cy="233172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FFFFFF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Country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69AE2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FFFFFF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69AE2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FFFFFF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69AE2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FFFFFF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69AE2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FFFFFF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69AE23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Romania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Italy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France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Greece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Bulgaria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Germany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Portugal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EU/EEA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D9D9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1998" y="4500880"/>
            <a:ext cx="817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2019: 3 recent deaths (2 in </a:t>
            </a:r>
            <a:r>
              <a:rPr lang="en-GB" sz="2000" smtClean="0">
                <a:solidFill>
                  <a:srgbClr val="FF0000"/>
                </a:solidFill>
              </a:rPr>
              <a:t>Romania, 1 in France) </a:t>
            </a:r>
            <a:r>
              <a:rPr lang="en-GB" sz="2000" dirty="0" smtClean="0">
                <a:solidFill>
                  <a:srgbClr val="FF0000"/>
                </a:solidFill>
              </a:rPr>
              <a:t>detected </a:t>
            </a:r>
            <a:r>
              <a:rPr lang="en-GB" sz="2000" smtClean="0">
                <a:solidFill>
                  <a:srgbClr val="FF0000"/>
                </a:solidFill>
              </a:rPr>
              <a:t>by </a:t>
            </a:r>
            <a:r>
              <a:rPr lang="en-GB" sz="2000" smtClean="0">
                <a:solidFill>
                  <a:srgbClr val="FF0000"/>
                </a:solidFill>
              </a:rPr>
              <a:t>epidemic intelligence </a:t>
            </a:r>
            <a:r>
              <a:rPr lang="en-GB" sz="2000" dirty="0" smtClean="0">
                <a:solidFill>
                  <a:srgbClr val="FF0000"/>
                </a:solidFill>
              </a:rPr>
              <a:t>that are not in </a:t>
            </a:r>
            <a:r>
              <a:rPr lang="en-GB" sz="2000" dirty="0" err="1" smtClean="0">
                <a:solidFill>
                  <a:srgbClr val="FF0000"/>
                </a:solidFill>
              </a:rPr>
              <a:t>TESSy</a:t>
            </a:r>
            <a:endParaRPr lang="en-GB" sz="2000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54867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85133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1_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" id="{3426AD26-5EB0-4084-A74E-38ED914AF0A5}" vid="{BA067C81-9F1F-4477-A8FE-203D54361A55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Props1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purl.org/dc/dcmitype/"/>
    <ds:schemaRef ds:uri="http://schemas.microsoft.com/office/infopath/2007/PartnerControls"/>
    <ds:schemaRef ds:uri="376727eb-354b-45e4-998d-f84ea079474e"/>
    <ds:schemaRef ds:uri="http://schemas.openxmlformats.org/package/2006/metadata/core-properties"/>
    <ds:schemaRef ds:uri="d23a570b-d7a9-49ca-a34c-8afb8206b4b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21094</TotalTime>
  <Words>252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Tahoma</vt:lpstr>
      <vt:lpstr>Theme_ECDC</vt:lpstr>
      <vt:lpstr>1_Theme_ECDC</vt:lpstr>
      <vt:lpstr>Reusable maps and graphs from ECDC Communicable Disease Threats Report   Week 15, 2019 </vt:lpstr>
      <vt:lpstr>Distribution of confirmed and probable cases of Ebola virus disease and health zones reporting cases, North Kivu and Ituri Provinces, Democratic Republic of the Congo, as of 10 April 2019 </vt:lpstr>
      <vt:lpstr>Geographical distribution of confirmed and probable cases of Ebola virus disease, North Kivu and Ituri Provinces, Democratic Republic of the Congo, as of 10 April 2019  </vt:lpstr>
      <vt:lpstr>PowerPoint Presentation</vt:lpstr>
      <vt:lpstr>Measles monthly update</vt:lpstr>
      <vt:lpstr>Distribution of measles cases in EU/EEA, January 2017–February 2019</vt:lpstr>
      <vt:lpstr>Distribution of measles cases in EU/EEA, January 2017–February 2019</vt:lpstr>
      <vt:lpstr>Geographical distribution of measles cases in EU/EEA, February 2019</vt:lpstr>
      <vt:lpstr>Annual deaths by country, January 2017–February 2019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15, 2019</dc:title>
  <dc:creator>ECDC</dc:creator>
  <cp:keywords/>
  <cp:lastModifiedBy>Vivian Tse</cp:lastModifiedBy>
  <cp:revision>1541</cp:revision>
  <cp:lastPrinted>2017-03-24T07:50:18Z</cp:lastPrinted>
  <dcterms:created xsi:type="dcterms:W3CDTF">2015-11-05T13:02:54Z</dcterms:created>
  <dcterms:modified xsi:type="dcterms:W3CDTF">2019-04-12T09:37:54Z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