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7"/>
  </p:notesMasterIdLst>
  <p:handoutMasterIdLst>
    <p:handoutMasterId r:id="rId18"/>
  </p:handoutMasterIdLst>
  <p:sldIdLst>
    <p:sldId id="256" r:id="rId7"/>
    <p:sldId id="257" r:id="rId8"/>
    <p:sldId id="258" r:id="rId9"/>
    <p:sldId id="259" r:id="rId10"/>
    <p:sldId id="261" r:id="rId11"/>
    <p:sldId id="263" r:id="rId12"/>
    <p:sldId id="264" r:id="rId13"/>
    <p:sldId id="265" r:id="rId14"/>
    <p:sldId id="267" r:id="rId15"/>
    <p:sldId id="266" r:id="rId16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10/05/2019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19,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Monthly deaths by </a:t>
            </a:r>
            <a:r>
              <a:rPr dirty="0" smtClean="0"/>
              <a:t>country</a:t>
            </a:r>
            <a:r>
              <a:rPr lang="en-GB" dirty="0" smtClean="0"/>
              <a:t>,</a:t>
            </a:r>
            <a:r>
              <a:rPr dirty="0" smtClean="0"/>
              <a:t> 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dirty="0" smtClean="0"/>
              <a:t>Mar</a:t>
            </a:r>
            <a:r>
              <a:rPr lang="en-GB" dirty="0" err="1" smtClean="0"/>
              <a:t>ch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38" y="1489736"/>
            <a:ext cx="10665197" cy="47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6" y="557680"/>
            <a:ext cx="8363976" cy="610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223936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and health zones reporting cases,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8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 May 2019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</a:t>
            </a:r>
            <a:r>
              <a:rPr lang="en-GB" sz="1800" b="0" dirty="0"/>
              <a:t>distribution of confirmed and probable cases of Ebola virus disease, North Kivu and </a:t>
            </a:r>
            <a:r>
              <a:rPr lang="en-GB" sz="1800" b="0" dirty="0" err="1"/>
              <a:t>Ituri</a:t>
            </a:r>
            <a:r>
              <a:rPr lang="en-GB" sz="1800" b="0" dirty="0"/>
              <a:t> Provinces, Democratic Republic of the Congo, as of 8</a:t>
            </a:r>
            <a:r>
              <a:rPr lang="en-GB" sz="1800" b="0" dirty="0" smtClean="0"/>
              <a:t> May 2019 </a:t>
            </a:r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02" y="894945"/>
            <a:ext cx="7389492" cy="57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07" y="1023840"/>
            <a:ext cx="8122398" cy="5451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427" y="363249"/>
            <a:ext cx="1000633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ea typeface="Tahoma" panose="020B0604030504040204" pitchFamily="34" charset="0"/>
                <a:cs typeface="Tahoma" panose="020B0604030504040204" pitchFamily="34" charset="0"/>
              </a:rPr>
              <a:t>Distribution of confirmed human cases of A(H5N1) by year and country of reporting, 2003–2019, as of 2 May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19186" y="1037116"/>
            <a:ext cx="424069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</a:rPr>
              <a:t>Source: adapted from WHO</a:t>
            </a:r>
            <a:endParaRPr lang="en-GB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3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/>
          <a:lstStyle/>
          <a:p>
            <a:r>
              <a:rPr dirty="0"/>
              <a:t>Measles roundtable monthly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718869"/>
            <a:ext cx="10800000" cy="70295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8</a:t>
            </a:r>
            <a:r>
              <a:rPr dirty="0" smtClean="0"/>
              <a:t> </a:t>
            </a:r>
            <a:r>
              <a:rPr dirty="0"/>
              <a:t>May 2019
VPD </a:t>
            </a:r>
            <a:r>
              <a:rPr lang="en-GB" dirty="0" smtClean="0"/>
              <a:t>and EI </a:t>
            </a:r>
            <a:r>
              <a:rPr dirty="0" smtClean="0"/>
              <a:t>Team</a:t>
            </a:r>
            <a:r>
              <a:rPr lang="en-GB" dirty="0" smtClean="0"/>
              <a:t>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738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EU/EEA, </a:t>
            </a:r>
            <a:r>
              <a:rPr lang="en-GB" dirty="0" smtClean="0"/>
              <a:t>weekly cases (case-based data</a:t>
            </a:r>
            <a:r>
              <a:rPr lang="en-GB" dirty="0" smtClean="0"/>
              <a:t>),</a:t>
            </a:r>
            <a:br>
              <a:rPr lang="en-GB" dirty="0" smtClean="0"/>
            </a:b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 smtClean="0"/>
              <a:t>–</a:t>
            </a:r>
            <a:r>
              <a:rPr dirty="0" smtClean="0"/>
              <a:t>Mar</a:t>
            </a:r>
            <a:r>
              <a:rPr lang="en-GB" dirty="0" err="1" smtClean="0"/>
              <a:t>ch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Seasonality and annual cumulative </a:t>
            </a:r>
            <a:r>
              <a:rPr dirty="0" smtClean="0"/>
              <a:t>cases</a:t>
            </a:r>
            <a:r>
              <a:rPr lang="en-GB" dirty="0" smtClean="0"/>
              <a:t> in </a:t>
            </a:r>
            <a:r>
              <a:rPr lang="en-GB" dirty="0" err="1" smtClean="0"/>
              <a:t>TESSy</a:t>
            </a:r>
            <a:r>
              <a:rPr dirty="0" smtClean="0"/>
              <a:t>,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dirty="0" smtClean="0"/>
              <a:t>Mar</a:t>
            </a:r>
            <a:r>
              <a:rPr lang="en-GB" dirty="0" err="1" smtClean="0"/>
              <a:t>ch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Annual deaths by country,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dirty="0" smtClean="0"/>
              <a:t>Mar</a:t>
            </a:r>
            <a:r>
              <a:rPr lang="en-GB" dirty="0" err="1" smtClean="0"/>
              <a:t>ch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1999" y="1474237"/>
          <a:ext cx="8229600" cy="233172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Country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Romania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Italy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France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Greece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Bulgaria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Germany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Portugal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EU/EEA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02365" y="4557462"/>
            <a:ext cx="7959234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epidemic intelligence,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deaths were reported in the EU in Romania (4) and France (1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 2019.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5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8" y="956508"/>
            <a:ext cx="11865200" cy="5901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lang="en-GB" dirty="0" smtClean="0"/>
              <a:t>Ongoing outbreaks</a:t>
            </a:r>
            <a:r>
              <a:rPr dirty="0" smtClean="0"/>
              <a:t>, </a:t>
            </a:r>
            <a:r>
              <a:rPr lang="en-GB" dirty="0" smtClean="0"/>
              <a:t>1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lang="en-GB" dirty="0" smtClean="0"/>
              <a:t>31 </a:t>
            </a:r>
            <a:r>
              <a:rPr dirty="0" smtClean="0"/>
              <a:t>Mar</a:t>
            </a:r>
            <a:r>
              <a:rPr lang="en-GB" dirty="0" err="1" smtClean="0"/>
              <a:t>ch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4258" y="4261758"/>
            <a:ext cx="200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236 in 2019 (</a:t>
            </a:r>
            <a:r>
              <a:rPr lang="en-GB" sz="1200" b="1" dirty="0" err="1" smtClean="0">
                <a:solidFill>
                  <a:srgbClr val="FF0000"/>
                </a:solidFill>
              </a:rPr>
              <a:t>TESSy</a:t>
            </a:r>
            <a:r>
              <a:rPr lang="en-GB" sz="1200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+ 261 extra (EI 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6130" y="956508"/>
            <a:ext cx="200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628 in 2019 (</a:t>
            </a:r>
            <a:r>
              <a:rPr lang="en-GB" sz="1200" b="1" dirty="0" err="1" smtClean="0">
                <a:solidFill>
                  <a:srgbClr val="FF0000"/>
                </a:solidFill>
              </a:rPr>
              <a:t>TESSy</a:t>
            </a:r>
            <a:r>
              <a:rPr lang="en-GB" sz="1200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+ 224 extra (EI) 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7511" y="4261757"/>
            <a:ext cx="200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223 in 2019 (</a:t>
            </a:r>
            <a:r>
              <a:rPr lang="en-GB" sz="1200" b="1" dirty="0" err="1" smtClean="0">
                <a:solidFill>
                  <a:srgbClr val="FF0000"/>
                </a:solidFill>
              </a:rPr>
              <a:t>TESSy</a:t>
            </a:r>
            <a:r>
              <a:rPr lang="en-GB" sz="1200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+ 223 extra (EI 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9911" y="1021597"/>
            <a:ext cx="200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332 in 2019 (</a:t>
            </a:r>
            <a:r>
              <a:rPr lang="en-GB" sz="1200" b="1" dirty="0" err="1" smtClean="0">
                <a:solidFill>
                  <a:srgbClr val="FF0000"/>
                </a:solidFill>
              </a:rPr>
              <a:t>TESSy</a:t>
            </a:r>
            <a:r>
              <a:rPr lang="en-GB" sz="1200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+ 237 extra (EI 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3285" y="1066083"/>
            <a:ext cx="200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678 in 2019 (</a:t>
            </a:r>
            <a:r>
              <a:rPr lang="en-GB" sz="1200" b="1" dirty="0" err="1" smtClean="0">
                <a:solidFill>
                  <a:srgbClr val="FF0000"/>
                </a:solidFill>
              </a:rPr>
              <a:t>TESSy</a:t>
            </a:r>
            <a:r>
              <a:rPr lang="en-GB" sz="1200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+ 158 extra (EI 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83285" y="4030924"/>
            <a:ext cx="263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332 in 2019 (</a:t>
            </a:r>
            <a:r>
              <a:rPr lang="en-GB" sz="1200" b="1" dirty="0" err="1" smtClean="0">
                <a:solidFill>
                  <a:srgbClr val="FF0000"/>
                </a:solidFill>
              </a:rPr>
              <a:t>TESSy</a:t>
            </a:r>
            <a:r>
              <a:rPr lang="en-GB" sz="1200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+ 225 extra (EI, to 31 Mar only)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966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schemas.microsoft.com/office/2006/metadata/properties"/>
    <ds:schemaRef ds:uri="d23a570b-d7a9-49ca-a34c-8afb8206b4bf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76727eb-354b-45e4-998d-f84ea07947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21150</TotalTime>
  <Words>305</Words>
  <Application>Microsoft Office PowerPoint</Application>
  <PresentationFormat>Widescreen</PresentationFormat>
  <Paragraphs>65</Paragraphs>
  <Slides>10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Theme_ECDC</vt:lpstr>
      <vt:lpstr>Reusable maps and graphs from ECDC Communicable Disease Threats Report   Week 19, 2019 </vt:lpstr>
      <vt:lpstr>Distribution of confirmed and probable cases of Ebola virus disease and health zones reporting cases, North Kivu and Ituri Provinces, Democratic Republic of the Congo, as of 8 May 2019 </vt:lpstr>
      <vt:lpstr>Geographical distribution of confirmed and probable cases of Ebola virus disease, North Kivu and Ituri Provinces, Democratic Republic of the Congo, as of 8 May 2019  </vt:lpstr>
      <vt:lpstr>PowerPoint Presentation</vt:lpstr>
      <vt:lpstr>Measles roundtable monthly update</vt:lpstr>
      <vt:lpstr>EU/EEA, weekly cases (case-based data), January 2017–March 2019</vt:lpstr>
      <vt:lpstr>Seasonality and annual cumulative cases in TESSy, January 2017–March 2019</vt:lpstr>
      <vt:lpstr>Annual deaths by country, January 2017–March 2019</vt:lpstr>
      <vt:lpstr>Ongoing outbreaks, 1 January 2017–31 March 2019</vt:lpstr>
      <vt:lpstr>Monthly deaths by country, January 2017–March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19, 2019</dc:title>
  <dc:creator>ECDC</dc:creator>
  <cp:keywords/>
  <cp:lastModifiedBy>Vivian Tse</cp:lastModifiedBy>
  <cp:revision>1561</cp:revision>
  <cp:lastPrinted>2017-03-24T07:50:18Z</cp:lastPrinted>
  <dcterms:created xsi:type="dcterms:W3CDTF">2015-11-05T13:02:54Z</dcterms:created>
  <dcterms:modified xsi:type="dcterms:W3CDTF">2019-05-10T09:11:03Z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