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6" r:id="rId6"/>
  </p:sldMasterIdLst>
  <p:notesMasterIdLst>
    <p:notesMasterId r:id="rId14"/>
  </p:notesMasterIdLst>
  <p:handoutMasterIdLst>
    <p:handoutMasterId r:id="rId15"/>
  </p:handoutMasterIdLst>
  <p:sldIdLst>
    <p:sldId id="256" r:id="rId7"/>
    <p:sldId id="271" r:id="rId8"/>
    <p:sldId id="273" r:id="rId9"/>
    <p:sldId id="276" r:id="rId10"/>
    <p:sldId id="277" r:id="rId11"/>
    <p:sldId id="333" r:id="rId12"/>
    <p:sldId id="262" r:id="rId13"/>
  </p:sldIdLst>
  <p:sldSz cx="12192000" cy="6858000"/>
  <p:notesSz cx="7010400" cy="9296400"/>
  <p:custDataLst>
    <p:tags r:id="rId16"/>
  </p:custDataLst>
  <p:defaultTextStyle>
    <a:defPPr>
      <a:defRPr lang="de-DE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n Duncan" initials="BD" lastIdx="2" clrIdx="0"/>
  <p:cmAuthor id="1" name="Tracy Stefanucci" initials="TS" lastIdx="18" clrIdx="1">
    <p:extLst>
      <p:ext uri="{19B8F6BF-5375-455C-9EA6-DF929625EA0E}">
        <p15:presenceInfo xmlns:p15="http://schemas.microsoft.com/office/powerpoint/2012/main" userId="S::Tracy.Stefanucci@ecdc.europa.eu::318d6ca6-2c88-406f-b764-72b5385accd8" providerId="AD"/>
      </p:ext>
    </p:extLst>
  </p:cmAuthor>
  <p:cmAuthor id="2" name="Sabrina Nothdurfter" initials="SN" lastIdx="1" clrIdx="2">
    <p:extLst>
      <p:ext uri="{19B8F6BF-5375-455C-9EA6-DF929625EA0E}">
        <p15:presenceInfo xmlns:p15="http://schemas.microsoft.com/office/powerpoint/2012/main" userId="S::Sabrina.Nothdurfter@ecdc.europa.eu::f7859be9-2cfd-4b24-9844-9a4aaa729946" providerId="AD"/>
      </p:ext>
    </p:extLst>
  </p:cmAuthor>
  <p:cmAuthor id="3" name="Ariana Wijermans" initials="AW" lastIdx="1" clrIdx="3">
    <p:extLst>
      <p:ext uri="{19B8F6BF-5375-455C-9EA6-DF929625EA0E}">
        <p15:presenceInfo xmlns:p15="http://schemas.microsoft.com/office/powerpoint/2012/main" userId="S::Ariana.Wijermans@ecdc.europa.eu::23915e96-139c-490f-82c9-5dac90f1501c" providerId="AD"/>
      </p:ext>
    </p:extLst>
  </p:cmAuthor>
  <p:cmAuthor id="4" name="Tracy Stefanucci Hellstrom" initials="TSH" lastIdx="2" clrIdx="4">
    <p:extLst>
      <p:ext uri="{19B8F6BF-5375-455C-9EA6-DF929625EA0E}">
        <p15:presenceInfo xmlns:p15="http://schemas.microsoft.com/office/powerpoint/2012/main" userId="Tracy Stefanucci Hellstrom" providerId="None"/>
      </p:ext>
    </p:extLst>
  </p:cmAuthor>
  <p:cmAuthor id="5" name="Agoritsa Baka" initials="AB" lastIdx="1" clrIdx="5">
    <p:extLst>
      <p:ext uri="{19B8F6BF-5375-455C-9EA6-DF929625EA0E}">
        <p15:presenceInfo xmlns:p15="http://schemas.microsoft.com/office/powerpoint/2012/main" userId="Agoritsa Baka" providerId="None"/>
      </p:ext>
    </p:extLst>
  </p:cmAuthor>
  <p:cmAuthor id="6" name="Tracy Stefanucci Hellstrom" initials="TSH [2]" lastIdx="2" clrIdx="6">
    <p:extLst>
      <p:ext uri="{19B8F6BF-5375-455C-9EA6-DF929625EA0E}">
        <p15:presenceInfo xmlns:p15="http://schemas.microsoft.com/office/powerpoint/2012/main" userId="S::tracy.stefanucci-hellstrom@ecdc.europa.eu::318d6ca6-2c88-406f-b764-72b5385accd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9BF7F"/>
    <a:srgbClr val="FFE471"/>
    <a:srgbClr val="FF9999"/>
    <a:srgbClr val="FF99CC"/>
    <a:srgbClr val="FFCC00"/>
    <a:srgbClr val="70AD47"/>
    <a:srgbClr val="FF6600"/>
    <a:srgbClr val="FF0066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87662" autoAdjust="0"/>
  </p:normalViewPr>
  <p:slideViewPr>
    <p:cSldViewPr snapToGrid="0">
      <p:cViewPr varScale="1">
        <p:scale>
          <a:sx n="109" d="100"/>
          <a:sy n="109" d="100"/>
        </p:scale>
        <p:origin x="965" y="91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918" y="84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445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613" y="534988"/>
            <a:ext cx="4214812" cy="237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57838" y="3231145"/>
            <a:ext cx="5608320" cy="536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377" y="8829797"/>
            <a:ext cx="3038386" cy="4651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18800-03A3-4371-B392-80B672D01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6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18800-03A3-4371-B392-80B672D011D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29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European Centre for Disease Prevention and Control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40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638464"/>
            <a:ext cx="7647039" cy="20313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GB" sz="800" b="1" kern="1200" dirty="0">
                <a:solidFill>
                  <a:schemeClr val="tx1"/>
                </a:solidFill>
                <a:effectLst/>
                <a:latin typeface="Tahoma" pitchFamily="34" charset="0"/>
                <a:ea typeface="+mn-ea"/>
                <a:cs typeface="+mn-cs"/>
              </a:rPr>
              <a:t>Source: European Centre for Disease Prevention and Control. Communicable Disease Threats Report, 2022</a:t>
            </a:r>
            <a:endParaRPr lang="en-GB" sz="800" kern="1200" dirty="0">
              <a:solidFill>
                <a:schemeClr val="tx1"/>
              </a:solidFill>
              <a:effectLst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853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GB" sz="1600" b="1" ker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Source: European Centre for Disease Prevention and Control. Communicable Disae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z="1600" b="1" kern="0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</a:t>
            </a:r>
            <a:br>
              <a:rPr lang="en-GB" sz="1600" kern="0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kern="0" dirty="0">
                <a:solidFill>
                  <a:schemeClr val="tx1"/>
                </a:solidFill>
              </a:rPr>
              <a:t>Week 39, 2018</a:t>
            </a:r>
            <a:br>
              <a:rPr lang="en-GB" kern="0" dirty="0">
                <a:solidFill>
                  <a:schemeClr val="tx1"/>
                </a:solidFill>
              </a:rPr>
            </a:b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0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48000" y="4138367"/>
            <a:ext cx="10800000" cy="1385740"/>
          </a:xfrm>
        </p:spPr>
        <p:txBody>
          <a:bodyPr>
            <a:normAutofit fontScale="90000"/>
          </a:bodyPr>
          <a:lstStyle/>
          <a:p>
            <a:pPr lvl="0" fontAlgn="base">
              <a:spcBef>
                <a:spcPts val="0"/>
              </a:spcBef>
            </a:pPr>
            <a:r>
              <a:rPr lang="en-GB" sz="2300" kern="0" dirty="0">
                <a:solidFill>
                  <a:prstClr val="white"/>
                </a:solidFill>
                <a:ea typeface="+mn-ea"/>
              </a:rPr>
              <a:t>Reusable maps and graphs from ECDC Communicable Disease Threats Report</a:t>
            </a:r>
            <a:br>
              <a:rPr lang="en-GB" sz="2300" kern="0" dirty="0">
                <a:solidFill>
                  <a:prstClr val="white"/>
                </a:solidFill>
                <a:ea typeface="+mn-ea"/>
              </a:rPr>
            </a:br>
            <a:br>
              <a:rPr lang="en-GB" sz="18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>Week 19, 2022</a:t>
            </a:r>
            <a:br>
              <a:rPr lang="en-GB" sz="1800" b="0" kern="0" dirty="0">
                <a:solidFill>
                  <a:prstClr val="white"/>
                </a:solidFill>
                <a:ea typeface="+mn-ea"/>
              </a:rPr>
            </a:b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48000" y="3438204"/>
            <a:ext cx="10800000" cy="504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8000" y="5720270"/>
            <a:ext cx="10869432" cy="55086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You are encouraged to reuse our maps and graphs for your own purposes and are free to translate them, provided the content is not altered and the source is acknowledged.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7109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A98BA7-2B99-439B-B23B-A5220A546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D0CD59E-4C7C-45E2-B5E3-0318972EE71F}"/>
              </a:ext>
            </a:extLst>
          </p:cNvPr>
          <p:cNvSpPr txBox="1">
            <a:spLocks/>
          </p:cNvSpPr>
          <p:nvPr/>
        </p:nvSpPr>
        <p:spPr>
          <a:xfrm>
            <a:off x="675066" y="223936"/>
            <a:ext cx="10354188" cy="951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b="0" dirty="0">
                <a:solidFill>
                  <a:srgbClr val="000000">
                    <a:alpha val="100000"/>
                  </a:srgbClr>
                </a:solidFill>
                <a:latin typeface="Tahoma"/>
                <a:cs typeface="Tahoma"/>
                <a:sym typeface="Tahoma"/>
              </a:rPr>
              <a:t>Distribution of COVID-19 cases worldwide, in </a:t>
            </a:r>
            <a:r>
              <a:rPr lang="en-GB" sz="1800" b="0" dirty="0"/>
              <a:t>accordance with the applied case definitions in the affected countries</a:t>
            </a:r>
            <a:r>
              <a:rPr lang="en-GB" sz="1800" b="0" dirty="0">
                <a:solidFill>
                  <a:srgbClr val="000000">
                    <a:alpha val="100000"/>
                  </a:srgbClr>
                </a:solidFill>
                <a:latin typeface="Tahoma"/>
                <a:cs typeface="Tahoma"/>
                <a:sym typeface="Tahoma"/>
              </a:rPr>
              <a:t>, as of week 18 2022</a:t>
            </a:r>
          </a:p>
        </p:txBody>
      </p:sp>
      <p:pic>
        <p:nvPicPr>
          <p:cNvPr id="6" name="Content Placeholder 2">
            <a:extLst>
              <a:ext uri="{FF2B5EF4-FFF2-40B4-BE49-F238E27FC236}">
                <a16:creationId xmlns:a16="http://schemas.microsoft.com/office/drawing/2014/main" id="{D47BFE02-4363-489D-B124-2C67BF53BB03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" y="1288140"/>
            <a:ext cx="11247120" cy="507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901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5A7D69-3F56-4F80-BC93-610FF6BED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ED2F0BF-DDB6-4441-9AF6-742F8373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/>
          <a:lstStyle/>
          <a:p>
            <a:pPr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1800" b="0" i="0" u="none" cap="none" dirty="0">
                <a:solidFill>
                  <a:srgbClr val="000000">
                    <a:alpha val="100000"/>
                  </a:srgbClr>
                </a:solidFill>
                <a:latin typeface="Tahoma"/>
                <a:cs typeface="Tahoma"/>
                <a:sym typeface="Tahoma"/>
              </a:rPr>
              <a:t>Distribution of COVID-19 deaths worldwide, as of week 1</a:t>
            </a:r>
            <a:r>
              <a:rPr lang="en-GB" sz="1800" b="0" i="0" u="none" cap="none" dirty="0">
                <a:solidFill>
                  <a:srgbClr val="000000">
                    <a:alpha val="100000"/>
                  </a:srgbClr>
                </a:solidFill>
                <a:latin typeface="Tahoma"/>
                <a:cs typeface="Tahoma"/>
                <a:sym typeface="Tahoma"/>
              </a:rPr>
              <a:t>8</a:t>
            </a:r>
            <a:r>
              <a:rPr sz="1800" b="0" i="0" u="none" cap="none" dirty="0">
                <a:solidFill>
                  <a:srgbClr val="000000">
                    <a:alpha val="100000"/>
                  </a:srgbClr>
                </a:solidFill>
                <a:latin typeface="Tahoma"/>
                <a:cs typeface="Tahoma"/>
                <a:sym typeface="Tahoma"/>
              </a:rPr>
              <a:t> 2022</a:t>
            </a:r>
          </a:p>
        </p:txBody>
      </p:sp>
      <p:pic>
        <p:nvPicPr>
          <p:cNvPr id="6" name="Content Placeholder 2">
            <a:extLst>
              <a:ext uri="{FF2B5EF4-FFF2-40B4-BE49-F238E27FC236}">
                <a16:creationId xmlns:a16="http://schemas.microsoft.com/office/drawing/2014/main" id="{08F0CC75-C554-4595-BF51-E0A5F523C7C8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146810"/>
            <a:ext cx="11247120" cy="507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322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4C72A1-7496-42B4-96F0-66BAE1125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FD1C0A6-F9F7-4634-8AD2-5B8ECFBA4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/>
          <a:lstStyle/>
          <a:p>
            <a:pPr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1800" b="0" i="0" u="none" cap="none" dirty="0">
                <a:solidFill>
                  <a:srgbClr val="000000">
                    <a:alpha val="100000"/>
                  </a:srgbClr>
                </a:solidFill>
                <a:latin typeface="Tahoma"/>
                <a:cs typeface="Tahoma"/>
                <a:sym typeface="Tahoma"/>
              </a:rPr>
              <a:t>Distribution of laboratory-confirmed cases of COVID-19 in </a:t>
            </a:r>
            <a:r>
              <a:rPr lang="en-GB" sz="1800" b="0" i="0" u="none" cap="none" dirty="0">
                <a:solidFill>
                  <a:srgbClr val="000000">
                    <a:alpha val="100000"/>
                  </a:srgbClr>
                </a:solidFill>
                <a:latin typeface="Tahoma"/>
                <a:cs typeface="Tahoma"/>
                <a:sym typeface="Tahoma"/>
              </a:rPr>
              <a:t>the </a:t>
            </a:r>
            <a:r>
              <a:rPr sz="1800" b="0" i="0" u="none" cap="none" dirty="0">
                <a:solidFill>
                  <a:srgbClr val="000000">
                    <a:alpha val="100000"/>
                  </a:srgbClr>
                </a:solidFill>
                <a:latin typeface="Tahoma"/>
                <a:cs typeface="Tahoma"/>
                <a:sym typeface="Tahoma"/>
              </a:rPr>
              <a:t>EU/EEA, as of week 1</a:t>
            </a:r>
            <a:r>
              <a:rPr lang="en-GB" sz="1800" b="0" i="0" u="none" cap="none" dirty="0">
                <a:solidFill>
                  <a:srgbClr val="000000">
                    <a:alpha val="100000"/>
                  </a:srgbClr>
                </a:solidFill>
                <a:latin typeface="Tahoma"/>
                <a:cs typeface="Tahoma"/>
                <a:sym typeface="Tahoma"/>
              </a:rPr>
              <a:t>8</a:t>
            </a:r>
            <a:r>
              <a:rPr sz="1800" b="0" i="0" u="none" cap="none" dirty="0">
                <a:solidFill>
                  <a:srgbClr val="000000">
                    <a:alpha val="100000"/>
                  </a:srgbClr>
                </a:solidFill>
                <a:latin typeface="Tahoma"/>
                <a:cs typeface="Tahoma"/>
                <a:sym typeface="Tahoma"/>
              </a:rPr>
              <a:t> 2022</a:t>
            </a:r>
          </a:p>
        </p:txBody>
      </p:sp>
      <p:pic>
        <p:nvPicPr>
          <p:cNvPr id="6" name="Content Placeholder 2">
            <a:extLst>
              <a:ext uri="{FF2B5EF4-FFF2-40B4-BE49-F238E27FC236}">
                <a16:creationId xmlns:a16="http://schemas.microsoft.com/office/drawing/2014/main" id="{6BAAE5C4-D2C2-4B76-BE47-03D067BE09D7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6225" y="1288140"/>
            <a:ext cx="11247120" cy="507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61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5DAFF8-9D91-4D27-A281-A2C5F1B2E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9CC5D6C-AD29-41F3-87BC-1FFDD4D8A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/>
          <a:lstStyle/>
          <a:p>
            <a:pPr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1800" b="0" i="0" u="none" cap="none" dirty="0">
                <a:solidFill>
                  <a:srgbClr val="000000">
                    <a:alpha val="100000"/>
                  </a:srgbClr>
                </a:solidFill>
                <a:latin typeface="Tahoma"/>
                <a:cs typeface="Tahoma"/>
                <a:sym typeface="Tahoma"/>
              </a:rPr>
              <a:t>Geographic distribution of 14-day cumulative number of reported COVID-19 cases </a:t>
            </a:r>
            <a:br>
              <a:rPr lang="en-GB" sz="1800" b="0" i="0" u="none" cap="none" dirty="0">
                <a:solidFill>
                  <a:srgbClr val="000000">
                    <a:alpha val="100000"/>
                  </a:srgbClr>
                </a:solidFill>
                <a:latin typeface="Tahoma"/>
                <a:cs typeface="Tahoma"/>
                <a:sym typeface="Tahoma"/>
              </a:rPr>
            </a:br>
            <a:r>
              <a:rPr sz="1800" b="0" i="0" u="none" cap="none" dirty="0">
                <a:solidFill>
                  <a:srgbClr val="000000">
                    <a:alpha val="100000"/>
                  </a:srgbClr>
                </a:solidFill>
                <a:latin typeface="Tahoma"/>
                <a:cs typeface="Tahoma"/>
                <a:sym typeface="Tahoma"/>
              </a:rPr>
              <a:t>per 100 000 population, worldwide, as of week</a:t>
            </a:r>
            <a:r>
              <a:rPr lang="en-GB" sz="1800" b="0" i="0" u="none" cap="none" dirty="0">
                <a:solidFill>
                  <a:srgbClr val="000000">
                    <a:alpha val="100000"/>
                  </a:srgbClr>
                </a:solidFill>
                <a:latin typeface="Tahoma"/>
                <a:cs typeface="Tahoma"/>
                <a:sym typeface="Tahoma"/>
              </a:rPr>
              <a:t> </a:t>
            </a:r>
            <a:r>
              <a:rPr sz="1800" b="0" i="0" u="none" cap="none" dirty="0">
                <a:solidFill>
                  <a:srgbClr val="000000">
                    <a:alpha val="100000"/>
                  </a:srgbClr>
                </a:solidFill>
                <a:latin typeface="Tahoma"/>
                <a:cs typeface="Tahoma"/>
                <a:sym typeface="Tahoma"/>
              </a:rPr>
              <a:t>1</a:t>
            </a:r>
            <a:r>
              <a:rPr lang="en-GB" sz="1800" b="0" i="0" u="none" cap="none" dirty="0">
                <a:solidFill>
                  <a:srgbClr val="000000">
                    <a:alpha val="100000"/>
                  </a:srgbClr>
                </a:solidFill>
                <a:latin typeface="Tahoma"/>
                <a:cs typeface="Tahoma"/>
                <a:sym typeface="Tahoma"/>
              </a:rPr>
              <a:t>8</a:t>
            </a:r>
            <a:r>
              <a:rPr sz="1800" b="0" i="0" u="none" cap="none" dirty="0">
                <a:solidFill>
                  <a:srgbClr val="000000">
                    <a:alpha val="100000"/>
                  </a:srgbClr>
                </a:solidFill>
                <a:latin typeface="Tahoma"/>
                <a:cs typeface="Tahoma"/>
                <a:sym typeface="Tahoma"/>
              </a:rPr>
              <a:t> 2022</a:t>
            </a:r>
          </a:p>
        </p:txBody>
      </p:sp>
      <p:pic>
        <p:nvPicPr>
          <p:cNvPr id="6" name="Content Placeholder 2">
            <a:extLst>
              <a:ext uri="{FF2B5EF4-FFF2-40B4-BE49-F238E27FC236}">
                <a16:creationId xmlns:a16="http://schemas.microsoft.com/office/drawing/2014/main" id="{E03776E0-C31C-476F-9CFE-8956B2C5BCCD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1082400"/>
            <a:ext cx="77724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600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9E5BB-43B4-490D-92B8-0E70BB293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2496" y="253955"/>
            <a:ext cx="9103017" cy="951722"/>
          </a:xfrm>
        </p:spPr>
        <p:txBody>
          <a:bodyPr>
            <a:normAutofit/>
          </a:bodyPr>
          <a:lstStyle/>
          <a:p>
            <a:pPr algn="ctr"/>
            <a:r>
              <a:rPr lang="en-GB" sz="1600" dirty="0"/>
              <a:t>Geographical distribution of acute hepatitis cases of unknown aetiology in children aged 16 years or younger in EU/EAA countries, as of 12 May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1DA37A-44E5-4EB6-AB39-75F2FAA69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506E5D9-3878-46D3-8B4B-59B86E8471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511" y="1205677"/>
            <a:ext cx="7328977" cy="5181873"/>
          </a:xfrm>
        </p:spPr>
      </p:pic>
    </p:spTree>
    <p:extLst>
      <p:ext uri="{BB962C8B-B14F-4D97-AF65-F5344CB8AC3E}">
        <p14:creationId xmlns:p14="http://schemas.microsoft.com/office/powerpoint/2010/main" val="3659887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8FB3EB2-8196-4C5C-B834-AF7F6BAEB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8118" y="131736"/>
            <a:ext cx="9375764" cy="951722"/>
          </a:xfrm>
        </p:spPr>
        <p:txBody>
          <a:bodyPr>
            <a:normAutofit fontScale="90000"/>
          </a:bodyPr>
          <a:lstStyle/>
          <a:p>
            <a:pPr algn="ctr"/>
            <a:br>
              <a:rPr lang="en-GB" sz="1600" dirty="0"/>
            </a:br>
            <a:br>
              <a:rPr lang="en-GB" sz="1800" dirty="0"/>
            </a:br>
            <a:br>
              <a:rPr lang="en-GB" sz="1800" dirty="0"/>
            </a:br>
            <a:r>
              <a:rPr lang="en-GB" sz="1800" dirty="0"/>
              <a:t>Geographical distribution of cases of acute hepatitis of unknown aetiology among children under 16 years old, in EU/EEA, as of 12 May 2022</a:t>
            </a:r>
            <a:br>
              <a:rPr lang="en-GB" sz="2300" dirty="0"/>
            </a:br>
            <a:br>
              <a:rPr lang="en-GB" dirty="0"/>
            </a:b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CD3921-F874-4A14-9F92-2101C17F3F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417" y="964061"/>
            <a:ext cx="7795165" cy="5511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89067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1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7CBDC1"/>
      </a:accent1>
      <a:accent2>
        <a:srgbClr val="C0D236"/>
      </a:accent2>
      <a:accent3>
        <a:srgbClr val="3E5B84"/>
      </a:accent3>
      <a:accent4>
        <a:srgbClr val="008C75"/>
      </a:accent4>
      <a:accent5>
        <a:srgbClr val="82428D"/>
      </a:accent5>
      <a:accent6>
        <a:srgbClr val="E8683F"/>
      </a:accent6>
      <a:hlink>
        <a:srgbClr val="51871B"/>
      </a:hlink>
      <a:folHlink>
        <a:srgbClr val="51871B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DC_PowerPoint_Template_2018-newbuilding-16-9 V3.potx [Read-Only]" id="{D322459E-1AE5-4DD4-A4CA-847638BBE1AF}" vid="{F3AA6A5B-6808-443B-A3A7-BB9FF9F55CB3}"/>
    </a:ext>
  </a:extLst>
</a:theme>
</file>

<file path=ppt/theme/theme2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CDC_Description xmlns="http://schemas.microsoft.com/sharepoint/v3" xsi:nil="true"/>
    <TaxKeywordTaxHTField xmlns="d23a570b-d7a9-49ca-a34c-8afb8206b4bf">
      <Terms xmlns="http://schemas.microsoft.com/office/infopath/2007/PartnerControls"/>
    </TaxKeywordTaxHTField>
    <TaxCatchAll xmlns="d23a570b-d7a9-49ca-a34c-8afb8206b4bf">
      <Value>124</Value>
      <Value>1624</Value>
      <Value>588</Value>
    </TaxCatchAll>
    <ECDC_Subject_whatTaxHTField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epidemic intelligence</TermName>
          <TermId xmlns="http://schemas.microsoft.com/office/infopath/2007/PartnerControls">ad1f1585-b938-4db1-992a-8af3e2bf831f</TermId>
        </TermInfo>
      </Terms>
    </ECDC_Subject_whatTaxHTField0>
    <ECDC_DMS_Project0 xmlns="376727eb-354b-45e4-998d-f84ea079474e">
      <Terms xmlns="http://schemas.microsoft.com/office/infopath/2007/PartnerControls"/>
    </ECDC_DMS_Project0>
    <ECDC_DMS_MIS_Activity_code0 xmlns="376727eb-354b-45e4-998d-f84ea079474e">
      <Terms xmlns="http://schemas.microsoft.com/office/infopath/2007/PartnerControls"/>
    </ECDC_DMS_MIS_Activity_code0>
    <ECDC_DMS_Section xmlns="376727eb-354b-45e4-998d-f84ea079474e">Epidemic Intelligence and Emergency Operations</ECDC_DMS_Section>
    <ECDC_DMS_Author xmlns="376727eb-354b-45e4-998d-f84ea079474e">
      <UserInfo>
        <DisplayName>Thomas Mollet</DisplayName>
        <AccountId>501</AccountId>
        <AccountType/>
      </UserInfo>
    </ECDC_DMS_Author>
    <ECDC_DMS_Group xmlns="376727eb-354b-45e4-998d-f84ea079474e">Epidemic Intelligence</ECDC_DMS_Group>
    <ECDC_DMS_Contains_Personal_Data xmlns="376727eb-354b-45e4-998d-f84ea079474e">false</ECDC_DMS_Contains_Personal_Data>
    <ECDC_DMS_Organization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Epidemic Intelligence and Emergency Operations</TermName>
          <TermId xmlns="http://schemas.microsoft.com/office/infopath/2007/PartnerControls">14e38dbb-bccc-4c34-ac2f-9f24d991c96d</TermId>
        </TermInfo>
      </Terms>
    </ECDC_DMS_Organization0>
    <ECDC_DMS_Epi_and_Emergency_Document_Type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Non-Classified Epidemic Intelligence and Emergency Operations</TermName>
          <TermId xmlns="http://schemas.microsoft.com/office/infopath/2007/PartnerControls">37ea999c-e28f-4073-bd66-a51bd1b190b5</TermId>
        </TermInfo>
      </Terms>
    </ECDC_DMS_Epi_and_Emergency_Document_Type0>
    <ECDC_DMS_Data_Controller xmlns="376727eb-354b-45e4-998d-f84ea079474e">
      <UserInfo>
        <DisplayName/>
        <AccountId xsi:nil="true"/>
        <AccountType/>
      </UserInfo>
    </ECDC_DMS_Data_Controller>
    <ECDC_DMS_Classification xmlns="376727eb-354b-45e4-998d-f84ea079474e" xsi:nil="true"/>
    <ECDC_DMS_Effective_Date xmlns="376727eb-354b-45e4-998d-f84ea079474e">2016-10-31T09:44:00+00:00</ECDC_DMS_Effective_Date>
  </documentManagement>
</p:properties>
</file>

<file path=customXml/item3.xml><?xml version="1.0" encoding="utf-8"?>
<?mso-contentType ?>
<SharedContentType xmlns="Microsoft.SharePoint.Taxonomy.ContentTypeSync" SourceId="de887f88-4a24-49db-a549-4c3cbb517053" ContentTypeId="0x010100D736C7ACE9B64A2887FC840CE64E73CD00360B9ACB809F49C1884CB141DE574707007F106902CA0648509223A5AB6FB37150" PreviousValue="false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Epidemic Intelligence and Emergency Operations" ma:contentTypeID="0x010100D736C7ACE9B64A2887FC840CE64E73CD00360B9ACB809F49C1884CB141DE574707007F106902CA0648509223A5AB6FB3715000B80CADFD35067648B85EBA8BF6B3929D" ma:contentTypeVersion="37" ma:contentTypeDescription="Epidemic Intelligence and Emergency Operations Content Type" ma:contentTypeScope="" ma:versionID="8f0cb0a25a289c4a32324af94a921498">
  <xsd:schema xmlns:xsd="http://www.w3.org/2001/XMLSchema" xmlns:xs="http://www.w3.org/2001/XMLSchema" xmlns:p="http://schemas.microsoft.com/office/2006/metadata/properties" xmlns:ns1="http://schemas.microsoft.com/sharepoint/v3" xmlns:ns2="376727eb-354b-45e4-998d-f84ea079474e" xmlns:ns3="d23a570b-d7a9-49ca-a34c-8afb8206b4bf" targetNamespace="http://schemas.microsoft.com/office/2006/metadata/properties" ma:root="true" ma:fieldsID="de28d7e1e387f98cca7eb7d69937aac5" ns1:_="" ns2:_="" ns3:_="">
    <xsd:import namespace="http://schemas.microsoft.com/sharepoint/v3"/>
    <xsd:import namespace="376727eb-354b-45e4-998d-f84ea079474e"/>
    <xsd:import namespace="d23a570b-d7a9-49ca-a34c-8afb8206b4bf"/>
    <xsd:element name="properties">
      <xsd:complexType>
        <xsd:sequence>
          <xsd:element name="documentManagement">
            <xsd:complexType>
              <xsd:all>
                <xsd:element ref="ns1:ECDC_Description" minOccurs="0"/>
                <xsd:element ref="ns2:ECDC_DMS_Author" minOccurs="0"/>
                <xsd:element ref="ns2:ECDC_DMS_Organization0" minOccurs="0"/>
                <xsd:element ref="ns3:TaxCatchAll" minOccurs="0"/>
                <xsd:element ref="ns3:TaxCatchAllLabel" minOccurs="0"/>
                <xsd:element ref="ns2:ECDC_DMS_Epi_and_Emergency_Document_Type0" minOccurs="0"/>
                <xsd:element ref="ns2:ECDC_Subject_whatTaxHTField0" minOccurs="0"/>
                <xsd:element ref="ns2:ECDC_DMS_Project0" minOccurs="0"/>
                <xsd:element ref="ns2:ECDC_DMS_MIS_Activity_code0" minOccurs="0"/>
                <xsd:element ref="ns3:TaxKeywordTaxHTField" minOccurs="0"/>
                <xsd:element ref="ns2:ECDC_DMS_Classification" minOccurs="0"/>
                <xsd:element ref="ns2:ECDC_DMS_Contains_Personal_Data" minOccurs="0"/>
                <xsd:element ref="ns2:ECDC_DMS_Data_Controller" minOccurs="0"/>
                <xsd:element ref="ns2:ECDC_DMS_Effective_Date" minOccurs="0"/>
                <xsd:element ref="ns2:ECDC_DMS_Section" minOccurs="0"/>
                <xsd:element ref="ns2:ECDC_DMS_Group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CDC_Description" ma:index="2" nillable="true" ma:displayName="Description" ma:internalName="ECDC_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6727eb-354b-45e4-998d-f84ea079474e" elementFormDefault="qualified">
    <xsd:import namespace="http://schemas.microsoft.com/office/2006/documentManagement/types"/>
    <xsd:import namespace="http://schemas.microsoft.com/office/infopath/2007/PartnerControls"/>
    <xsd:element name="ECDC_DMS_Author" ma:index="3" nillable="true" ma:displayName="Owner" ma:description="An ECDC user or group(s) of users that are responsible for the document" ma:format="Hyperlink" ma:internalName="ECDC_DMS_Autho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DC_DMS_Organization0" ma:index="4" nillable="true" ma:taxonomy="true" ma:internalName="ECDC_DMS_Organization0" ma:taxonomyFieldName="ECDC_DMS_Organization" ma:displayName="Organisation" ma:readOnly="false" ma:default="" ma:fieldId="{35fb11e9-a18d-4b50-add6-447ef1d65648}" ma:taxonomyMulti="true" ma:sspId="de887f88-4a24-49db-a549-4c3cbb517053" ma:termSetId="0a8715e9-9613-4f3d-9487-c066723ad7a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Epi_and_Emergency_Document_Type0" ma:index="8" ma:taxonomy="true" ma:internalName="ECDC_DMS_Epi_and_Emergency_Document_Type0" ma:taxonomyFieldName="ECDC_DMS_Epi_and_Emergency_Document_Type" ma:displayName="Document Type" ma:readOnly="false" ma:fieldId="{db5d7a09-fdd7-41fd-b02e-d1d803890622}" ma:taxonomyMulti="true" ma:sspId="de887f88-4a24-49db-a549-4c3cbb517053" ma:termSetId="05694767-788d-4e99-ad07-3dd6ddb61ccc" ma:anchorId="fd2d67fc-49ba-4ea3-bbfc-a0893a7af3e7" ma:open="false" ma:isKeyword="false">
      <xsd:complexType>
        <xsd:sequence>
          <xsd:element ref="pc:Terms" minOccurs="0" maxOccurs="1"/>
        </xsd:sequence>
      </xsd:complexType>
    </xsd:element>
    <xsd:element name="ECDC_Subject_whatTaxHTField0" ma:index="10" ma:taxonomy="true" ma:internalName="ECDC_Subject_whatTaxHTField0" ma:taxonomyFieldName="ECDC_Subject_what" ma:displayName="Topic" ma:default="" ma:fieldId="{7525aafd-95ab-48e0-925f-ead7584e2866}" ma:taxonomyMulti="true" ma:sspId="de887f88-4a24-49db-a549-4c3cbb517053" ma:termSetId="b09c8666-4e2c-4f19-91e4-8f1fe34bccc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Project0" ma:index="12" nillable="true" ma:taxonomy="true" ma:internalName="ECDC_DMS_Project0" ma:taxonomyFieldName="ECDC_DMS_Project" ma:displayName="Project" ma:readOnly="false" ma:default="" ma:fieldId="{951a5c61-3e7d-4f5e-ad41-b76025ccfaa6}" ma:taxonomyMulti="true" ma:sspId="de887f88-4a24-49db-a549-4c3cbb517053" ma:termSetId="83bc1c21-e08b-4faa-97f2-3f7a70f36fc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MIS_Activity_code0" ma:index="14" nillable="true" ma:taxonomy="true" ma:internalName="ECDC_DMS_MIS_Activity_code0" ma:taxonomyFieldName="ECDC_DMS_MIS_Activity_code" ma:displayName="MIS Activity code" ma:readOnly="false" ma:default="" ma:fieldId="{8cb6b235-d851-4acc-9843-ae912a313215}" ma:taxonomyMulti="true" ma:sspId="de887f88-4a24-49db-a549-4c3cbb517053" ma:termSetId="141081f5-dfc8-474c-9d5b-c9b39840f6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Classification" ma:index="18" nillable="true" ma:displayName="Classification" ma:format="Dropdown" ma:internalName="ECDC_DMS_Classification" ma:readOnly="false">
      <xsd:simpleType>
        <xsd:restriction base="dms:Choice">
          <xsd:enumeration value="Public"/>
          <xsd:enumeration value="Restricted"/>
          <xsd:enumeration value="Confidential"/>
        </xsd:restriction>
      </xsd:simpleType>
    </xsd:element>
    <xsd:element name="ECDC_DMS_Contains_Personal_Data" ma:index="19" nillable="true" ma:displayName="Contains Personal Data" ma:default="0" ma:internalName="ECDC_DMS_Contains_Personal_Data" ma:readOnly="false">
      <xsd:simpleType>
        <xsd:restriction base="dms:Boolean"/>
      </xsd:simpleType>
    </xsd:element>
    <xsd:element name="ECDC_DMS_Data_Controller" ma:index="20" nillable="true" ma:displayName="Data Controller" ma:format="Hyperlink" ma:SearchPeopleOnly="false" ma:SharePointGroup="0" ma:internalName="ECDC_DMS_Data_Controlle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DC_DMS_Effective_Date" ma:index="21" nillable="true" ma:displayName="Effective Date" ma:default="[today]" ma:internalName="ECDC_DMS_Effective_Date" ma:readOnly="false">
      <xsd:simpleType>
        <xsd:restriction base="dms:DateTime"/>
      </xsd:simpleType>
    </xsd:element>
    <xsd:element name="ECDC_DMS_Section" ma:index="22" nillable="true" ma:displayName="Section" ma:description="Indicates the creator users ECDC Unit" ma:hidden="true" ma:internalName="ECDC_DMS_Section" ma:readOnly="false">
      <xsd:simpleType>
        <xsd:restriction base="dms:Text"/>
      </xsd:simpleType>
    </xsd:element>
    <xsd:element name="ECDC_DMS_Group" ma:index="23" nillable="true" ma:displayName="Group" ma:description="Indicates the creator users ECDC Group" ma:hidden="true" ma:internalName="ECDC_DMS_Group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3a570b-d7a9-49ca-a34c-8afb8206b4bf" elementFormDefault="qualified">
    <xsd:import namespace="http://schemas.microsoft.com/office/2006/documentManagement/types"/>
    <xsd:import namespace="http://schemas.microsoft.com/office/infopath/2007/PartnerControls"/>
    <xsd:element name="TaxCatchAll" ma:index="5" nillable="true" ma:displayName="Taxonomy Catch All Column" ma:description="" ma:hidden="true" ma:list="{f540d323-f29b-4666-8500-d25439f05077}" ma:internalName="TaxCatchAll" ma:showField="CatchAllData" ma:web="376727eb-354b-45e4-998d-f84ea07947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6" nillable="true" ma:displayName="Taxonomy Catch All Column1" ma:description="" ma:hidden="true" ma:list="{f540d323-f29b-4666-8500-d25439f05077}" ma:internalName="TaxCatchAllLabel" ma:readOnly="true" ma:showField="CatchAllDataLabel" ma:web="376727eb-354b-45e4-998d-f84ea07947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6" nillable="true" ma:taxonomy="true" ma:internalName="TaxKeywordTaxHTField" ma:taxonomyFieldName="TaxKeyword" ma:displayName="Additional Keywords" ma:fieldId="{23f27201-bee3-471e-b2e7-b64fd8b7ca38}" ma:taxonomyMulti="true" ma:sspId="de887f88-4a24-49db-a549-4c3cbb51705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12C6006D-0315-439C-9BFB-C85185C42E3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98013DF-7568-4DE1-A15A-B72D0DA1D637}">
  <ds:schemaRefs>
    <ds:schemaRef ds:uri="376727eb-354b-45e4-998d-f84ea079474e"/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d23a570b-d7a9-49ca-a34c-8afb8206b4bf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sharepoint/v3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F8EED194-C37D-4977-AE20-81936875A2E9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5BA77A72-71BB-4886-9700-B0F8355946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76727eb-354b-45e4-998d-f84ea079474e"/>
    <ds:schemaRef ds:uri="d23a570b-d7a9-49ca-a34c-8afb8206b4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62586917-95D1-403B-9907-4F45793AFAF0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28733</TotalTime>
  <Words>193</Words>
  <Application>Microsoft Office PowerPoint</Application>
  <PresentationFormat>Widescreen</PresentationFormat>
  <Paragraphs>15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Tahoma</vt:lpstr>
      <vt:lpstr>Theme_ECDC</vt:lpstr>
      <vt:lpstr>Reusable maps and graphs from ECDC Communicable Disease Threats Report  Week 19, 2022 </vt:lpstr>
      <vt:lpstr>PowerPoint Presentation</vt:lpstr>
      <vt:lpstr>Distribution of COVID-19 deaths worldwide, as of week 18 2022</vt:lpstr>
      <vt:lpstr>Distribution of laboratory-confirmed cases of COVID-19 in the EU/EEA, as of week 18 2022</vt:lpstr>
      <vt:lpstr>Geographic distribution of 14-day cumulative number of reported COVID-19 cases  per 100 000 population, worldwide, as of week 18 2022</vt:lpstr>
      <vt:lpstr>Geographical distribution of acute hepatitis cases of unknown aetiology in children aged 16 years or younger in EU/EAA countries, as of 12 May 2022</vt:lpstr>
      <vt:lpstr>   Geographical distribution of cases of acute hepatitis of unknown aetiology among children under 16 years old, in EU/EEA, as of 12 May 2022  </vt:lpstr>
    </vt:vector>
  </TitlesOfParts>
  <Manager>Thomas Mollet</Manager>
  <Company>ECDC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Reusable maps and graphs from ECDC Communicable Disease Threats Report – Week 5, 2019</dc:title>
  <dc:creator>ECDC</dc:creator>
  <cp:keywords/>
  <cp:lastModifiedBy>Samantha Wilson</cp:lastModifiedBy>
  <cp:revision>2214</cp:revision>
  <cp:lastPrinted>2017-03-24T07:50:18Z</cp:lastPrinted>
  <dcterms:created xsi:type="dcterms:W3CDTF">2015-11-05T13:02:54Z</dcterms:created>
  <dcterms:modified xsi:type="dcterms:W3CDTF">2022-05-13T13:51:52Z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0x010100D736C7ACE9B64A2887FC840CE64E73CD00360B9ACB809F49C1884CB141DE574707007F106902CA0648509223A5AB6FB3715000B80CADFD35067648B85EBA8BF6B3929D</vt:lpwstr>
  </property>
  <property fmtid="{D5CDD505-2E9C-101B-9397-08002B2CF9AE}" pid="3" name="_dlc_DocIdItemGuid">
    <vt:lpwstr>5d091477-0474-4b81-8d0d-8f15ba811882</vt:lpwstr>
  </property>
  <property fmtid="{D5CDD505-2E9C-101B-9397-08002B2CF9AE}" pid="4" name="ECDC_Subject_does">
    <vt:lpwstr/>
  </property>
  <property fmtid="{D5CDD505-2E9C-101B-9397-08002B2CF9AE}" pid="5" name="DMS Product">
    <vt:lpwstr/>
  </property>
  <property fmtid="{D5CDD505-2E9C-101B-9397-08002B2CF9AE}" pid="6" name="TaxKeyword">
    <vt:lpwstr/>
  </property>
  <property fmtid="{D5CDD505-2E9C-101B-9397-08002B2CF9AE}" pid="7" name="ECDC_Target_audience">
    <vt:lpwstr/>
  </property>
  <property fmtid="{D5CDD505-2E9C-101B-9397-08002B2CF9AE}" pid="8" name="ECDC_DMS_Country">
    <vt:lpwstr/>
  </property>
  <property fmtid="{D5CDD505-2E9C-101B-9397-08002B2CF9AE}" pid="9" name="ECDC_DMS_Eurosurveillance_Document_Type">
    <vt:lpwstr/>
  </property>
  <property fmtid="{D5CDD505-2E9C-101B-9397-08002B2CF9AE}" pid="10" name="ECDC_DMS_MIS_Activity_code">
    <vt:lpwstr/>
  </property>
  <property fmtid="{D5CDD505-2E9C-101B-9397-08002B2CF9AE}" pid="11" name="ECDC_DMS_Organigramme">
    <vt:lpwstr>588;#Epidemic Intelligence and Emergency Operations|14e38dbb-bccc-4c34-ac2f-9f24d991c96d</vt:lpwstr>
  </property>
  <property fmtid="{D5CDD505-2E9C-101B-9397-08002B2CF9AE}" pid="12" name="ECDC_DMS_Project">
    <vt:lpwstr/>
  </property>
  <property fmtid="{D5CDD505-2E9C-101B-9397-08002B2CF9AE}" pid="13" name="ECDC_Subject_who">
    <vt:lpwstr/>
  </property>
  <property fmtid="{D5CDD505-2E9C-101B-9397-08002B2CF9AE}" pid="14" name="Meeting_x0020_Code">
    <vt:lpwstr/>
  </property>
  <property fmtid="{D5CDD505-2E9C-101B-9397-08002B2CF9AE}" pid="15" name="ECDC_Subject_what">
    <vt:lpwstr>124;#epidemic intelligence|ad1f1585-b938-4db1-992a-8af3e2bf831f</vt:lpwstr>
  </property>
  <property fmtid="{D5CDD505-2E9C-101B-9397-08002B2CF9AE}" pid="16" name="ECDC_DMS_Epidemic_Intelligence_Document_Type">
    <vt:lpwstr>955;#Non-Classified Epidemic Intelligence Document|bb56eead-3e33-469a-99c7-76d6f740793f</vt:lpwstr>
  </property>
  <property fmtid="{D5CDD505-2E9C-101B-9397-08002B2CF9AE}" pid="17" name="Meeting Code">
    <vt:lpwstr/>
  </property>
  <property fmtid="{D5CDD505-2E9C-101B-9397-08002B2CF9AE}" pid="18" name="ECDC_DMS_RestrictedAccess">
    <vt:lpwstr/>
  </property>
  <property fmtid="{D5CDD505-2E9C-101B-9397-08002B2CF9AE}" pid="19" name="_dlc_DocId">
    <vt:lpwstr>DOI1006-78-5</vt:lpwstr>
  </property>
  <property fmtid="{D5CDD505-2E9C-101B-9397-08002B2CF9AE}" pid="20" name="_dlc_DocIdPersistId">
    <vt:bool>false</vt:bool>
  </property>
  <property fmtid="{D5CDD505-2E9C-101B-9397-08002B2CF9AE}" pid="21" name="_dlc_DocIdUrl">
    <vt:lpwstr>http://dms.ecdcnet.europa.eu/sites/srs/eir/eieo/_layouts/15/DocIdRedir.aspx?ID=DOI1006-78-5, DOI1006-78-5</vt:lpwstr>
  </property>
  <property fmtid="{D5CDD505-2E9C-101B-9397-08002B2CF9AE}" pid="22" name="ECDC_DMS_Organization">
    <vt:lpwstr>588;#Epidemic Intelligence and Emergency Operations|14e38dbb-bccc-4c34-ac2f-9f24d991c96d</vt:lpwstr>
  </property>
  <property fmtid="{D5CDD505-2E9C-101B-9397-08002B2CF9AE}" pid="23" name="ECDC_DMS_Epi_and_Emergency_Document_Type">
    <vt:lpwstr>1624;#Non-Classified Epidemic Intelligence and Emergency Operations|37ea999c-e28f-4073-bd66-a51bd1b190b5</vt:lpwstr>
  </property>
  <property fmtid="{D5CDD505-2E9C-101B-9397-08002B2CF9AE}" pid="24" name="ArticulateGUID">
    <vt:lpwstr>174919CC-9E42-4C8E-8896-BED71589FA8F</vt:lpwstr>
  </property>
  <property fmtid="{D5CDD505-2E9C-101B-9397-08002B2CF9AE}" pid="25" name="ArticulatePath">
    <vt:lpwstr>http://dms.ecdcnet.europa.eu/sites/srs/eir/eieo/247duties/RUNNING CDTR-maps-graphs-week</vt:lpwstr>
  </property>
</Properties>
</file>