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0"/>
  </p:notesMasterIdLst>
  <p:handoutMasterIdLst>
    <p:handoutMasterId r:id="rId11"/>
  </p:handoutMasterIdLst>
  <p:sldIdLst>
    <p:sldId id="256" r:id="rId8"/>
    <p:sldId id="266" r:id="rId9"/>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73" d="100"/>
          <a:sy n="73" d="100"/>
        </p:scale>
        <p:origin x="126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6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4.1185442251196996E-2"/>
          <c:y val="5.9876699096659151E-2"/>
          <c:w val="0.93970140267886515"/>
          <c:h val="0.74909068333156725"/>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Pivot_New!$A$2:$A$522</c:f>
              <c:strCache>
                <c:ptCount val="520"/>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pt idx="498">
                  <c:v>2017-32</c:v>
                </c:pt>
                <c:pt idx="499">
                  <c:v>2017-33</c:v>
                </c:pt>
                <c:pt idx="500">
                  <c:v>2017-34</c:v>
                </c:pt>
                <c:pt idx="501">
                  <c:v>2017-35</c:v>
                </c:pt>
                <c:pt idx="502">
                  <c:v>2017-36</c:v>
                </c:pt>
                <c:pt idx="503">
                  <c:v>2017-37</c:v>
                </c:pt>
                <c:pt idx="504">
                  <c:v>2017-38</c:v>
                </c:pt>
                <c:pt idx="505">
                  <c:v>2017-39</c:v>
                </c:pt>
                <c:pt idx="506">
                  <c:v>2017-40</c:v>
                </c:pt>
                <c:pt idx="507">
                  <c:v>2017-41</c:v>
                </c:pt>
                <c:pt idx="508">
                  <c:v>2017-42</c:v>
                </c:pt>
                <c:pt idx="509">
                  <c:v>2017-43</c:v>
                </c:pt>
                <c:pt idx="510">
                  <c:v>2017-44</c:v>
                </c:pt>
                <c:pt idx="511">
                  <c:v>2017-45</c:v>
                </c:pt>
                <c:pt idx="512">
                  <c:v>2017-46</c:v>
                </c:pt>
                <c:pt idx="513">
                  <c:v>2017-47</c:v>
                </c:pt>
                <c:pt idx="514">
                  <c:v>2017-48</c:v>
                </c:pt>
                <c:pt idx="515">
                  <c:v>2017-49</c:v>
                </c:pt>
                <c:pt idx="516">
                  <c:v>2017-50</c:v>
                </c:pt>
                <c:pt idx="517">
                  <c:v>2017-51</c:v>
                </c:pt>
                <c:pt idx="518">
                  <c:v>2017-52</c:v>
                </c:pt>
                <c:pt idx="519">
                  <c:v>2018-01</c:v>
                </c:pt>
              </c:strCache>
            </c:strRef>
          </c:cat>
          <c:val>
            <c:numRef>
              <c:f>Pivot_New!$B$2:$B$522</c:f>
              <c:numCache>
                <c:formatCode>General</c:formatCode>
                <c:ptCount val="520"/>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pt idx="498">
                  <c:v>38</c:v>
                </c:pt>
                <c:pt idx="499">
                  <c:v>310</c:v>
                </c:pt>
                <c:pt idx="500">
                  <c:v>134</c:v>
                </c:pt>
                <c:pt idx="501">
                  <c:v>45</c:v>
                </c:pt>
                <c:pt idx="502">
                  <c:v>123</c:v>
                </c:pt>
                <c:pt idx="503">
                  <c:v>128</c:v>
                </c:pt>
                <c:pt idx="504">
                  <c:v>56</c:v>
                </c:pt>
                <c:pt idx="505">
                  <c:v>132</c:v>
                </c:pt>
                <c:pt idx="506">
                  <c:v>118</c:v>
                </c:pt>
                <c:pt idx="507">
                  <c:v>87</c:v>
                </c:pt>
                <c:pt idx="508">
                  <c:v>44</c:v>
                </c:pt>
                <c:pt idx="509">
                  <c:v>34</c:v>
                </c:pt>
                <c:pt idx="510">
                  <c:v>24</c:v>
                </c:pt>
                <c:pt idx="511">
                  <c:v>94</c:v>
                </c:pt>
                <c:pt idx="512">
                  <c:v>78</c:v>
                </c:pt>
                <c:pt idx="513">
                  <c:v>46</c:v>
                </c:pt>
                <c:pt idx="514">
                  <c:v>64</c:v>
                </c:pt>
                <c:pt idx="515">
                  <c:v>106</c:v>
                </c:pt>
                <c:pt idx="516">
                  <c:v>82</c:v>
                </c:pt>
                <c:pt idx="517">
                  <c:v>70</c:v>
                </c:pt>
                <c:pt idx="518">
                  <c:v>11</c:v>
                </c:pt>
                <c:pt idx="519">
                  <c:v>28</c:v>
                </c:pt>
              </c:numCache>
            </c:numRef>
          </c:val>
          <c:extLst>
            <c:ext xmlns:c16="http://schemas.microsoft.com/office/drawing/2014/chart" uri="{C3380CC4-5D6E-409C-BE32-E72D297353CC}">
              <c16:uniqueId val="{00000000-FABA-4375-A244-991E1F81EE32}"/>
            </c:ext>
          </c:extLst>
        </c:ser>
        <c:dLbls>
          <c:showLegendKey val="0"/>
          <c:showVal val="0"/>
          <c:showCatName val="0"/>
          <c:showSerName val="0"/>
          <c:showPercent val="0"/>
          <c:showBubbleSize val="0"/>
        </c:dLbls>
        <c:gapWidth val="0"/>
        <c:axId val="415102632"/>
        <c:axId val="108002320"/>
      </c:barChart>
      <c:catAx>
        <c:axId val="4151026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dirty="0">
                    <a:solidFill>
                      <a:sysClr val="windowText" lastClr="000000"/>
                    </a:solidFill>
                  </a:rPr>
                  <a:t>Week</a:t>
                </a:r>
              </a:p>
            </c:rich>
          </c:tx>
          <c:layout>
            <c:manualLayout>
              <c:xMode val="edge"/>
              <c:yMode val="edge"/>
              <c:x val="0.47529483890602026"/>
              <c:y val="0.91197505855706806"/>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08002320"/>
        <c:crosses val="autoZero"/>
        <c:auto val="1"/>
        <c:lblAlgn val="ctr"/>
        <c:lblOffset val="100"/>
        <c:tickMarkSkip val="2"/>
        <c:noMultiLvlLbl val="0"/>
      </c:catAx>
      <c:valAx>
        <c:axId val="108002320"/>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1.2104608890133735E-2"/>
              <c:y val="9.6032434332777444E-3"/>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15102632"/>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0.35028</cdr:x>
      <cdr:y>0.95556</cdr:y>
    </cdr:from>
    <cdr:to>
      <cdr:x>0.98964</cdr:x>
      <cdr:y>1</cdr:y>
    </cdr:to>
    <cdr:sp macro="" textlink="">
      <cdr:nvSpPr>
        <cdr:cNvPr id="8" name="TextBox 1"/>
        <cdr:cNvSpPr txBox="1"/>
      </cdr:nvSpPr>
      <cdr:spPr>
        <a:xfrm xmlns:a="http://schemas.openxmlformats.org/drawingml/2006/main">
          <a:off x="3179037" y="5879506"/>
          <a:ext cx="5802593" cy="27346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0.08851</cdr:x>
      <cdr:y>0.04196</cdr:y>
    </cdr:from>
    <cdr:to>
      <cdr:x>0.96234</cdr:x>
      <cdr:y>0.11493</cdr:y>
    </cdr:to>
    <cdr:sp macro="" textlink="">
      <cdr:nvSpPr>
        <cdr:cNvPr id="6" name="TextBox 1"/>
        <cdr:cNvSpPr txBox="1"/>
      </cdr:nvSpPr>
      <cdr:spPr>
        <a:xfrm xmlns:a="http://schemas.openxmlformats.org/drawingml/2006/main">
          <a:off x="803305" y="244911"/>
          <a:ext cx="7930497" cy="4259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dirty="0">
              <a:effectLst/>
            </a:rPr>
            <a:t>New measles cases per week of reporting, week 2008-1 to 2018-1, Romania</a:t>
          </a:r>
          <a:endParaRPr lang="en-GB"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2</a:t>
            </a:r>
            <a:r>
              <a:rPr lang="en-GB" sz="1800" dirty="0" smtClean="0"/>
              <a:t>,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13401827"/>
              </p:ext>
            </p:extLst>
          </p:nvPr>
        </p:nvGraphicFramePr>
        <p:xfrm>
          <a:off x="0" y="119641"/>
          <a:ext cx="9144000" cy="6229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1767511"/>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376727eb-354b-45e4-998d-f84ea079474e"/>
    <ds:schemaRef ds:uri="http://purl.org/dc/elements/1.1/"/>
    <ds:schemaRef ds:uri="d23a570b-d7a9-49ca-a34c-8afb8206b4bf"/>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16369</TotalTime>
  <Words>57</Words>
  <Application>Microsoft Office PowerPoint</Application>
  <PresentationFormat>On-screen Show (4:3)</PresentationFormat>
  <Paragraphs>7</Paragraphs>
  <Slides>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ECDCNET\cdebellegarde</cp:lastModifiedBy>
  <cp:revision>1052</cp:revision>
  <cp:lastPrinted>2017-03-24T07:50:18Z</cp:lastPrinted>
  <dcterms:created xsi:type="dcterms:W3CDTF">2015-11-05T13:02:54Z</dcterms:created>
  <dcterms:modified xsi:type="dcterms:W3CDTF">2018-01-12T13:48:54Z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