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7"/>
  </p:notesMasterIdLst>
  <p:handoutMasterIdLst>
    <p:handoutMasterId r:id="rId18"/>
  </p:handoutMasterIdLst>
  <p:sldIdLst>
    <p:sldId id="256" r:id="rId7"/>
    <p:sldId id="302" r:id="rId8"/>
    <p:sldId id="310" r:id="rId9"/>
    <p:sldId id="303" r:id="rId10"/>
    <p:sldId id="300" r:id="rId11"/>
    <p:sldId id="307" r:id="rId12"/>
    <p:sldId id="306" r:id="rId13"/>
    <p:sldId id="268" r:id="rId14"/>
    <p:sldId id="311" r:id="rId15"/>
    <p:sldId id="312" r:id="rId16"/>
  </p:sldIdLst>
  <p:sldSz cx="12192000" cy="6858000"/>
  <p:notesSz cx="7010400" cy="92964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1" autoAdjust="0"/>
    <p:restoredTop sz="86679" autoAdjust="0"/>
  </p:normalViewPr>
  <p:slideViewPr>
    <p:cSldViewPr snapToGrid="0">
      <p:cViewPr varScale="1">
        <p:scale>
          <a:sx n="64" d="100"/>
          <a:sy n="64" d="100"/>
        </p:scale>
        <p:origin x="115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92" y="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2020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81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71EB-E3AF-4F5A-ACD6-510F33677DF7}" type="datetime1">
              <a:rPr lang="en-GB" smtClean="0"/>
              <a:t>05/06/2020</a:t>
            </a:fld>
            <a:r>
              <a:rPr lang="en-GB" sz="1200" kern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200" kern="0" dirty="0">
                <a:solidFill>
                  <a:prstClr val="white"/>
                </a:solidFill>
                <a:ea typeface="+mn-ea"/>
              </a:rPr>
              <a:t>39, 2018</a:t>
            </a:r>
            <a:r>
              <a:rPr lang="en-GB" sz="1200" b="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2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r>
              <a:rPr lang="en-GB" sz="1600" kern="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kern="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 dirty="0">
                <a:solidFill>
                  <a:schemeClr val="tx1"/>
                </a:solidFill>
              </a:rPr>
              <a:t>Week 39, 2018</a:t>
            </a:r>
            <a:br>
              <a:rPr lang="en-GB" kern="0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30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cbs.gob.es/profesionales/saludPublica/ccayes/alertasActual/nCov-China/documentos/Actualizacion_116_COVID-19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cdc.gov/coronavirus/2019-ncov/cases-updates/cases-in-us.html#2019coronavirus-summar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scbs.gob.es/profesionales/saludPublica/ccayes/alertasActual/nCov-China/documentos/Actualizacion_116_COVID-19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cbs.gob.es/profesionales/saludPublica/ccayes/alertasActual/nCov-China/documentos/Actualizacion_116_COVID-19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solidFill>
                  <a:prstClr val="white"/>
                </a:solidFill>
                <a:ea typeface="+mn-ea"/>
              </a:rPr>
              <a:t>Reusable maps and graphs from ECDC Communicable Disease Threats Report</a:t>
            </a:r>
            <a:br>
              <a:rPr lang="en-GB" sz="23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>Week 23, 2020</a:t>
            </a:r>
            <a:r>
              <a:rPr lang="en-GB" sz="1800" b="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/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free to translate, provided the content is not altered and the source is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6680" y="182879"/>
            <a:ext cx="10968991" cy="940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en-GB" sz="2000" dirty="0"/>
              <a:t>Distribution of West Nile virus infections among humans and outbreaks among equids and/or birds in the EU, as of 4 June 2020</a:t>
            </a:r>
            <a:r>
              <a:rPr lang="en-GB" sz="2000" dirty="0">
                <a:solidFill>
                  <a:srgbClr val="002060"/>
                </a:solidFill>
              </a:rPr>
              <a:t/>
            </a:r>
            <a:br>
              <a:rPr lang="en-GB" sz="2000" dirty="0">
                <a:solidFill>
                  <a:srgbClr val="002060"/>
                </a:solidFill>
              </a:rPr>
            </a:br>
            <a:endParaRPr lang="en-GB" sz="2000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972233-2614-4F10-B8B8-9F009FC0B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082" y="757645"/>
            <a:ext cx="8389836" cy="592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68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449" y="213197"/>
            <a:ext cx="8508136" cy="95172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GB" sz="1800" dirty="0"/>
              <a:t>Geographical distribution of COVID-19 cases (in accordance with the applied case definition in the country), as of 5 June 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2468D7-C583-4226-ABF8-524CDD37BE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586"/>
          <a:stretch/>
        </p:blipFill>
        <p:spPr>
          <a:xfrm>
            <a:off x="1709548" y="1327320"/>
            <a:ext cx="8772904" cy="498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34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4293" y="17333"/>
            <a:ext cx="8583413" cy="951722"/>
          </a:xfrm>
        </p:spPr>
        <p:txBody>
          <a:bodyPr>
            <a:normAutofit/>
          </a:bodyPr>
          <a:lstStyle/>
          <a:p>
            <a:pPr algn="ctr"/>
            <a:r>
              <a:rPr lang="en-GB" sz="1800" dirty="0"/>
              <a:t>Geographic distribution of 14-day cumulative number of reported COVID-19 cases per 100 000 population, worldwide, as of 5 June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AB4692-29F1-477F-B5BE-110FC0568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779" y="786155"/>
            <a:ext cx="7480440" cy="528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66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720" y="214865"/>
            <a:ext cx="9581640" cy="951722"/>
          </a:xfrm>
        </p:spPr>
        <p:txBody>
          <a:bodyPr>
            <a:noAutofit/>
          </a:bodyPr>
          <a:lstStyle/>
          <a:p>
            <a:pPr algn="ctr"/>
            <a:r>
              <a:rPr lang="en-GB" sz="1800" dirty="0"/>
              <a:t>Geographic distribution of laboratory confirmed COVID-19 cases</a:t>
            </a:r>
            <a:br>
              <a:rPr lang="en-GB" sz="1800" dirty="0"/>
            </a:br>
            <a:r>
              <a:rPr lang="en-GB" sz="1800" dirty="0"/>
              <a:t>in the EU/EEA and the UK, as of 5 June 2020</a:t>
            </a:r>
            <a:br>
              <a:rPr lang="en-GB" sz="1800" dirty="0"/>
            </a:b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8AB052-E684-4A12-9CA7-5D0FB2878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525" y="1074018"/>
            <a:ext cx="7638950" cy="540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29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313" y="243793"/>
            <a:ext cx="9331372" cy="93708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GB" sz="1800" dirty="0"/>
              <a:t>Distribution of COVID-19 cases* (in accordance with the applied case definition in the country) by country and region, as of 5 June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407459-3F88-4E55-AF9A-375630630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76" y="1042209"/>
            <a:ext cx="11156647" cy="47735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7F4821-756F-443F-AD4C-125D49A8C220}"/>
              </a:ext>
            </a:extLst>
          </p:cNvPr>
          <p:cNvSpPr txBox="1"/>
          <p:nvPr/>
        </p:nvSpPr>
        <p:spPr>
          <a:xfrm>
            <a:off x="831686" y="6006129"/>
            <a:ext cx="8851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prstClr val="black"/>
                </a:solidFill>
                <a:latin typeface="Tahoma"/>
              </a:rPr>
              <a:t>*Spain: Since 11 May, the frequency of reporting from regional level to national level has </a:t>
            </a:r>
            <a:r>
              <a:rPr lang="en-GB" sz="1200" dirty="0">
                <a:solidFill>
                  <a:prstClr val="black"/>
                </a:solidFill>
                <a:latin typeface="Tahoma"/>
                <a:hlinkClick r:id="rId3"/>
              </a:rPr>
              <a:t>changed</a:t>
            </a:r>
            <a:r>
              <a:rPr lang="en-GB" sz="1200" dirty="0">
                <a:solidFill>
                  <a:prstClr val="black"/>
                </a:solidFill>
                <a:latin typeface="Tahoma"/>
              </a:rPr>
              <a:t>. This may lead to possible discrepancies in cases and death numbers due to data validation. This discrepancy could persist for several days.</a:t>
            </a:r>
          </a:p>
        </p:txBody>
      </p:sp>
    </p:spTree>
    <p:extLst>
      <p:ext uri="{BB962C8B-B14F-4D97-AF65-F5344CB8AC3E}">
        <p14:creationId xmlns:p14="http://schemas.microsoft.com/office/powerpoint/2010/main" val="1852573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86709" y="212279"/>
            <a:ext cx="8373394" cy="937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sz="1800" dirty="0"/>
              <a:t>Distribution of COVID-19 deaths (in accordance with the applied case definition in the country) by country and region, as of 05 June 2020</a:t>
            </a:r>
          </a:p>
        </p:txBody>
      </p:sp>
      <p:sp>
        <p:nvSpPr>
          <p:cNvPr id="7" name="Rectangle 6"/>
          <p:cNvSpPr/>
          <p:nvPr/>
        </p:nvSpPr>
        <p:spPr>
          <a:xfrm>
            <a:off x="497634" y="5477806"/>
            <a:ext cx="93715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* Increase of deaths in America is attributable to the US, which since 14 April 2020 includes confirmed and probable cases and deaths:</a:t>
            </a:r>
          </a:p>
          <a:p>
            <a:r>
              <a:rPr lang="en-GB" sz="1200" dirty="0"/>
              <a:t> </a:t>
            </a:r>
            <a:r>
              <a:rPr lang="en-GB" sz="1200" dirty="0">
                <a:hlinkClick r:id="rId2"/>
              </a:rPr>
              <a:t>https://www.cdc.gov/coronavirus/2019-ncov/cases-updates/cases-in-us.html#2019coronavirus-summary</a:t>
            </a:r>
            <a:endParaRPr lang="en-GB" sz="1200" dirty="0"/>
          </a:p>
        </p:txBody>
      </p:sp>
      <p:sp>
        <p:nvSpPr>
          <p:cNvPr id="5" name="Rectangle 4"/>
          <p:cNvSpPr/>
          <p:nvPr/>
        </p:nvSpPr>
        <p:spPr>
          <a:xfrm>
            <a:off x="9234963" y="1696667"/>
            <a:ext cx="268022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*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7CE2BC-51D9-4841-9E05-1D766396AC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07"/>
          <a:stretch/>
        </p:blipFill>
        <p:spPr>
          <a:xfrm>
            <a:off x="555170" y="1422315"/>
            <a:ext cx="11081657" cy="40133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0E69A4-7D97-4678-B348-F4654DD7D870}"/>
              </a:ext>
            </a:extLst>
          </p:cNvPr>
          <p:cNvSpPr txBox="1"/>
          <p:nvPr/>
        </p:nvSpPr>
        <p:spPr>
          <a:xfrm>
            <a:off x="497634" y="5894508"/>
            <a:ext cx="111967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prstClr val="black"/>
                </a:solidFill>
                <a:latin typeface="Tahoma"/>
              </a:rPr>
              <a:t>** Spain: Since 11 May, the frequency of reporting from regional level to national level has </a:t>
            </a:r>
            <a:r>
              <a:rPr lang="en-GB" sz="1200" dirty="0">
                <a:solidFill>
                  <a:prstClr val="black"/>
                </a:solidFill>
                <a:latin typeface="Tahoma"/>
                <a:hlinkClick r:id="rId4"/>
              </a:rPr>
              <a:t>changed</a:t>
            </a:r>
            <a:r>
              <a:rPr lang="en-GB" sz="1200" dirty="0">
                <a:solidFill>
                  <a:prstClr val="black"/>
                </a:solidFill>
                <a:latin typeface="Tahoma"/>
              </a:rPr>
              <a:t>. This may lead to possible discrepancies in cases and death numbers due to data validation. This discrepancy could persist for several days.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prstClr val="black"/>
                </a:solidFill>
                <a:latin typeface="Tahoma"/>
              </a:rPr>
              <a:t>In the displayed graph no new deaths are reported for Spain from the 25 of May as the change in reported deaths would result in a negative number of deaths for Europe overall. 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1200" dirty="0">
              <a:solidFill>
                <a:prstClr val="black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605719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64843" y="241223"/>
            <a:ext cx="8250174" cy="93708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GB" sz="1800" dirty="0"/>
              <a:t>Distribution of COVID-19 cases* (according to the applied case definition in the country) in EU/EEA and the UK, as of 5 June 2020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F66B10-E9D2-474E-9591-D7D93AB07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441" y="911134"/>
            <a:ext cx="9260977" cy="50357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16C43B-E3D4-41B7-8662-9A6217798226}"/>
              </a:ext>
            </a:extLst>
          </p:cNvPr>
          <p:cNvSpPr txBox="1"/>
          <p:nvPr/>
        </p:nvSpPr>
        <p:spPr>
          <a:xfrm>
            <a:off x="954039" y="6155112"/>
            <a:ext cx="8851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prstClr val="black"/>
                </a:solidFill>
                <a:latin typeface="Tahoma"/>
              </a:rPr>
              <a:t>*Spain: Since 11 May, the frequency of reporting from regional level to national level has </a:t>
            </a:r>
            <a:r>
              <a:rPr lang="en-GB" sz="1200" dirty="0">
                <a:solidFill>
                  <a:prstClr val="black"/>
                </a:solidFill>
                <a:latin typeface="Tahoma"/>
                <a:hlinkClick r:id="rId3"/>
              </a:rPr>
              <a:t>changed</a:t>
            </a:r>
            <a:r>
              <a:rPr lang="en-GB" sz="1200" dirty="0">
                <a:solidFill>
                  <a:prstClr val="black"/>
                </a:solidFill>
                <a:latin typeface="Tahoma"/>
              </a:rPr>
              <a:t>. This may lead to possible discrepancies in cases and death numbers due to data validation. This discrepancy could persist for several days.</a:t>
            </a:r>
          </a:p>
        </p:txBody>
      </p:sp>
    </p:spTree>
    <p:extLst>
      <p:ext uri="{BB962C8B-B14F-4D97-AF65-F5344CB8AC3E}">
        <p14:creationId xmlns:p14="http://schemas.microsoft.com/office/powerpoint/2010/main" val="478841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6680" y="300446"/>
            <a:ext cx="10968991" cy="940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 fontAlgn="base">
              <a:spcAft>
                <a:spcPct val="0"/>
              </a:spcAft>
            </a:pPr>
            <a:r>
              <a:rPr lang="en-GB" sz="2000" dirty="0"/>
              <a:t>Geographical distribution of confirmed and probable cases of Ebola virus disease, Equateur Province, Democratic Republic of the Congo, as of 2 June 2020</a:t>
            </a:r>
            <a:r>
              <a:rPr lang="en-GB" sz="2000" dirty="0">
                <a:solidFill>
                  <a:srgbClr val="002060"/>
                </a:solidFill>
              </a:rPr>
              <a:t/>
            </a:r>
            <a:br>
              <a:rPr lang="en-GB" sz="2000" dirty="0">
                <a:solidFill>
                  <a:srgbClr val="002060"/>
                </a:solidFill>
              </a:rPr>
            </a:br>
            <a:endParaRPr lang="en-GB" sz="20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227" y="1070218"/>
            <a:ext cx="7231382" cy="558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09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6680" y="209005"/>
            <a:ext cx="10968991" cy="940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 fontAlgn="base">
              <a:spcAft>
                <a:spcPct val="0"/>
              </a:spcAft>
            </a:pPr>
            <a:r>
              <a:rPr lang="en-GB" sz="2000" dirty="0"/>
              <a:t>Distribution of West Nile virus infections in humans by affected areas in the EU/EEA countries and EU neighbouring countries, as of 4 June 2020</a:t>
            </a:r>
            <a:r>
              <a:rPr lang="en-GB" sz="2000" dirty="0">
                <a:solidFill>
                  <a:srgbClr val="002060"/>
                </a:solidFill>
              </a:rPr>
              <a:t/>
            </a:r>
            <a:br>
              <a:rPr lang="en-GB" sz="2000" dirty="0">
                <a:solidFill>
                  <a:srgbClr val="002060"/>
                </a:solidFill>
              </a:rPr>
            </a:br>
            <a:endParaRPr lang="en-GB" sz="2000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E38249-680D-4345-B615-474A63F08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274" y="753694"/>
            <a:ext cx="8365452" cy="590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4319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37" ma:contentTypeDescription="Epidemic Intelligence and Emergency Operations Content Type" ma:contentTypeScope="" ma:versionID="8f0cb0a25a289c4a32324af94a921498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586917-95D1-403B-9907-4F45793AFAF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98013DF-7568-4DE1-A15A-B72D0DA1D637}">
  <ds:schemaRefs>
    <ds:schemaRef ds:uri="376727eb-354b-45e4-998d-f84ea079474e"/>
    <ds:schemaRef ds:uri="http://schemas.microsoft.com/office/2006/metadata/properties"/>
    <ds:schemaRef ds:uri="d23a570b-d7a9-49ca-a34c-8afb8206b4bf"/>
    <ds:schemaRef ds:uri="http://purl.org/dc/terms/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5BA77A72-71BB-4886-9700-B0F8355946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ECDC_PowerPoint_Template_2009_rev_1_2</Template>
  <TotalTime>22506</TotalTime>
  <Words>421</Words>
  <Application>Microsoft Office PowerPoint</Application>
  <PresentationFormat>Widescreen</PresentationFormat>
  <Paragraphs>28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Tahoma</vt:lpstr>
      <vt:lpstr>Theme_ECDC</vt:lpstr>
      <vt:lpstr>Reusable maps and graphs from ECDC Communicable Disease Threats Report   Week 23, 2020 </vt:lpstr>
      <vt:lpstr>Geographical distribution of COVID-19 cases (in accordance with the applied case definition in the country), as of 5 June 2020</vt:lpstr>
      <vt:lpstr>Geographic distribution of 14-day cumulative number of reported COVID-19 cases per 100 000 population, worldwide, as of 5 June 2020</vt:lpstr>
      <vt:lpstr>Geographic distribution of laboratory confirmed COVID-19 cases in the EU/EEA and the UK, as of 5 June 2020 </vt:lpstr>
      <vt:lpstr>Distribution of COVID-19 cases* (in accordance with the applied case definition in the country) by country and region, as of 5 June 2020</vt:lpstr>
      <vt:lpstr>PowerPoint Presentation</vt:lpstr>
      <vt:lpstr>Distribution of COVID-19 cases* (according to the applied case definition in the country) in EU/EEA and the UK, as of 5 June 2020</vt:lpstr>
      <vt:lpstr>PowerPoint Presentation</vt:lpstr>
      <vt:lpstr>PowerPoint Presentation</vt:lpstr>
      <vt:lpstr>PowerPoint Presentation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Rumila Edward</cp:lastModifiedBy>
  <cp:revision>1910</cp:revision>
  <cp:lastPrinted>2017-03-24T07:50:18Z</cp:lastPrinted>
  <dcterms:created xsi:type="dcterms:W3CDTF">2015-11-05T13:02:54Z</dcterms:created>
  <dcterms:modified xsi:type="dcterms:W3CDTF">2020-06-05T09:44:32Z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</Properties>
</file>