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20"/>
  </p:notesMasterIdLst>
  <p:handoutMasterIdLst>
    <p:handoutMasterId r:id="rId21"/>
  </p:handoutMasterIdLst>
  <p:sldIdLst>
    <p:sldId id="256" r:id="rId7"/>
    <p:sldId id="302" r:id="rId8"/>
    <p:sldId id="310" r:id="rId9"/>
    <p:sldId id="303" r:id="rId10"/>
    <p:sldId id="300" r:id="rId11"/>
    <p:sldId id="307" r:id="rId12"/>
    <p:sldId id="306" r:id="rId13"/>
    <p:sldId id="268" r:id="rId14"/>
    <p:sldId id="313" r:id="rId15"/>
    <p:sldId id="311" r:id="rId16"/>
    <p:sldId id="312" r:id="rId17"/>
    <p:sldId id="314" r:id="rId18"/>
    <p:sldId id="315" r:id="rId19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5118" autoAdjust="0"/>
  </p:normalViewPr>
  <p:slideViewPr>
    <p:cSldViewPr snapToGrid="0">
      <p:cViewPr varScale="1">
        <p:scale>
          <a:sx n="113" d="100"/>
          <a:sy n="113" d="100"/>
        </p:scale>
        <p:origin x="76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18/06/2020</a:t>
            </a:fld>
            <a:r>
              <a:rPr lang="en-GB" sz="1200" ker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scbs.gob.es/profesionales/saludPublica/ccayes/alertasActual/nCov-China/documentos/Actualizacion_116_COVID-19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116_COVID-19.pdf" TargetMode="External"/><Relationship Id="rId2" Type="http://schemas.openxmlformats.org/officeDocument/2006/relationships/hyperlink" Target="https://www.cdc.gov/coronavirus/2019-ncov/cases-updates/cases-in-us.html#2019coronavirus-summa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scbs.gob.es/profesionales/saludPublica/ccayes/alertasActual/nCov-China/documentos/Actualizacion_116_COVID-1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25, 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" y="209005"/>
            <a:ext cx="10968991" cy="94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Distribution of West Nile virus infections in humans by affected areas in the EU/EEA countries and EU neighbouring countries, as of 17 June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6" y="803780"/>
            <a:ext cx="8573146" cy="605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" y="182879"/>
            <a:ext cx="10968991" cy="94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GB" sz="2000" dirty="0"/>
              <a:t>Distribution of West Nile virus infections among humans and outbreaks among equids and/or birds in the EU, as </a:t>
            </a:r>
            <a:r>
              <a:rPr lang="en-GB" sz="2000"/>
              <a:t>of 17 </a:t>
            </a:r>
            <a:r>
              <a:rPr lang="en-GB" sz="2000" dirty="0"/>
              <a:t>June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68" y="783585"/>
            <a:ext cx="8393380" cy="592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6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chikungunya cases reported worldwide, January to June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056" y="1107525"/>
            <a:ext cx="9041096" cy="53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3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dengue cases reported worldwide January to June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A5142-1929-4ECD-9F99-8C814997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43" y="1104903"/>
            <a:ext cx="8707113" cy="54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0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449" y="213197"/>
            <a:ext cx="8508136" cy="9517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Geographical distribution of COVID-19 cases (in accordance with the applied case definition in the country), as of 18 June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67" y="1085125"/>
            <a:ext cx="7421056" cy="52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293" y="17333"/>
            <a:ext cx="8583413" cy="951722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Geographic distribution of 14-day cumulative number of reported COVID-19 cases per 100 000 population, worldwide, as of 18 June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21" y="832756"/>
            <a:ext cx="7706355" cy="54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20" y="214865"/>
            <a:ext cx="9581640" cy="951722"/>
          </a:xfrm>
        </p:spPr>
        <p:txBody>
          <a:bodyPr>
            <a:noAutofit/>
          </a:bodyPr>
          <a:lstStyle/>
          <a:p>
            <a:pPr algn="ctr"/>
            <a:r>
              <a:rPr lang="en-GB" sz="1800" dirty="0"/>
              <a:t>Geographic distribution of laboratory confirmed COVID-19 cases</a:t>
            </a:r>
            <a:br>
              <a:rPr lang="en-GB" sz="1800" dirty="0"/>
            </a:br>
            <a:r>
              <a:rPr lang="en-GB" sz="1800" dirty="0"/>
              <a:t>in the EU/EEA and the UK, as of 18 June 2020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51" y="968236"/>
            <a:ext cx="7789253" cy="55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2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13" y="243793"/>
            <a:ext cx="9331372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cases* (in accordance with the applied case definition in the country) by country and region, as of 18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F4821-756F-443F-AD4C-125D49A8C220}"/>
              </a:ext>
            </a:extLst>
          </p:cNvPr>
          <p:cNvSpPr txBox="1"/>
          <p:nvPr/>
        </p:nvSpPr>
        <p:spPr>
          <a:xfrm>
            <a:off x="831686" y="6006129"/>
            <a:ext cx="885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*Spain: Since 11 May, the frequency of reporting from regional level to national level has </a:t>
            </a:r>
            <a:r>
              <a:rPr lang="en-GB" sz="1200" dirty="0">
                <a:solidFill>
                  <a:prstClr val="black"/>
                </a:solidFill>
                <a:latin typeface="Tahoma"/>
                <a:hlinkClick r:id="rId2"/>
              </a:rPr>
              <a:t>changed</a:t>
            </a:r>
            <a:r>
              <a:rPr lang="en-GB" sz="1200" dirty="0">
                <a:solidFill>
                  <a:prstClr val="black"/>
                </a:solidFill>
                <a:latin typeface="Tahoma"/>
              </a:rPr>
              <a:t>. This may lead to possible discrepancies in cases and death numbers due to data validation. This discrepancy could persist for several days.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80" y="1493813"/>
            <a:ext cx="11148026" cy="41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86709" y="212279"/>
            <a:ext cx="8373394" cy="937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1800" dirty="0"/>
              <a:t>Distribution of COVID-19 deaths (in accordance with the applied case definition in the country) by country and region, as of 18 June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497634" y="5477806"/>
            <a:ext cx="937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 Increase of deaths in America is attributable to the US, which since 14 April 2020 includes confirmed and probable cases and deaths:</a:t>
            </a:r>
          </a:p>
          <a:p>
            <a:r>
              <a:rPr lang="en-GB" sz="1200" dirty="0"/>
              <a:t> </a:t>
            </a:r>
            <a:r>
              <a:rPr lang="en-GB" sz="1200" dirty="0">
                <a:hlinkClick r:id="rId2"/>
              </a:rPr>
              <a:t>https://www.cdc.gov/coronavirus/2019-ncov/cases-updates/cases-in-us.html#2019coronavirus-summary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9234963" y="1696667"/>
            <a:ext cx="26802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E69A4-7D97-4678-B348-F4654DD7D870}"/>
              </a:ext>
            </a:extLst>
          </p:cNvPr>
          <p:cNvSpPr txBox="1"/>
          <p:nvPr/>
        </p:nvSpPr>
        <p:spPr>
          <a:xfrm>
            <a:off x="497634" y="5894508"/>
            <a:ext cx="11196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** Spain: Since 11 May, the frequency of reporting from regional level to national level has </a:t>
            </a:r>
            <a:r>
              <a:rPr lang="en-GB" sz="1200" dirty="0">
                <a:solidFill>
                  <a:prstClr val="black"/>
                </a:solidFill>
                <a:latin typeface="Tahoma"/>
                <a:hlinkClick r:id="rId3"/>
              </a:rPr>
              <a:t>changed</a:t>
            </a:r>
            <a:r>
              <a:rPr lang="en-GB" sz="1200" dirty="0">
                <a:solidFill>
                  <a:prstClr val="black"/>
                </a:solidFill>
                <a:latin typeface="Tahoma"/>
              </a:rPr>
              <a:t>. This may lead to possible discrepancies in cases and death numbers due to data validation. This discrepancy could persist for several days.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In the displayed graph no new deaths are reported for Spain from </a:t>
            </a:r>
            <a:r>
              <a:rPr lang="en-GB" sz="1200" dirty="0" smtClean="0">
                <a:solidFill>
                  <a:prstClr val="black"/>
                </a:solidFill>
                <a:latin typeface="Tahoma"/>
              </a:rPr>
              <a:t>25 </a:t>
            </a:r>
            <a:r>
              <a:rPr lang="en-GB" sz="1200" dirty="0">
                <a:solidFill>
                  <a:prstClr val="black"/>
                </a:solidFill>
                <a:latin typeface="Tahoma"/>
              </a:rPr>
              <a:t>May as the change in reported deaths would result in a negative number of deaths for Europe overall. 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prstClr val="black"/>
              </a:solidFill>
              <a:latin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44" y="1063842"/>
            <a:ext cx="10489336" cy="38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4843" y="241223"/>
            <a:ext cx="825017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cases* (according to the applied case definition in the country) in EU/EEA and the UK, as of 18 June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6C43B-E3D4-41B7-8662-9A6217798226}"/>
              </a:ext>
            </a:extLst>
          </p:cNvPr>
          <p:cNvSpPr txBox="1"/>
          <p:nvPr/>
        </p:nvSpPr>
        <p:spPr>
          <a:xfrm>
            <a:off x="954039" y="6155112"/>
            <a:ext cx="885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Tahoma"/>
              </a:rPr>
              <a:t>*Spain: Since 11 May, the frequency of reporting from regional level to national level has </a:t>
            </a:r>
            <a:r>
              <a:rPr lang="en-GB" sz="1200" dirty="0">
                <a:solidFill>
                  <a:prstClr val="black"/>
                </a:solidFill>
                <a:latin typeface="Tahoma"/>
                <a:hlinkClick r:id="rId2"/>
              </a:rPr>
              <a:t>changed</a:t>
            </a:r>
            <a:r>
              <a:rPr lang="en-GB" sz="1200" dirty="0">
                <a:solidFill>
                  <a:prstClr val="black"/>
                </a:solidFill>
                <a:latin typeface="Tahoma"/>
              </a:rPr>
              <a:t>. This may lead to possible discrepancies in cases and death numbers due to data validation. This discrepancy could persist for several days.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344" b="2135"/>
          <a:stretch/>
        </p:blipFill>
        <p:spPr>
          <a:xfrm>
            <a:off x="2224731" y="1008222"/>
            <a:ext cx="7730398" cy="4996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77" y="1050572"/>
            <a:ext cx="9957480" cy="49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" y="300446"/>
            <a:ext cx="10968991" cy="94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Geographical distribution of confirmed and probable cases of Ebola virus disease, Equateur Province, Democratic Republic of the Congo, as of 14 June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11" y="953142"/>
            <a:ext cx="7382892" cy="57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Ebola Virus Disease cases distribution in Equateur Province, Democratic Republic of the Congo, as of 14 June 2020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668"/>
          <a:stretch/>
        </p:blipFill>
        <p:spPr>
          <a:xfrm>
            <a:off x="484710" y="1653966"/>
            <a:ext cx="11299852" cy="21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277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376727eb-354b-45e4-998d-f84ea079474e"/>
    <ds:schemaRef ds:uri="http://schemas.microsoft.com/office/2006/documentManagement/types"/>
    <ds:schemaRef ds:uri="d23a570b-d7a9-49ca-a34c-8afb8206b4bf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22627</TotalTime>
  <Words>522</Words>
  <Application>Microsoft Office PowerPoint</Application>
  <PresentationFormat>Widescreen</PresentationFormat>
  <Paragraphs>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Theme_ECDC</vt:lpstr>
      <vt:lpstr>Reusable maps and graphs from ECDC Communicable Disease Threats Report   Week 25, 2020 </vt:lpstr>
      <vt:lpstr>Geographical distribution of COVID-19 cases (in accordance with the applied case definition in the country), as of 18 June 2020</vt:lpstr>
      <vt:lpstr>Geographic distribution of 14-day cumulative number of reported COVID-19 cases per 100 000 population, worldwide, as of 18 June 2020</vt:lpstr>
      <vt:lpstr>Geographic distribution of laboratory confirmed COVID-19 cases in the EU/EEA and the UK, as of 18 June 2020 </vt:lpstr>
      <vt:lpstr>Distribution of COVID-19 cases* (in accordance with the applied case definition in the country) by country and region, as of 18 June 2020</vt:lpstr>
      <vt:lpstr>PowerPoint Presentation</vt:lpstr>
      <vt:lpstr>Distribution of COVID-19 cases* (according to the applied case definition in the country) in EU/EEA and the UK, as of 18 June 2020</vt:lpstr>
      <vt:lpstr>PowerPoint Presentation</vt:lpstr>
      <vt:lpstr>Ebola Virus Disease cases distribution in Equateur Province, Democratic Republic of the Congo, as of 14 June 2020</vt:lpstr>
      <vt:lpstr>PowerPoint Presentation</vt:lpstr>
      <vt:lpstr>PowerPoint Presentation</vt:lpstr>
      <vt:lpstr>Geographical distribution of chikungunya cases reported worldwide, January to June 2020</vt:lpstr>
      <vt:lpstr>Geographical distribution of dengue cases reported worldwide January to June 2020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1927</cp:revision>
  <cp:lastPrinted>2017-03-24T07:50:18Z</cp:lastPrinted>
  <dcterms:created xsi:type="dcterms:W3CDTF">2015-11-05T13:02:54Z</dcterms:created>
  <dcterms:modified xsi:type="dcterms:W3CDTF">2020-06-18T13:20:23Z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