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 id="2147483719" r:id="rId8"/>
    <p:sldMasterId id="2147483724" r:id="rId9"/>
    <p:sldMasterId id="2147483726" r:id="rId10"/>
    <p:sldMasterId id="2147483728" r:id="rId11"/>
    <p:sldMasterId id="2147483730" r:id="rId12"/>
  </p:sldMasterIdLst>
  <p:notesMasterIdLst>
    <p:notesMasterId r:id="rId24"/>
  </p:notesMasterIdLst>
  <p:handoutMasterIdLst>
    <p:handoutMasterId r:id="rId25"/>
  </p:handoutMasterIdLst>
  <p:sldIdLst>
    <p:sldId id="256" r:id="rId13"/>
    <p:sldId id="384" r:id="rId14"/>
    <p:sldId id="395" r:id="rId15"/>
    <p:sldId id="396" r:id="rId16"/>
    <p:sldId id="390" r:id="rId17"/>
    <p:sldId id="334" r:id="rId18"/>
    <p:sldId id="341" r:id="rId19"/>
    <p:sldId id="391" r:id="rId20"/>
    <p:sldId id="392" r:id="rId21"/>
    <p:sldId id="393" r:id="rId22"/>
    <p:sldId id="394" r:id="rId23"/>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BF7F"/>
    <a:srgbClr val="FFE471"/>
    <a:srgbClr val="FF9999"/>
    <a:srgbClr val="FF99CC"/>
    <a:srgbClr val="FFCC00"/>
    <a:srgbClr val="FF9933"/>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0251" autoAdjust="0"/>
  </p:normalViewPr>
  <p:slideViewPr>
    <p:cSldViewPr snapToGrid="0">
      <p:cViewPr varScale="1">
        <p:scale>
          <a:sx n="86" d="100"/>
          <a:sy n="86" d="100"/>
        </p:scale>
        <p:origin x="588" y="9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79" d="100"/>
          <a:sy n="79" d="100"/>
        </p:scale>
        <p:origin x="3960"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2.xml"/><Relationship Id="rId12" Type="http://schemas.openxmlformats.org/officeDocument/2006/relationships/slideMaster" Target="slideMasters/slideMaster7.xml"/><Relationship Id="rId17" Type="http://schemas.openxmlformats.org/officeDocument/2006/relationships/slide" Target="slides/slide5.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Master" Target="slideMasters/slideMaster6.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viewProps" Target="viewProps.xml"/><Relationship Id="rId10" Type="http://schemas.openxmlformats.org/officeDocument/2006/relationships/slideMaster" Target="slideMasters/slideMaster5.xml"/><Relationship Id="rId19" Type="http://schemas.openxmlformats.org/officeDocument/2006/relationships/slide" Target="slides/slide7.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18800-03A3-4371-B392-80B672D011D5}" type="slidenum">
              <a:rPr lang="en-GB" smtClean="0"/>
              <a:t>6</a:t>
            </a:fld>
            <a:endParaRPr lang="en-GB"/>
          </a:p>
        </p:txBody>
      </p:sp>
    </p:spTree>
    <p:extLst>
      <p:ext uri="{BB962C8B-B14F-4D97-AF65-F5344CB8AC3E}">
        <p14:creationId xmlns:p14="http://schemas.microsoft.com/office/powerpoint/2010/main" val="2835409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D18800-03A3-4371-B392-80B672D011D5}" type="slidenum">
              <a:rPr lang="en-GB" smtClean="0"/>
              <a:t>7</a:t>
            </a:fld>
            <a:endParaRPr lang="en-GB"/>
          </a:p>
        </p:txBody>
      </p:sp>
    </p:spTree>
    <p:extLst>
      <p:ext uri="{BB962C8B-B14F-4D97-AF65-F5344CB8AC3E}">
        <p14:creationId xmlns:p14="http://schemas.microsoft.com/office/powerpoint/2010/main" val="1231433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72217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064500" cy="719138"/>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323850" y="1079500"/>
            <a:ext cx="8496300" cy="50133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7081838" y="6507163"/>
            <a:ext cx="1738312" cy="268287"/>
          </a:xfrm>
          <a:prstGeom prst="rect">
            <a:avLst/>
          </a:prstGeom>
          <a:ln/>
        </p:spPr>
        <p:txBody>
          <a:bodyPr/>
          <a:lstStyle>
            <a:lvl1pPr>
              <a:defRPr/>
            </a:lvl1pPr>
          </a:lstStyle>
          <a:p>
            <a:pPr>
              <a:defRPr/>
            </a:pPr>
            <a:fld id="{4CDC70FA-4CBB-4A08-9FC1-C0724B374511}" type="slidenum">
              <a:rPr lang="en-GB" altLang="en-US"/>
              <a:pPr>
                <a:defRPr/>
              </a:pPr>
              <a:t>‹#›</a:t>
            </a:fld>
            <a:endParaRPr lang="en-GB" altLang="en-US"/>
          </a:p>
        </p:txBody>
      </p:sp>
    </p:spTree>
    <p:extLst>
      <p:ext uri="{BB962C8B-B14F-4D97-AF65-F5344CB8AC3E}">
        <p14:creationId xmlns:p14="http://schemas.microsoft.com/office/powerpoint/2010/main" val="2147053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9917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8723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40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8229600" cy="822325"/>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23850" y="1079500"/>
            <a:ext cx="8526463" cy="5162550"/>
          </a:xfrm>
          <a:prstGeom prst="rect">
            <a:avLst/>
          </a:prstGeom>
        </p:spPr>
        <p:txBody>
          <a:bodyPr/>
          <a:lstStyle>
            <a:lvl1pPr>
              <a:lnSpc>
                <a:spcPct val="90000"/>
              </a:lnSpc>
              <a:spcBef>
                <a:spcPts val="300"/>
              </a:spcBef>
              <a:spcAft>
                <a:spcPts val="600"/>
              </a:spcAft>
              <a:defRPr sz="2400"/>
            </a:lvl1pPr>
            <a:lvl2pPr marL="180975" indent="-180975">
              <a:lnSpc>
                <a:spcPct val="90000"/>
              </a:lnSpc>
              <a:spcBef>
                <a:spcPts val="300"/>
              </a:spcBef>
              <a:spcAft>
                <a:spcPts val="600"/>
              </a:spcAft>
              <a:buFont typeface="Arial" pitchFamily="34" charset="0"/>
              <a:buChar char="•"/>
              <a:tabLst>
                <a:tab pos="180975" algn="l"/>
              </a:tabLst>
              <a:defRPr sz="2000">
                <a:latin typeface="Tahoma" pitchFamily="34" charset="0"/>
                <a:cs typeface="Tahoma" pitchFamily="34" charset="0"/>
              </a:defRPr>
            </a:lvl2pPr>
            <a:lvl3pPr marL="355600" indent="-174625">
              <a:lnSpc>
                <a:spcPct val="90000"/>
              </a:lnSpc>
              <a:spcBef>
                <a:spcPts val="300"/>
              </a:spcBef>
              <a:spcAft>
                <a:spcPts val="600"/>
              </a:spcAft>
              <a:buFont typeface="Tahoma" pitchFamily="34" charset="0"/>
              <a:buChar char="–"/>
              <a:tabLst>
                <a:tab pos="355600" algn="l"/>
              </a:tabLst>
              <a:defRPr sz="2000">
                <a:latin typeface="Tahoma" pitchFamily="34" charset="0"/>
                <a:cs typeface="Tahoma" pitchFamily="34" charset="0"/>
              </a:defRPr>
            </a:lvl3pPr>
            <a:lvl5pPr>
              <a:buNone/>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9199281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26.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26.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1916054018"/>
      </p:ext>
    </p:extLst>
  </p:cSld>
  <p:clrMap bg1="lt1" tx1="dk1" bg2="lt2" tx2="dk2" accent1="accent1" accent2="accent2" accent3="accent3" accent4="accent4" accent5="accent5" accent6="accent6" hlink="hlink" folHlink="folHlink"/>
  <p:sldLayoutIdLst>
    <p:sldLayoutId id="2147483720" r:id="rId1"/>
    <p:sldLayoutId id="2147483723"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
        <p:nvSpPr>
          <p:cNvPr id="4" name="Rectangle 3"/>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26. Stockholm: ECDC; 2017</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616161404"/>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26.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965914033"/>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26.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128959736"/>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26.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2309697501"/>
      </p:ext>
    </p:extLst>
  </p:cSld>
  <p:clrMap bg1="lt1" tx1="dk1" bg2="lt2" tx2="dk2" accent1="accent1" accent2="accent2" accent3="accent3" accent4="accent4" accent5="accent5" accent6="accent6" hlink="hlink" folHlink="folHlink"/>
  <p:sldLayoutIdLst>
    <p:sldLayoutId id="2147483731" r:id="rId1"/>
    <p:sldLayoutId id="2147483732" r:id="rId2"/>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26,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7818664" cy="822325"/>
          </a:xfrm>
        </p:spPr>
        <p:txBody>
          <a:bodyPr/>
          <a:lstStyle/>
          <a:p>
            <a:pPr algn="ctr"/>
            <a:r>
              <a:rPr lang="en-GB" sz="1600" dirty="0"/>
              <a:t>Countries and territories </a:t>
            </a:r>
            <a:r>
              <a:rPr lang="en-GB" sz="1600" dirty="0" smtClean="0"/>
              <a:t>in the Caribbean with </a:t>
            </a:r>
            <a:r>
              <a:rPr lang="en-GB" sz="1600" dirty="0"/>
              <a:t>reported confirmed autochthonous vector-borne transmission worldwide of Zika virus infection </a:t>
            </a:r>
            <a:r>
              <a:rPr lang="en-GB" sz="1600" dirty="0" smtClean="0"/>
              <a:t>as </a:t>
            </a:r>
            <a:r>
              <a:rPr lang="en-GB" sz="1600" dirty="0"/>
              <a:t>of 21 June </a:t>
            </a:r>
            <a:r>
              <a:rPr lang="en-GB" sz="1600" dirty="0" smtClean="0"/>
              <a:t>2017</a:t>
            </a:r>
            <a:endParaRPr lang="en-GB" sz="1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544" y="1035371"/>
            <a:ext cx="9056913" cy="5284015"/>
          </a:xfrm>
        </p:spPr>
      </p:pic>
    </p:spTree>
    <p:extLst>
      <p:ext uri="{BB962C8B-B14F-4D97-AF65-F5344CB8AC3E}">
        <p14:creationId xmlns:p14="http://schemas.microsoft.com/office/powerpoint/2010/main" val="3264816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7767864" cy="822325"/>
          </a:xfrm>
        </p:spPr>
        <p:txBody>
          <a:bodyPr/>
          <a:lstStyle/>
          <a:p>
            <a:pPr algn="ctr"/>
            <a:r>
              <a:rPr lang="en-GB" sz="1600" dirty="0"/>
              <a:t>Countries and territories </a:t>
            </a:r>
            <a:r>
              <a:rPr lang="en-GB" sz="1600" dirty="0" smtClean="0"/>
              <a:t>in South East Asia with </a:t>
            </a:r>
            <a:r>
              <a:rPr lang="en-GB" sz="1600" dirty="0"/>
              <a:t>reported confirmed autochthonous vector-borne transmission worldwide of Zika virus infection </a:t>
            </a:r>
            <a:r>
              <a:rPr lang="en-GB" sz="1600" dirty="0" smtClean="0"/>
              <a:t>as </a:t>
            </a:r>
            <a:r>
              <a:rPr lang="en-GB" sz="1600" dirty="0"/>
              <a:t>of 21 June 2017</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432" y="1037770"/>
            <a:ext cx="9043077" cy="5275943"/>
          </a:xfrm>
        </p:spPr>
      </p:pic>
    </p:spTree>
    <p:extLst>
      <p:ext uri="{BB962C8B-B14F-4D97-AF65-F5344CB8AC3E}">
        <p14:creationId xmlns:p14="http://schemas.microsoft.com/office/powerpoint/2010/main" val="159937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21276" y="505653"/>
            <a:ext cx="8213124" cy="4252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b="1" dirty="0">
                <a:solidFill>
                  <a:schemeClr val="tx1">
                    <a:lumMod val="85000"/>
                    <a:lumOff val="15000"/>
                  </a:schemeClr>
                </a:solidFill>
                <a:latin typeface="Tahoma" pitchFamily="34" charset="0"/>
              </a:rPr>
              <a:t>New measles cases per week of reporting, week 2008-1 to </a:t>
            </a:r>
            <a:r>
              <a:rPr lang="en-GB" sz="1200" b="1" dirty="0" smtClean="0">
                <a:solidFill>
                  <a:schemeClr val="tx1">
                    <a:lumMod val="85000"/>
                    <a:lumOff val="15000"/>
                  </a:schemeClr>
                </a:solidFill>
                <a:latin typeface="Tahoma" pitchFamily="34" charset="0"/>
              </a:rPr>
              <a:t>2017-25, </a:t>
            </a:r>
            <a:r>
              <a:rPr lang="en-GB" sz="1200" b="1" dirty="0">
                <a:solidFill>
                  <a:schemeClr val="tx1">
                    <a:lumMod val="85000"/>
                    <a:lumOff val="15000"/>
                  </a:schemeClr>
                </a:solidFill>
                <a:latin typeface="Tahoma" pitchFamily="34" charset="0"/>
              </a:rPr>
              <a:t>Romania</a:t>
            </a:r>
          </a:p>
        </p:txBody>
      </p:sp>
      <p:pic>
        <p:nvPicPr>
          <p:cNvPr id="2" name="Picture 1"/>
          <p:cNvPicPr>
            <a:picLocks noChangeAspect="1"/>
          </p:cNvPicPr>
          <p:nvPr/>
        </p:nvPicPr>
        <p:blipFill>
          <a:blip r:embed="rId2"/>
          <a:stretch>
            <a:fillRect/>
          </a:stretch>
        </p:blipFill>
        <p:spPr>
          <a:xfrm>
            <a:off x="126538" y="1410057"/>
            <a:ext cx="8823581" cy="4777098"/>
          </a:xfrm>
          <a:prstGeom prst="rect">
            <a:avLst/>
          </a:prstGeom>
        </p:spPr>
      </p:pic>
    </p:spTree>
    <p:extLst>
      <p:ext uri="{BB962C8B-B14F-4D97-AF65-F5344CB8AC3E}">
        <p14:creationId xmlns:p14="http://schemas.microsoft.com/office/powerpoint/2010/main" val="372659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1562" y="1414462"/>
            <a:ext cx="7000875" cy="4029075"/>
          </a:xfrm>
          <a:prstGeom prst="rect">
            <a:avLst/>
          </a:prstGeom>
        </p:spPr>
      </p:pic>
      <p:sp>
        <p:nvSpPr>
          <p:cNvPr id="3" name="Rectangle 2"/>
          <p:cNvSpPr/>
          <p:nvPr/>
        </p:nvSpPr>
        <p:spPr>
          <a:xfrm>
            <a:off x="1142999" y="383840"/>
            <a:ext cx="6612467" cy="590931"/>
          </a:xfrm>
          <a:prstGeom prst="rect">
            <a:avLst/>
          </a:prstGeom>
        </p:spPr>
        <p:txBody>
          <a:bodyPr wrap="square" rtlCol="0"/>
          <a:lstStyle/>
          <a:p>
            <a:r>
              <a:rPr lang="en-GB" sz="1200" b="1" dirty="0">
                <a:solidFill>
                  <a:schemeClr val="tx1">
                    <a:lumMod val="85000"/>
                    <a:lumOff val="15000"/>
                  </a:schemeClr>
                </a:solidFill>
              </a:rPr>
              <a:t>Distribution of confirmed cases of MERS-</a:t>
            </a:r>
            <a:r>
              <a:rPr lang="en-GB" sz="1200" b="1" dirty="0" err="1">
                <a:solidFill>
                  <a:schemeClr val="tx1">
                    <a:lumMod val="85000"/>
                    <a:lumOff val="15000"/>
                  </a:schemeClr>
                </a:solidFill>
              </a:rPr>
              <a:t>CoV</a:t>
            </a:r>
            <a:r>
              <a:rPr lang="en-GB" sz="1200" b="1" dirty="0">
                <a:solidFill>
                  <a:schemeClr val="tx1">
                    <a:lumMod val="85000"/>
                    <a:lumOff val="15000"/>
                  </a:schemeClr>
                </a:solidFill>
              </a:rPr>
              <a:t> by first available month and place of infection, March 2012 - </a:t>
            </a:r>
            <a:r>
              <a:rPr lang="en-GB" sz="1200" b="1" dirty="0" smtClean="0">
                <a:solidFill>
                  <a:schemeClr val="tx1">
                    <a:lumMod val="85000"/>
                    <a:lumOff val="15000"/>
                  </a:schemeClr>
                </a:solidFill>
              </a:rPr>
              <a:t>30 </a:t>
            </a:r>
            <a:r>
              <a:rPr lang="en-GB" sz="1200" b="1" dirty="0">
                <a:solidFill>
                  <a:schemeClr val="tx1">
                    <a:lumMod val="85000"/>
                    <a:lumOff val="15000"/>
                  </a:schemeClr>
                </a:solidFill>
              </a:rPr>
              <a:t>June 2017</a:t>
            </a:r>
          </a:p>
        </p:txBody>
      </p:sp>
    </p:spTree>
    <p:extLst>
      <p:ext uri="{BB962C8B-B14F-4D97-AF65-F5344CB8AC3E}">
        <p14:creationId xmlns:p14="http://schemas.microsoft.com/office/powerpoint/2010/main" val="19316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866" y="965199"/>
            <a:ext cx="7670005" cy="5366190"/>
          </a:xfrm>
          <a:prstGeom prst="rect">
            <a:avLst/>
          </a:prstGeom>
        </p:spPr>
      </p:pic>
      <p:sp>
        <p:nvSpPr>
          <p:cNvPr id="3" name="Rectangle 2"/>
          <p:cNvSpPr/>
          <p:nvPr/>
        </p:nvSpPr>
        <p:spPr>
          <a:xfrm>
            <a:off x="1024465" y="231440"/>
            <a:ext cx="7095067" cy="590931"/>
          </a:xfrm>
          <a:prstGeom prst="rect">
            <a:avLst/>
          </a:prstGeom>
        </p:spPr>
        <p:txBody>
          <a:bodyPr wrap="square" rtlCol="0"/>
          <a:lstStyle/>
          <a:p>
            <a:r>
              <a:rPr lang="en-GB" sz="1200" b="1" dirty="0">
                <a:solidFill>
                  <a:schemeClr val="tx1">
                    <a:lumMod val="85000"/>
                    <a:lumOff val="15000"/>
                  </a:schemeClr>
                </a:solidFill>
              </a:rPr>
              <a:t>Distribution of confirmed cases of MERS-</a:t>
            </a:r>
            <a:r>
              <a:rPr lang="en-GB" sz="1200" b="1" dirty="0" err="1">
                <a:solidFill>
                  <a:schemeClr val="tx1">
                    <a:lumMod val="85000"/>
                    <a:lumOff val="15000"/>
                  </a:schemeClr>
                </a:solidFill>
              </a:rPr>
              <a:t>CoV</a:t>
            </a:r>
            <a:r>
              <a:rPr lang="en-GB" sz="1200" b="1" dirty="0">
                <a:solidFill>
                  <a:schemeClr val="tx1">
                    <a:lumMod val="85000"/>
                    <a:lumOff val="15000"/>
                  </a:schemeClr>
                </a:solidFill>
              </a:rPr>
              <a:t> by reporting country and place of probable infection, March 2012 - </a:t>
            </a:r>
            <a:r>
              <a:rPr lang="en-GB" sz="1200" b="1" dirty="0" smtClean="0">
                <a:solidFill>
                  <a:schemeClr val="tx1">
                    <a:lumMod val="85000"/>
                    <a:lumOff val="15000"/>
                  </a:schemeClr>
                </a:solidFill>
              </a:rPr>
              <a:t>30 </a:t>
            </a:r>
            <a:r>
              <a:rPr lang="en-GB" sz="1200" b="1" dirty="0">
                <a:solidFill>
                  <a:schemeClr val="tx1">
                    <a:lumMod val="85000"/>
                    <a:lumOff val="15000"/>
                  </a:schemeClr>
                </a:solidFill>
              </a:rPr>
              <a:t>June 2017</a:t>
            </a:r>
          </a:p>
        </p:txBody>
      </p:sp>
    </p:spTree>
    <p:extLst>
      <p:ext uri="{BB962C8B-B14F-4D97-AF65-F5344CB8AC3E}">
        <p14:creationId xmlns:p14="http://schemas.microsoft.com/office/powerpoint/2010/main" val="960212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5" y="162733"/>
            <a:ext cx="9119285" cy="6439895"/>
          </a:xfrm>
          <a:prstGeom prst="rect">
            <a:avLst/>
          </a:prstGeom>
        </p:spPr>
      </p:pic>
    </p:spTree>
    <p:extLst>
      <p:ext uri="{BB962C8B-B14F-4D97-AF65-F5344CB8AC3E}">
        <p14:creationId xmlns:p14="http://schemas.microsoft.com/office/powerpoint/2010/main" val="2960955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9669" y="343674"/>
            <a:ext cx="8653463" cy="258532"/>
          </a:xfrm>
          <a:prstGeom prst="rect">
            <a:avLst/>
          </a:prstGeom>
        </p:spPr>
        <p:txBody>
          <a:bodyPr>
            <a:spAutoFit/>
          </a:bodyPr>
          <a:lstStyle/>
          <a:p>
            <a:pPr>
              <a:defRPr/>
            </a:pPr>
            <a:r>
              <a:rPr lang="en-GB" sz="1200" b="1" dirty="0">
                <a:solidFill>
                  <a:schemeClr val="tx1">
                    <a:lumMod val="85000"/>
                    <a:lumOff val="15000"/>
                  </a:schemeClr>
                </a:solidFill>
              </a:rPr>
              <a:t>Distribution of confirmed cases of A(H7N9) by </a:t>
            </a:r>
            <a:r>
              <a:rPr lang="en-GB" sz="1200" b="1" dirty="0" smtClean="0">
                <a:solidFill>
                  <a:schemeClr val="tx1">
                    <a:lumMod val="85000"/>
                    <a:lumOff val="15000"/>
                  </a:schemeClr>
                </a:solidFill>
              </a:rPr>
              <a:t>month of reporting, February 2013 </a:t>
            </a:r>
            <a:r>
              <a:rPr lang="en-GB" sz="1200" b="1" dirty="0">
                <a:solidFill>
                  <a:schemeClr val="tx1">
                    <a:lumMod val="85000"/>
                    <a:lumOff val="15000"/>
                  </a:schemeClr>
                </a:solidFill>
              </a:rPr>
              <a:t>to </a:t>
            </a:r>
            <a:r>
              <a:rPr lang="en-GB" sz="1200" b="1" dirty="0" smtClean="0">
                <a:solidFill>
                  <a:schemeClr val="tx1">
                    <a:lumMod val="85000"/>
                    <a:lumOff val="15000"/>
                  </a:schemeClr>
                </a:solidFill>
              </a:rPr>
              <a:t>29 June 2017**</a:t>
            </a:r>
            <a:endParaRPr lang="en-GB" sz="1200" b="1" dirty="0">
              <a:solidFill>
                <a:schemeClr val="tx1">
                  <a:lumMod val="85000"/>
                  <a:lumOff val="15000"/>
                </a:schemeClr>
              </a:solidFill>
            </a:endParaRPr>
          </a:p>
        </p:txBody>
      </p:sp>
      <p:sp>
        <p:nvSpPr>
          <p:cNvPr id="6" name="TextBox 5"/>
          <p:cNvSpPr txBox="1"/>
          <p:nvPr/>
        </p:nvSpPr>
        <p:spPr>
          <a:xfrm>
            <a:off x="5595586" y="6073953"/>
            <a:ext cx="3457576" cy="189283"/>
          </a:xfrm>
          <a:prstGeom prst="rect">
            <a:avLst/>
          </a:prstGeom>
          <a:noFill/>
        </p:spPr>
        <p:txBody>
          <a:bodyPr wrap="square" rtlCol="0">
            <a:spAutoFit/>
          </a:bodyPr>
          <a:lstStyle/>
          <a:p>
            <a:r>
              <a:rPr lang="en-GB" sz="700" dirty="0" smtClean="0"/>
              <a:t>** Data as of 29 June 2017</a:t>
            </a:r>
            <a:endParaRPr lang="en-GB" sz="700" dirty="0"/>
          </a:p>
        </p:txBody>
      </p:sp>
      <p:pic>
        <p:nvPicPr>
          <p:cNvPr id="2" name="Picture 1"/>
          <p:cNvPicPr>
            <a:picLocks noChangeAspect="1"/>
          </p:cNvPicPr>
          <p:nvPr/>
        </p:nvPicPr>
        <p:blipFill>
          <a:blip r:embed="rId3"/>
          <a:stretch>
            <a:fillRect/>
          </a:stretch>
        </p:blipFill>
        <p:spPr>
          <a:xfrm>
            <a:off x="186178" y="1124735"/>
            <a:ext cx="8866984" cy="4810299"/>
          </a:xfrm>
          <a:prstGeom prst="rect">
            <a:avLst/>
          </a:prstGeom>
        </p:spPr>
      </p:pic>
      <p:sp>
        <p:nvSpPr>
          <p:cNvPr id="5" name="TextBox 4"/>
          <p:cNvSpPr txBox="1"/>
          <p:nvPr/>
        </p:nvSpPr>
        <p:spPr>
          <a:xfrm>
            <a:off x="8390678" y="4429641"/>
            <a:ext cx="379248" cy="216982"/>
          </a:xfrm>
          <a:prstGeom prst="rect">
            <a:avLst/>
          </a:prstGeom>
          <a:noFill/>
        </p:spPr>
        <p:txBody>
          <a:bodyPr wrap="square" rtlCol="0">
            <a:spAutoFit/>
          </a:bodyPr>
          <a:lstStyle/>
          <a:p>
            <a:r>
              <a:rPr lang="en-GB" sz="900" dirty="0" smtClean="0"/>
              <a:t>**</a:t>
            </a:r>
            <a:endParaRPr lang="en-GB" dirty="0"/>
          </a:p>
        </p:txBody>
      </p:sp>
    </p:spTree>
    <p:extLst>
      <p:ext uri="{BB962C8B-B14F-4D97-AF65-F5344CB8AC3E}">
        <p14:creationId xmlns:p14="http://schemas.microsoft.com/office/powerpoint/2010/main" val="36797218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425450"/>
            <a:ext cx="8653463" cy="258532"/>
          </a:xfrm>
          <a:prstGeom prst="rect">
            <a:avLst/>
          </a:prstGeom>
        </p:spPr>
        <p:txBody>
          <a:bodyPr>
            <a:spAutoFit/>
          </a:bodyPr>
          <a:lstStyle/>
          <a:p>
            <a:pPr>
              <a:defRPr/>
            </a:pPr>
            <a:r>
              <a:rPr lang="en-GB" sz="1200" b="1" dirty="0">
                <a:solidFill>
                  <a:schemeClr val="tx1">
                    <a:lumMod val="85000"/>
                    <a:lumOff val="15000"/>
                  </a:schemeClr>
                </a:solidFill>
              </a:rPr>
              <a:t>Distribution of confirmed cases of A(H7N9) by </a:t>
            </a:r>
            <a:r>
              <a:rPr lang="en-GB" sz="1200" b="1" dirty="0" smtClean="0">
                <a:solidFill>
                  <a:schemeClr val="tx1">
                    <a:lumMod val="85000"/>
                    <a:lumOff val="15000"/>
                  </a:schemeClr>
                </a:solidFill>
              </a:rPr>
              <a:t>five waves, </a:t>
            </a:r>
            <a:r>
              <a:rPr lang="en-GB" sz="1200" b="1" dirty="0">
                <a:solidFill>
                  <a:schemeClr val="tx1">
                    <a:lumMod val="85000"/>
                    <a:lumOff val="15000"/>
                  </a:schemeClr>
                </a:solidFill>
              </a:rPr>
              <a:t>February 2013 to </a:t>
            </a:r>
            <a:r>
              <a:rPr lang="en-GB" sz="1200" b="1" dirty="0" smtClean="0">
                <a:solidFill>
                  <a:schemeClr val="tx1">
                    <a:lumMod val="85000"/>
                    <a:lumOff val="15000"/>
                  </a:schemeClr>
                </a:solidFill>
              </a:rPr>
              <a:t>29 June 2017</a:t>
            </a:r>
            <a:endParaRPr lang="en-GB" sz="1200" b="1" dirty="0">
              <a:solidFill>
                <a:schemeClr val="tx1">
                  <a:lumMod val="85000"/>
                  <a:lumOff val="15000"/>
                </a:schemeClr>
              </a:solidFill>
            </a:endParaRPr>
          </a:p>
        </p:txBody>
      </p:sp>
      <p:pic>
        <p:nvPicPr>
          <p:cNvPr id="3" name="Picture 2"/>
          <p:cNvPicPr>
            <a:picLocks noChangeAspect="1"/>
          </p:cNvPicPr>
          <p:nvPr/>
        </p:nvPicPr>
        <p:blipFill>
          <a:blip r:embed="rId3"/>
          <a:stretch>
            <a:fillRect/>
          </a:stretch>
        </p:blipFill>
        <p:spPr>
          <a:xfrm>
            <a:off x="459762" y="800631"/>
            <a:ext cx="6572862" cy="5667903"/>
          </a:xfrm>
          <a:prstGeom prst="rect">
            <a:avLst/>
          </a:prstGeom>
        </p:spPr>
      </p:pic>
    </p:spTree>
    <p:extLst>
      <p:ext uri="{BB962C8B-B14F-4D97-AF65-F5344CB8AC3E}">
        <p14:creationId xmlns:p14="http://schemas.microsoft.com/office/powerpoint/2010/main" val="2800716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142875"/>
            <a:ext cx="7806896" cy="822325"/>
          </a:xfrm>
        </p:spPr>
        <p:txBody>
          <a:bodyPr/>
          <a:lstStyle/>
          <a:p>
            <a:pPr algn="ctr">
              <a:defRPr/>
            </a:pPr>
            <a:r>
              <a:rPr lang="en-GB" sz="1200" kern="1200" dirty="0">
                <a:solidFill>
                  <a:schemeClr val="tx1">
                    <a:lumMod val="85000"/>
                    <a:lumOff val="15000"/>
                  </a:schemeClr>
                </a:solidFill>
                <a:ea typeface="+mn-ea"/>
                <a:cs typeface="+mn-cs"/>
              </a:rPr>
              <a:t>Distribution of travel-associated Legionnaires' disease cases with history of stay in </a:t>
            </a:r>
            <a:r>
              <a:rPr lang="en-GB" sz="1200" kern="1200" dirty="0" smtClean="0">
                <a:solidFill>
                  <a:schemeClr val="tx1">
                    <a:lumMod val="85000"/>
                    <a:lumOff val="15000"/>
                  </a:schemeClr>
                </a:solidFill>
                <a:ea typeface="+mn-ea"/>
                <a:cs typeface="+mn-cs"/>
              </a:rPr>
              <a:t>Dubai,</a:t>
            </a:r>
            <a:br>
              <a:rPr lang="en-GB" sz="1200" kern="1200" dirty="0" smtClean="0">
                <a:solidFill>
                  <a:schemeClr val="tx1">
                    <a:lumMod val="85000"/>
                    <a:lumOff val="15000"/>
                  </a:schemeClr>
                </a:solidFill>
                <a:ea typeface="+mn-ea"/>
                <a:cs typeface="+mn-cs"/>
              </a:rPr>
            </a:br>
            <a:r>
              <a:rPr lang="en-GB" sz="1200" kern="1200" dirty="0" smtClean="0">
                <a:solidFill>
                  <a:schemeClr val="tx1">
                    <a:lumMod val="85000"/>
                    <a:lumOff val="15000"/>
                  </a:schemeClr>
                </a:solidFill>
                <a:ea typeface="+mn-ea"/>
                <a:cs typeface="+mn-cs"/>
              </a:rPr>
              <a:t>United </a:t>
            </a:r>
            <a:r>
              <a:rPr lang="en-GB" sz="1200" kern="1200" dirty="0">
                <a:solidFill>
                  <a:schemeClr val="tx1">
                    <a:lumMod val="85000"/>
                    <a:lumOff val="15000"/>
                  </a:schemeClr>
                </a:solidFill>
                <a:ea typeface="+mn-ea"/>
                <a:cs typeface="+mn-cs"/>
              </a:rPr>
              <a:t>Arab Emirates, by week of onset and accommodation site </a:t>
            </a:r>
            <a:r>
              <a:rPr lang="en-GB" sz="1200" kern="1200" dirty="0" smtClean="0">
                <a:solidFill>
                  <a:schemeClr val="tx1">
                    <a:lumMod val="85000"/>
                    <a:lumOff val="15000"/>
                  </a:schemeClr>
                </a:solidFill>
                <a:ea typeface="+mn-ea"/>
                <a:cs typeface="+mn-cs"/>
              </a:rPr>
              <a:t>clustering,</a:t>
            </a:r>
            <a:br>
              <a:rPr lang="en-GB" sz="1200" kern="1200" dirty="0" smtClean="0">
                <a:solidFill>
                  <a:schemeClr val="tx1">
                    <a:lumMod val="85000"/>
                    <a:lumOff val="15000"/>
                  </a:schemeClr>
                </a:solidFill>
                <a:ea typeface="+mn-ea"/>
                <a:cs typeface="+mn-cs"/>
              </a:rPr>
            </a:br>
            <a:r>
              <a:rPr lang="en-GB" sz="1200" kern="1200" smtClean="0">
                <a:solidFill>
                  <a:schemeClr val="tx1">
                    <a:lumMod val="85000"/>
                    <a:lumOff val="15000"/>
                  </a:schemeClr>
                </a:solidFill>
                <a:ea typeface="+mn-ea"/>
                <a:cs typeface="+mn-cs"/>
              </a:rPr>
              <a:t>weeks 37/2016–24/2017</a:t>
            </a:r>
            <a:r>
              <a:rPr lang="en-GB" sz="1200" kern="1200" dirty="0">
                <a:solidFill>
                  <a:schemeClr val="tx1">
                    <a:lumMod val="85000"/>
                    <a:lumOff val="15000"/>
                  </a:schemeClr>
                </a:solidFill>
                <a:ea typeface="+mn-ea"/>
                <a:cs typeface="+mn-cs"/>
              </a:rPr>
              <a:t>, as reported to ELDSNet </a:t>
            </a:r>
            <a:r>
              <a:rPr lang="en-GB" sz="1200" kern="1200">
                <a:solidFill>
                  <a:schemeClr val="tx1">
                    <a:lumMod val="85000"/>
                    <a:lumOff val="15000"/>
                  </a:schemeClr>
                </a:solidFill>
                <a:ea typeface="+mn-ea"/>
                <a:cs typeface="+mn-cs"/>
              </a:rPr>
              <a:t>by </a:t>
            </a:r>
            <a:r>
              <a:rPr lang="en-GB" sz="1200" kern="1200" smtClean="0">
                <a:solidFill>
                  <a:schemeClr val="tx1">
                    <a:lumMod val="85000"/>
                    <a:lumOff val="15000"/>
                  </a:schemeClr>
                </a:solidFill>
                <a:ea typeface="+mn-ea"/>
                <a:cs typeface="+mn-cs"/>
              </a:rPr>
              <a:t>28 </a:t>
            </a:r>
            <a:r>
              <a:rPr lang="en-GB" sz="1200" kern="1200" dirty="0">
                <a:solidFill>
                  <a:schemeClr val="tx1">
                    <a:lumMod val="85000"/>
                    <a:lumOff val="15000"/>
                  </a:schemeClr>
                </a:solidFill>
                <a:ea typeface="+mn-ea"/>
                <a:cs typeface="+mn-cs"/>
              </a:rPr>
              <a:t>June 2017 </a:t>
            </a:r>
            <a:r>
              <a:rPr lang="en-GB" sz="1200" kern="1200">
                <a:solidFill>
                  <a:schemeClr val="tx1">
                    <a:lumMod val="85000"/>
                    <a:lumOff val="15000"/>
                  </a:schemeClr>
                </a:solidFill>
                <a:ea typeface="+mn-ea"/>
                <a:cs typeface="+mn-cs"/>
              </a:rPr>
              <a:t>(</a:t>
            </a:r>
            <a:r>
              <a:rPr lang="en-GB" sz="1200" kern="1200" smtClean="0">
                <a:solidFill>
                  <a:schemeClr val="tx1">
                    <a:lumMod val="85000"/>
                    <a:lumOff val="15000"/>
                  </a:schemeClr>
                </a:solidFill>
                <a:ea typeface="+mn-ea"/>
                <a:cs typeface="+mn-cs"/>
              </a:rPr>
              <a:t>n=67 </a:t>
            </a:r>
            <a:r>
              <a:rPr lang="en-GB" sz="1200" kern="1200" dirty="0">
                <a:solidFill>
                  <a:schemeClr val="tx1">
                    <a:lumMod val="85000"/>
                    <a:lumOff val="15000"/>
                  </a:schemeClr>
                </a:solidFill>
                <a:ea typeface="+mn-ea"/>
                <a:cs typeface="+mn-cs"/>
              </a:rPr>
              <a:t>cases)</a:t>
            </a:r>
          </a:p>
        </p:txBody>
      </p:sp>
      <p:pic>
        <p:nvPicPr>
          <p:cNvPr id="2" name="Picture 1"/>
          <p:cNvPicPr>
            <a:picLocks noChangeAspect="1"/>
          </p:cNvPicPr>
          <p:nvPr/>
        </p:nvPicPr>
        <p:blipFill>
          <a:blip r:embed="rId2"/>
          <a:stretch>
            <a:fillRect/>
          </a:stretch>
        </p:blipFill>
        <p:spPr>
          <a:xfrm>
            <a:off x="173064" y="1441622"/>
            <a:ext cx="8527212" cy="4151870"/>
          </a:xfrm>
          <a:prstGeom prst="rect">
            <a:avLst/>
          </a:prstGeom>
        </p:spPr>
      </p:pic>
    </p:spTree>
    <p:extLst>
      <p:ext uri="{BB962C8B-B14F-4D97-AF65-F5344CB8AC3E}">
        <p14:creationId xmlns:p14="http://schemas.microsoft.com/office/powerpoint/2010/main" val="2301085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42875"/>
            <a:ext cx="7717064" cy="822325"/>
          </a:xfrm>
        </p:spPr>
        <p:txBody>
          <a:bodyPr/>
          <a:lstStyle/>
          <a:p>
            <a:pPr algn="ctr"/>
            <a:r>
              <a:rPr lang="en-GB" sz="1600" dirty="0" smtClean="0"/>
              <a:t>Countries and territories with reported confirmed autochthonous vector-borne transmission worldwide of Zika virus infection as of 21 June 2017</a:t>
            </a:r>
            <a:endParaRPr lang="en-GB" sz="1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760" y="1045029"/>
            <a:ext cx="9067955" cy="5290457"/>
          </a:xfrm>
        </p:spPr>
      </p:pic>
    </p:spTree>
    <p:extLst>
      <p:ext uri="{BB962C8B-B14F-4D97-AF65-F5344CB8AC3E}">
        <p14:creationId xmlns:p14="http://schemas.microsoft.com/office/powerpoint/2010/main" val="3396307192"/>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5.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6" ma:contentTypeDescription="Epidemic Intelligence and Emergency Operations Content Type" ma:contentTypeScope="" ma:versionID="6df7d29b06fd1dbe2f35590d0d2cddf1">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391eb15eddbfe523a311e28955fe8aa3"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2.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3.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4.xml><?xml version="1.0" encoding="utf-8"?>
<ds:datastoreItem xmlns:ds="http://schemas.openxmlformats.org/officeDocument/2006/customXml" ds:itemID="{A98013DF-7568-4DE1-A15A-B72D0DA1D637}">
  <ds:schemaRefs>
    <ds:schemaRef ds:uri="http://purl.org/dc/terms/"/>
    <ds:schemaRef ds:uri="http://schemas.microsoft.com/sharepoint/v3"/>
    <ds:schemaRef ds:uri="http://purl.org/dc/dcmitype/"/>
    <ds:schemaRef ds:uri="http://purl.org/dc/elements/1.1/"/>
    <ds:schemaRef ds:uri="http://schemas.microsoft.com/office/infopath/2007/PartnerControls"/>
    <ds:schemaRef ds:uri="d23a570b-d7a9-49ca-a34c-8afb8206b4bf"/>
    <ds:schemaRef ds:uri="http://schemas.microsoft.com/office/2006/documentManagement/types"/>
    <ds:schemaRef ds:uri="http://schemas.openxmlformats.org/package/2006/metadata/core-properties"/>
    <ds:schemaRef ds:uri="376727eb-354b-45e4-998d-f84ea079474e"/>
    <ds:schemaRef ds:uri="http://schemas.microsoft.com/office/2006/metadata/properties"/>
    <ds:schemaRef ds:uri="http://www.w3.org/XML/1998/namespace"/>
  </ds:schemaRefs>
</ds:datastoreItem>
</file>

<file path=customXml/itemProps5.xml><?xml version="1.0" encoding="utf-8"?>
<ds:datastoreItem xmlns:ds="http://schemas.openxmlformats.org/officeDocument/2006/customXml" ds:itemID="{4940F62F-32CD-4B84-86B9-5717A3293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14206</TotalTime>
  <Words>202</Words>
  <Application>Microsoft Office PowerPoint</Application>
  <PresentationFormat>On-screen Show (4:3)</PresentationFormat>
  <Paragraphs>16</Paragraphs>
  <Slides>11</Slides>
  <Notes>3</Notes>
  <HiddenSlides>0</HiddenSlides>
  <MMClips>0</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11</vt:i4>
      </vt:variant>
    </vt:vector>
  </HeadingPairs>
  <TitlesOfParts>
    <vt:vector size="22" baseType="lpstr">
      <vt:lpstr>Arial</vt:lpstr>
      <vt:lpstr>Tahoma</vt:lpstr>
      <vt:lpstr>Times</vt:lpstr>
      <vt:lpstr>Wingdings</vt:lpstr>
      <vt:lpstr>ECDC_PowerPoint_Template_2009_rev_1_2</vt:lpstr>
      <vt:lpstr>5_ECDC_PowerPoint_Template_2009_rev_1_2</vt:lpstr>
      <vt:lpstr>6_ECDC_PowerPoint_Template_2009_rev_1_2</vt:lpstr>
      <vt:lpstr>7_ECDC_PowerPoint_Template_2009_rev_1_2</vt:lpstr>
      <vt:lpstr>8_ECDC_PowerPoint_Template_2009_rev_1_2</vt:lpstr>
      <vt:lpstr>8_ECDC_PowerPoint_Template_2009_rev_1_2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lpstr>Distribution of travel-associated Legionnaires' disease cases with history of stay in Dubai, United Arab Emirates, by week of onset and accommodation site clustering, weeks 37/2016–24/2017, as reported to ELDSNet by 28 June 2017 (n=67 cases)</vt:lpstr>
      <vt:lpstr>Countries and territories with reported confirmed autochthonous vector-borne transmission worldwide of Zika virus infection as of 21 June 2017</vt:lpstr>
      <vt:lpstr>Countries and territories in the Caribbean with reported confirmed autochthonous vector-borne transmission worldwide of Zika virus infection as of 21 June 2017</vt:lpstr>
      <vt:lpstr>Countries and territories in South East Asia with reported confirmed autochthonous vector-borne transmission worldwide of Zika virus infection as of 21 June 2017</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Samantha Wilson</cp:lastModifiedBy>
  <cp:revision>876</cp:revision>
  <cp:lastPrinted>2017-03-24T07:50:18Z</cp:lastPrinted>
  <dcterms:created xsi:type="dcterms:W3CDTF">2015-11-05T13:02:54Z</dcterms:created>
  <dcterms:modified xsi:type="dcterms:W3CDTF">2017-06-30T11:36:42Z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