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27,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26,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FD5806F5-52CA-4D65-84B6-0D7AD527F8CA}"/>
              </a:ext>
            </a:extLst>
          </p:cNvPr>
          <p:cNvPicPr>
            <a:picLocks noChangeAspect="1"/>
          </p:cNvPicPr>
          <p:nvPr/>
        </p:nvPicPr>
        <p:blipFill>
          <a:blip r:embed="rId3"/>
          <a:stretch>
            <a:fillRect/>
          </a:stretch>
        </p:blipFill>
        <p:spPr>
          <a:xfrm>
            <a:off x="471952" y="1174178"/>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26,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a:extLst>
              <a:ext uri="{FF2B5EF4-FFF2-40B4-BE49-F238E27FC236}">
                <a16:creationId xmlns:a16="http://schemas.microsoft.com/office/drawing/2014/main" id="{61097144-93EB-41C7-BD1E-1281CC7FBDFA}"/>
              </a:ext>
            </a:extLst>
          </p:cNvPr>
          <p:cNvPicPr>
            <a:picLocks noChangeAspect="1"/>
          </p:cNvPicPr>
          <p:nvPr/>
        </p:nvPicPr>
        <p:blipFill>
          <a:blip r:embed="rId4"/>
          <a:stretch>
            <a:fillRect/>
          </a:stretch>
        </p:blipFill>
        <p:spPr>
          <a:xfrm>
            <a:off x="471952"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26,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4" name="Picture 3">
            <a:extLst>
              <a:ext uri="{FF2B5EF4-FFF2-40B4-BE49-F238E27FC236}">
                <a16:creationId xmlns:a16="http://schemas.microsoft.com/office/drawing/2014/main" id="{81FE628A-8AAA-49FB-A8C5-F6F36801B3D6}"/>
              </a:ext>
            </a:extLst>
          </p:cNvPr>
          <p:cNvPicPr>
            <a:picLocks noChangeAspect="1"/>
          </p:cNvPicPr>
          <p:nvPr/>
        </p:nvPicPr>
        <p:blipFill>
          <a:blip r:embed="rId4"/>
          <a:stretch>
            <a:fillRect/>
          </a:stretch>
        </p:blipFill>
        <p:spPr>
          <a:xfrm>
            <a:off x="465883" y="1201888"/>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2021-w25 to 2021-w26</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AA11DB5-CBFE-4F5E-A8B0-822346470E39}"/>
              </a:ext>
            </a:extLst>
          </p:cNvPr>
          <p:cNvSpPr/>
          <p:nvPr/>
        </p:nvSpPr>
        <p:spPr>
          <a:xfrm>
            <a:off x="9331" y="5891290"/>
            <a:ext cx="10643790" cy="341632"/>
          </a:xfrm>
          <a:prstGeom prst="rect">
            <a:avLst/>
          </a:prstGeom>
        </p:spPr>
        <p:txBody>
          <a:bodyPr wrap="square">
            <a:spAutoFit/>
          </a:bodyPr>
          <a:lstStyle/>
          <a:p>
            <a:r>
              <a:rPr lang="en-GB" sz="900" i="1" dirty="0">
                <a:latin typeface="Calibri" panose="020F0502020204030204" pitchFamily="34" charset="0"/>
              </a:rPr>
              <a:t>Notification rates for Sweden may not reflect the actual number of cases due to a database closure in week 24.</a:t>
            </a:r>
          </a:p>
          <a:p>
            <a:r>
              <a:rPr lang="en-GB" sz="900" i="1" dirty="0">
                <a:latin typeface="Calibri" panose="020F0502020204030204" pitchFamily="34" charset="0"/>
              </a:rPr>
              <a:t>.</a:t>
            </a:r>
          </a:p>
        </p:txBody>
      </p:sp>
      <p:pic>
        <p:nvPicPr>
          <p:cNvPr id="3" name="Picture 2">
            <a:extLst>
              <a:ext uri="{FF2B5EF4-FFF2-40B4-BE49-F238E27FC236}">
                <a16:creationId xmlns:a16="http://schemas.microsoft.com/office/drawing/2014/main" id="{60A45130-0CEA-4D39-96C8-06978BC93534}"/>
              </a:ext>
            </a:extLst>
          </p:cNvPr>
          <p:cNvPicPr>
            <a:picLocks noChangeAspect="1"/>
          </p:cNvPicPr>
          <p:nvPr/>
        </p:nvPicPr>
        <p:blipFill>
          <a:blip r:embed="rId3"/>
          <a:stretch>
            <a:fillRect/>
          </a:stretch>
        </p:blipFill>
        <p:spPr>
          <a:xfrm>
            <a:off x="2209463" y="852886"/>
            <a:ext cx="7137737" cy="5038403"/>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9C6B3B4D-DA2F-47B3-A962-95E592FB9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463" y="161864"/>
            <a:ext cx="8940555" cy="6313678"/>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8D7EAB39-BA14-4368-BED5-7C6805678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375" y="396125"/>
            <a:ext cx="8589475" cy="6065750"/>
          </a:xfrm>
          <a:prstGeom prst="rect">
            <a:avLst/>
          </a:prstGeom>
        </p:spPr>
      </p:pic>
    </p:spTree>
    <p:extLst>
      <p:ext uri="{BB962C8B-B14F-4D97-AF65-F5344CB8AC3E}">
        <p14:creationId xmlns:p14="http://schemas.microsoft.com/office/powerpoint/2010/main" val="1900356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microsoft.com/office/infopath/2007/PartnerControls"/>
    <ds:schemaRef ds:uri="http://purl.org/dc/dcmitype/"/>
    <ds:schemaRef ds:uri="http://schemas.microsoft.com/office/2006/documentManagement/types"/>
    <ds:schemaRef ds:uri="376727eb-354b-45e4-998d-f84ea079474e"/>
    <ds:schemaRef ds:uri="http://www.w3.org/XML/1998/namespace"/>
    <ds:schemaRef ds:uri="d23a570b-d7a9-49ca-a34c-8afb8206b4bf"/>
    <ds:schemaRef ds:uri="http://purl.org/dc/elements/1.1/"/>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27708</TotalTime>
  <Words>291</Words>
  <Application>Microsoft Office PowerPoint</Application>
  <PresentationFormat>Widescreen</PresentationFormat>
  <Paragraphs>19</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27, 2021 </vt:lpstr>
      <vt:lpstr>Distribution of COVID-19 cases worldwide in accordance with the applied case definitions in the affected countries, as of Week 26, 2021</vt:lpstr>
      <vt:lpstr>Distribution of COVID-19 deaths worldwide, as of Week 26, 2021 </vt:lpstr>
      <vt:lpstr>Distribution of laboratory-confirmed cases of COVID-19 in the EU/EEA, as of Week 26, 2021</vt:lpstr>
      <vt:lpstr>Geographic distribution of 14-day cumulative number of reported COVID-19 cases per 100 000 population, worldwide, from 2021-w25 to 2021-w26</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2170</cp:revision>
  <cp:lastPrinted>2017-03-24T07:50:18Z</cp:lastPrinted>
  <dcterms:created xsi:type="dcterms:W3CDTF">2015-11-05T13:02:54Z</dcterms:created>
  <dcterms:modified xsi:type="dcterms:W3CDTF">2021-07-09T12:16:21Z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