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7"/>
  </p:notesMasterIdLst>
  <p:handoutMasterIdLst>
    <p:handoutMasterId r:id="rId18"/>
  </p:handoutMasterIdLst>
  <p:sldIdLst>
    <p:sldId id="256" r:id="rId7"/>
    <p:sldId id="267" r:id="rId8"/>
    <p:sldId id="268" r:id="rId9"/>
    <p:sldId id="272" r:id="rId10"/>
    <p:sldId id="273" r:id="rId11"/>
    <p:sldId id="275" r:id="rId12"/>
    <p:sldId id="276" r:id="rId13"/>
    <p:sldId id="277" r:id="rId14"/>
    <p:sldId id="278" r:id="rId15"/>
    <p:sldId id="274" r:id="rId16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12/07/2019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28,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7656" y="226994"/>
            <a:ext cx="9535200" cy="7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  <a:t>Distribution of cases of </a:t>
            </a:r>
            <a:r>
              <a:rPr lang="en-GB" sz="2000" dirty="0" err="1" smtClean="0">
                <a:solidFill>
                  <a:prstClr val="black"/>
                </a:solidFill>
                <a:ea typeface="+mn-ea"/>
                <a:cs typeface="+mn-cs"/>
              </a:rPr>
              <a:t>Guillain-Barré</a:t>
            </a:r>
            <a: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GB" sz="2000" dirty="0">
                <a:solidFill>
                  <a:prstClr val="black"/>
                </a:solidFill>
                <a:ea typeface="+mn-ea"/>
                <a:cs typeface="+mn-cs"/>
              </a:rPr>
              <a:t>s</a:t>
            </a:r>
            <a: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  <a:t>yndrome (GBS) </a:t>
            </a:r>
          </a:p>
          <a:p>
            <a:pPr fontAlgn="base">
              <a:spcAft>
                <a:spcPct val="0"/>
              </a:spcAft>
            </a:pPr>
            <a:r>
              <a:rPr lang="en-GB" sz="2000" dirty="0" smtClean="0">
                <a:solidFill>
                  <a:prstClr val="black"/>
                </a:solidFill>
                <a:ea typeface="+mn-ea"/>
                <a:cs typeface="+mn-cs"/>
              </a:rPr>
              <a:t>by week of symptom onset, Peru, from week 1 2018 - week 26 2019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72" t="17650" r="1095" b="1455"/>
          <a:stretch/>
        </p:blipFill>
        <p:spPr>
          <a:xfrm>
            <a:off x="493938" y="951481"/>
            <a:ext cx="10565002" cy="54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2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23981" y="197878"/>
            <a:ext cx="9535200" cy="96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</a:t>
            </a:r>
          </a:p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by week of reporting, Democratic Republic of the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Congo,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as of 10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July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63" t="2323" r="6497" b="5732"/>
          <a:stretch/>
        </p:blipFill>
        <p:spPr>
          <a:xfrm>
            <a:off x="1191719" y="931024"/>
            <a:ext cx="8667176" cy="56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2635" r="1439" b="2584"/>
          <a:stretch/>
        </p:blipFill>
        <p:spPr>
          <a:xfrm>
            <a:off x="1673857" y="557116"/>
            <a:ext cx="8168412" cy="595478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73857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Democratic Republic of the Congo and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Uganda,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as of 10 July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1016" r="1074" b="1216"/>
          <a:stretch/>
        </p:blipFill>
        <p:spPr>
          <a:xfrm>
            <a:off x="1178712" y="172528"/>
            <a:ext cx="9086722" cy="63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0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t="1210" r="937" b="1476"/>
          <a:stretch/>
        </p:blipFill>
        <p:spPr>
          <a:xfrm>
            <a:off x="1190445" y="185407"/>
            <a:ext cx="9066363" cy="6359987"/>
          </a:xfrm>
        </p:spPr>
      </p:pic>
    </p:spTree>
    <p:extLst>
      <p:ext uri="{BB962C8B-B14F-4D97-AF65-F5344CB8AC3E}">
        <p14:creationId xmlns:p14="http://schemas.microsoft.com/office/powerpoint/2010/main" val="170073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Distribution of confirmed cases of MERS-CoV by place of infection and month of </a:t>
            </a:r>
            <a:r>
              <a:rPr lang="en-GB" sz="1800" b="0" dirty="0" smtClean="0"/>
              <a:t>onset,</a:t>
            </a:r>
            <a:br>
              <a:rPr lang="en-GB" sz="1800" b="0" dirty="0" smtClean="0"/>
            </a:br>
            <a:r>
              <a:rPr lang="en-GB" sz="1800" b="0" dirty="0" smtClean="0"/>
              <a:t>March 2012–10 July 2019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r="2051" b="10117"/>
          <a:stretch/>
        </p:blipFill>
        <p:spPr>
          <a:xfrm>
            <a:off x="570367" y="1067861"/>
            <a:ext cx="10510201" cy="528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Geographical distribution of confirmed MERS-CoV cases by probable region of infection and exposure in 2019, as of </a:t>
            </a:r>
            <a:r>
              <a:rPr lang="en-GB" sz="1800" b="0" dirty="0" smtClean="0"/>
              <a:t>10 July 2019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42" y="959667"/>
            <a:ext cx="7295407" cy="56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-2961"/>
            <a:ext cx="10354188" cy="951722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prstClr val="black"/>
                </a:solidFill>
              </a:rPr>
              <a:t>Geographical distribution of confirmed MERS-CoV cases by country of infection and </a:t>
            </a:r>
            <a:r>
              <a:rPr lang="en-GB" sz="1800" b="0" dirty="0" smtClean="0">
                <a:solidFill>
                  <a:prstClr val="black"/>
                </a:solidFill>
              </a:rPr>
              <a:t>year,</a:t>
            </a:r>
            <a:br>
              <a:rPr lang="en-GB" sz="1800" b="0" dirty="0" smtClean="0">
                <a:solidFill>
                  <a:prstClr val="black"/>
                </a:solidFill>
              </a:rPr>
            </a:br>
            <a:r>
              <a:rPr lang="en-GB" sz="1800" b="0" dirty="0" smtClean="0">
                <a:solidFill>
                  <a:prstClr val="black"/>
                </a:solidFill>
              </a:rPr>
              <a:t>April 2012</a:t>
            </a:r>
            <a:r>
              <a:rPr lang="en-GB" sz="1800" b="0" dirty="0" smtClean="0"/>
              <a:t>–10 July</a:t>
            </a:r>
            <a:r>
              <a:rPr lang="en-GB" sz="1800" b="0" dirty="0" smtClean="0">
                <a:solidFill>
                  <a:prstClr val="black"/>
                </a:solidFill>
              </a:rPr>
              <a:t> 2019</a:t>
            </a:r>
            <a:endParaRPr lang="en-GB" sz="1800" b="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4" y="814812"/>
            <a:ext cx="7512690" cy="580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r>
              <a:rPr lang="en-GB" sz="1800" b="0" dirty="0">
                <a:solidFill>
                  <a:prstClr val="black"/>
                </a:solidFill>
              </a:rPr>
              <a:t>Geographical distribution of confirmed MERS-CoV cases by reporting </a:t>
            </a:r>
            <a:r>
              <a:rPr lang="en-GB" sz="1800" b="0" dirty="0" smtClean="0">
                <a:solidFill>
                  <a:prstClr val="black"/>
                </a:solidFill>
              </a:rPr>
              <a:t>country,</a:t>
            </a:r>
            <a:br>
              <a:rPr lang="en-GB" sz="1800" b="0" dirty="0" smtClean="0">
                <a:solidFill>
                  <a:prstClr val="black"/>
                </a:solidFill>
              </a:rPr>
            </a:br>
            <a:r>
              <a:rPr lang="en-GB" sz="1800" b="0" dirty="0" smtClean="0">
                <a:solidFill>
                  <a:prstClr val="black"/>
                </a:solidFill>
              </a:rPr>
              <a:t>April 2012</a:t>
            </a:r>
            <a:r>
              <a:rPr lang="en-GB" sz="1800" b="0" dirty="0" smtClean="0"/>
              <a:t>–10 July</a:t>
            </a:r>
            <a:r>
              <a:rPr lang="en-GB" sz="1800" b="0" dirty="0" smtClean="0">
                <a:solidFill>
                  <a:prstClr val="black"/>
                </a:solidFill>
              </a:rPr>
              <a:t> 2019</a:t>
            </a:r>
            <a:r>
              <a:rPr lang="en-GB" sz="1800" b="0" dirty="0" smtClean="0"/>
              <a:t/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" b="24302"/>
          <a:stretch/>
        </p:blipFill>
        <p:spPr>
          <a:xfrm>
            <a:off x="520119" y="856356"/>
            <a:ext cx="9601655" cy="570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10" ma:contentTypeDescription="Epidemic Intelligence and Emergency Operations Content Type" ma:contentTypeScope="" ma:versionID="ac2e432d60f7683fdceceaf23be3b47c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76727eb-354b-45e4-998d-f84ea07947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239BEDB9-3C52-49A8-A672-4DFF27F75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21259</TotalTime>
  <Words>152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Tahoma</vt:lpstr>
      <vt:lpstr>Theme_ECDC</vt:lpstr>
      <vt:lpstr>Reusable maps and graphs from ECDC Communicable Disease Threats Report   Week 28, 2019 </vt:lpstr>
      <vt:lpstr>PowerPoint Presentation</vt:lpstr>
      <vt:lpstr>PowerPoint Presentation</vt:lpstr>
      <vt:lpstr>PowerPoint Presentation</vt:lpstr>
      <vt:lpstr>PowerPoint Presentation</vt:lpstr>
      <vt:lpstr>Distribution of confirmed cases of MERS-CoV by place of infection and month of onset, March 2012–10 July 2019</vt:lpstr>
      <vt:lpstr>Geographical distribution of confirmed MERS-CoV cases by probable region of infection and exposure in 2019, as of 10 July 2019</vt:lpstr>
      <vt:lpstr>Geographical distribution of confirmed MERS-CoV cases by country of infection and year, April 2012–10 July 2019</vt:lpstr>
      <vt:lpstr>Geographical distribution of confirmed MERS-CoV cases by reporting country, April 2012–10 July 2019 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28, 2019</dc:title>
  <dc:creator>ECDC</dc:creator>
  <cp:keywords/>
  <cp:lastModifiedBy>Vivian Tse</cp:lastModifiedBy>
  <cp:revision>1606</cp:revision>
  <cp:lastPrinted>2017-03-24T07:50:18Z</cp:lastPrinted>
  <dcterms:created xsi:type="dcterms:W3CDTF">2015-11-05T13:02:54Z</dcterms:created>
  <dcterms:modified xsi:type="dcterms:W3CDTF">2019-07-12T08:55:14Z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