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6" r:id="rId6"/>
  </p:sldMasterIdLst>
  <p:notesMasterIdLst>
    <p:notesMasterId r:id="rId18"/>
  </p:notesMasterIdLst>
  <p:handoutMasterIdLst>
    <p:handoutMasterId r:id="rId19"/>
  </p:handoutMasterIdLst>
  <p:sldIdLst>
    <p:sldId id="256" r:id="rId7"/>
    <p:sldId id="322" r:id="rId8"/>
    <p:sldId id="323" r:id="rId9"/>
    <p:sldId id="324" r:id="rId10"/>
    <p:sldId id="325" r:id="rId11"/>
    <p:sldId id="259" r:id="rId12"/>
    <p:sldId id="261" r:id="rId13"/>
    <p:sldId id="260" r:id="rId14"/>
    <p:sldId id="262" r:id="rId15"/>
    <p:sldId id="330" r:id="rId16"/>
    <p:sldId id="329" r:id="rId17"/>
  </p:sldIdLst>
  <p:sldSz cx="12192000" cy="6858000"/>
  <p:notesSz cx="7010400" cy="9296400"/>
  <p:custDataLst>
    <p:tags r:id="rId20"/>
  </p:custDataLst>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 id="1" name="Tracy Stefanucci" initials="TS" lastIdx="12" clrIdx="1">
    <p:extLst>
      <p:ext uri="{19B8F6BF-5375-455C-9EA6-DF929625EA0E}">
        <p15:presenceInfo xmlns:p15="http://schemas.microsoft.com/office/powerpoint/2012/main" userId="S::Tracy.Stefanucci@ecdc.europa.eu::318d6ca6-2c88-406f-b764-72b5385accd8" providerId="AD"/>
      </p:ext>
    </p:extLst>
  </p:cmAuthor>
  <p:cmAuthor id="2" name="Sabrina Nothdurfter" initials="SN" lastIdx="1" clrIdx="2">
    <p:extLst>
      <p:ext uri="{19B8F6BF-5375-455C-9EA6-DF929625EA0E}">
        <p15:presenceInfo xmlns:p15="http://schemas.microsoft.com/office/powerpoint/2012/main" userId="S::Sabrina.Nothdurfter@ecdc.europa.eu::f7859be9-2cfd-4b24-9844-9a4aaa729946" providerId="AD"/>
      </p:ext>
    </p:extLst>
  </p:cmAuthor>
  <p:cmAuthor id="3" name="Ariana Wijermans" initials="AW" lastIdx="1" clrIdx="3">
    <p:extLst>
      <p:ext uri="{19B8F6BF-5375-455C-9EA6-DF929625EA0E}">
        <p15:presenceInfo xmlns:p15="http://schemas.microsoft.com/office/powerpoint/2012/main" userId="S::Ariana.Wijermans@ecdc.europa.eu::23915e96-139c-490f-82c9-5dac90f1501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9BF7F"/>
    <a:srgbClr val="FFE471"/>
    <a:srgbClr val="FF9999"/>
    <a:srgbClr val="FF99CC"/>
    <a:srgbClr val="FFCC00"/>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61" autoAdjust="0"/>
    <p:restoredTop sz="87662" autoAdjust="0"/>
  </p:normalViewPr>
  <p:slideViewPr>
    <p:cSldViewPr snapToGrid="0">
      <p:cViewPr varScale="1">
        <p:scale>
          <a:sx n="109" d="100"/>
          <a:sy n="109" d="100"/>
        </p:scale>
        <p:origin x="1267" y="91"/>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82" d="100"/>
          <a:sy n="82" d="100"/>
        </p:scale>
        <p:origin x="3918" y="84"/>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328613" y="534988"/>
            <a:ext cx="4214812"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D18800-03A3-4371-B392-80B672D011D5}" type="slidenum">
              <a:rPr lang="en-GB" smtClean="0"/>
              <a:t>1</a:t>
            </a:fld>
            <a:endParaRPr lang="en-GB"/>
          </a:p>
        </p:txBody>
      </p:sp>
    </p:spTree>
    <p:extLst>
      <p:ext uri="{BB962C8B-B14F-4D97-AF65-F5344CB8AC3E}">
        <p14:creationId xmlns:p14="http://schemas.microsoft.com/office/powerpoint/2010/main" val="270229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7C4438-05CF-4422-80F6-43EA6CF53316}" type="slidenum">
              <a:rPr lang="en-GB" smtClean="0"/>
              <a:t>3</a:t>
            </a:fld>
            <a:endParaRPr lang="en-GB"/>
          </a:p>
        </p:txBody>
      </p:sp>
    </p:spTree>
    <p:extLst>
      <p:ext uri="{BB962C8B-B14F-4D97-AF65-F5344CB8AC3E}">
        <p14:creationId xmlns:p14="http://schemas.microsoft.com/office/powerpoint/2010/main" val="2790683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7C4438-05CF-4422-80F6-43EA6CF53316}" type="slidenum">
              <a:rPr lang="en-GB" smtClean="0"/>
              <a:t>4</a:t>
            </a:fld>
            <a:endParaRPr lang="en-GB"/>
          </a:p>
        </p:txBody>
      </p:sp>
    </p:spTree>
    <p:extLst>
      <p:ext uri="{BB962C8B-B14F-4D97-AF65-F5344CB8AC3E}">
        <p14:creationId xmlns:p14="http://schemas.microsoft.com/office/powerpoint/2010/main" val="646408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648000" y="3312000"/>
            <a:ext cx="10800000" cy="504000"/>
          </a:xfrm>
        </p:spPr>
        <p:txBody>
          <a:bodyPr>
            <a:normAutofit/>
          </a:bodyPr>
          <a:lstStyle>
            <a:lvl1pPr marL="0" indent="0" algn="l">
              <a:buNone/>
              <a:defRPr sz="240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European Centre for Disease Prevention and Control </a:t>
            </a:r>
            <a:endParaRPr lang="en-GB" dirty="0"/>
          </a:p>
        </p:txBody>
      </p:sp>
    </p:spTree>
    <p:extLst>
      <p:ext uri="{BB962C8B-B14F-4D97-AF65-F5344CB8AC3E}">
        <p14:creationId xmlns:p14="http://schemas.microsoft.com/office/powerpoint/2010/main" val="71402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28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Content Placeholder 2"/>
          <p:cNvSpPr>
            <a:spLocks noGrp="1"/>
          </p:cNvSpPr>
          <p:nvPr>
            <p:ph idx="1" hasCustomPrompt="1"/>
          </p:nvPr>
        </p:nvSpPr>
        <p:spPr>
          <a:xfrm>
            <a:off x="431999" y="1474237"/>
            <a:ext cx="11352563" cy="4702726"/>
          </a:xfrm>
        </p:spPr>
        <p:txBody>
          <a:bodyPr/>
          <a:lstStyle>
            <a:lvl1pPr marL="0" indent="0">
              <a:buNone/>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
        <p:nvSpPr>
          <p:cNvPr id="7" name="Rectangle 6"/>
          <p:cNvSpPr/>
          <p:nvPr userDrawn="1"/>
        </p:nvSpPr>
        <p:spPr>
          <a:xfrm>
            <a:off x="0" y="6638464"/>
            <a:ext cx="7647039" cy="203133"/>
          </a:xfrm>
          <a:prstGeom prst="rect">
            <a:avLst/>
          </a:prstGeom>
        </p:spPr>
        <p:txBody>
          <a:bodyPr wrap="square">
            <a:spAutoFit/>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lang="en-GB" sz="800" b="1" kern="1200" dirty="0">
                <a:solidFill>
                  <a:schemeClr val="tx1"/>
                </a:solidFill>
                <a:effectLst/>
                <a:latin typeface="Tahoma" pitchFamily="34" charset="0"/>
                <a:ea typeface="+mn-ea"/>
                <a:cs typeface="+mn-cs"/>
              </a:rPr>
              <a:t>Source: European Centre for Disease Prevention and Control. Communicable Disease Threats Report, 2021</a:t>
            </a:r>
            <a:endParaRPr lang="en-GB" sz="800" kern="1200" dirty="0">
              <a:solidFill>
                <a:schemeClr val="tx1"/>
              </a:solidFill>
              <a:effectLst/>
              <a:latin typeface="Tahoma" pitchFamily="34" charset="0"/>
              <a:ea typeface="+mn-ea"/>
              <a:cs typeface="+mn-cs"/>
            </a:endParaRPr>
          </a:p>
        </p:txBody>
      </p:sp>
    </p:spTree>
    <p:extLst>
      <p:ext uri="{BB962C8B-B14F-4D97-AF65-F5344CB8AC3E}">
        <p14:creationId xmlns:p14="http://schemas.microsoft.com/office/powerpoint/2010/main" val="3040853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32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5" name="Footer Placeholder 4"/>
          <p:cNvSpPr>
            <a:spLocks noGrp="1"/>
          </p:cNvSpPr>
          <p:nvPr>
            <p:ph type="ftr" sz="quarter" idx="11"/>
          </p:nvPr>
        </p:nvSpPr>
        <p:spPr>
          <a:xfrm>
            <a:off x="431999" y="6475541"/>
            <a:ext cx="7733681" cy="365125"/>
          </a:xfrm>
        </p:spPr>
        <p:txBody>
          <a:bodyPr/>
          <a:lstStyle>
            <a:lvl1pPr algn="l">
              <a:defRPr sz="1000">
                <a:latin typeface="Tahoma" panose="020B0604030504040204" pitchFamily="34" charset="0"/>
                <a:ea typeface="Tahoma" panose="020B0604030504040204" pitchFamily="34" charset="0"/>
                <a:cs typeface="Tahoma" panose="020B0604030504040204" pitchFamily="34" charset="0"/>
              </a:defRPr>
            </a:lvl1pPr>
          </a:lstStyle>
          <a:p>
            <a:endParaRPr lang="en-GB" dirty="0"/>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
        <p:nvSpPr>
          <p:cNvPr id="9" name="Right column"/>
          <p:cNvSpPr>
            <a:spLocks noGrp="1"/>
          </p:cNvSpPr>
          <p:nvPr>
            <p:ph sz="quarter" idx="14"/>
          </p:nvPr>
        </p:nvSpPr>
        <p:spPr>
          <a:xfrm>
            <a:off x="6516130" y="1480586"/>
            <a:ext cx="5268432" cy="469002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Left column"/>
          <p:cNvSpPr>
            <a:spLocks noGrp="1"/>
          </p:cNvSpPr>
          <p:nvPr>
            <p:ph sz="quarter" idx="15"/>
          </p:nvPr>
        </p:nvSpPr>
        <p:spPr>
          <a:xfrm>
            <a:off x="431999" y="1480586"/>
            <a:ext cx="5268432" cy="469002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453632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GB" sz="1600" b="1" kern="0">
                <a:solidFill>
                  <a:prstClr val="white"/>
                </a:solidFill>
                <a:ea typeface="Tahoma" panose="020B0604030504040204" pitchFamily="34" charset="0"/>
                <a:cs typeface="Tahoma" panose="020B0604030504040204" pitchFamily="34" charset="0"/>
              </a:rPr>
              <a:t>Source: European Centre for Disease Prevention and Control. Communicable Disae</a:t>
            </a:r>
            <a:endParaRPr lang="en-GB" dirty="0">
              <a:solidFill>
                <a:schemeClr val="tx1"/>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sz="1600" b="1" kern="0" dirty="0">
                <a:solidFill>
                  <a:prstClr val="white"/>
                </a:solidFill>
                <a:ea typeface="Tahoma" panose="020B0604030504040204" pitchFamily="34" charset="0"/>
                <a:cs typeface="Tahoma" panose="020B0604030504040204" pitchFamily="34" charset="0"/>
              </a:rPr>
              <a:t>Week 39, 2018</a:t>
            </a:r>
            <a:br>
              <a:rPr lang="en-GB" sz="1600" kern="0" dirty="0">
                <a:solidFill>
                  <a:prstClr val="white"/>
                </a:solidFill>
                <a:ea typeface="Tahoma" panose="020B0604030504040204" pitchFamily="34" charset="0"/>
                <a:cs typeface="Tahoma" panose="020B0604030504040204" pitchFamily="34" charset="0"/>
              </a:rPr>
            </a:br>
            <a:r>
              <a:rPr lang="en-GB" kern="0" dirty="0">
                <a:solidFill>
                  <a:schemeClr val="tx1"/>
                </a:solidFill>
              </a:rPr>
              <a:t>Week 39, 2018</a:t>
            </a:r>
            <a:br>
              <a:rPr lang="en-GB" kern="0" dirty="0">
                <a:solidFill>
                  <a:schemeClr val="tx1"/>
                </a:solidFill>
              </a:rPr>
            </a:br>
            <a:endParaRPr lang="en-GB" dirty="0">
              <a:solidFill>
                <a:schemeClr val="tx1"/>
              </a:solidFill>
            </a:endParaRPr>
          </a:p>
        </p:txBody>
      </p:sp>
    </p:spTree>
    <p:extLst>
      <p:ext uri="{BB962C8B-B14F-4D97-AF65-F5344CB8AC3E}">
        <p14:creationId xmlns:p14="http://schemas.microsoft.com/office/powerpoint/2010/main" val="371750521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48000" y="4138367"/>
            <a:ext cx="10800000" cy="1385740"/>
          </a:xfrm>
        </p:spPr>
        <p:txBody>
          <a:bodyPr>
            <a:normAutofit fontScale="90000"/>
          </a:bodyPr>
          <a:lstStyle/>
          <a:p>
            <a:pPr lvl="0" fontAlgn="base">
              <a:spcBef>
                <a:spcPts val="0"/>
              </a:spcBef>
            </a:pPr>
            <a:r>
              <a:rPr lang="en-GB" sz="2300" kern="0" dirty="0">
                <a:solidFill>
                  <a:prstClr val="white"/>
                </a:solidFill>
                <a:ea typeface="+mn-ea"/>
              </a:rPr>
              <a:t>Reusable maps and graphs from ECDC Communicable Disease Threats Report</a:t>
            </a:r>
            <a:br>
              <a:rPr lang="en-GB" sz="2300" kern="0" dirty="0">
                <a:solidFill>
                  <a:prstClr val="white"/>
                </a:solidFill>
                <a:ea typeface="+mn-ea"/>
              </a:rPr>
            </a:br>
            <a:br>
              <a:rPr lang="en-GB" sz="1800" kern="0" dirty="0">
                <a:solidFill>
                  <a:prstClr val="white"/>
                </a:solidFill>
                <a:ea typeface="+mn-ea"/>
              </a:rPr>
            </a:br>
            <a:br>
              <a:rPr lang="en-GB" sz="1800" kern="0" dirty="0">
                <a:solidFill>
                  <a:prstClr val="white"/>
                </a:solidFill>
                <a:ea typeface="+mn-ea"/>
              </a:rPr>
            </a:br>
            <a:r>
              <a:rPr lang="en-GB" sz="1800" kern="0" dirty="0">
                <a:solidFill>
                  <a:prstClr val="white"/>
                </a:solidFill>
                <a:ea typeface="+mn-ea"/>
              </a:rPr>
              <a:t>Week 34 2021</a:t>
            </a:r>
            <a:br>
              <a:rPr lang="en-GB" sz="1800" b="0" kern="0" dirty="0">
                <a:solidFill>
                  <a:prstClr val="white"/>
                </a:solidFill>
                <a:ea typeface="+mn-ea"/>
              </a:rPr>
            </a:br>
            <a:endParaRPr lang="en-GB" dirty="0"/>
          </a:p>
        </p:txBody>
      </p:sp>
      <p:sp>
        <p:nvSpPr>
          <p:cNvPr id="7" name="Subtitle 6"/>
          <p:cNvSpPr>
            <a:spLocks noGrp="1"/>
          </p:cNvSpPr>
          <p:nvPr>
            <p:ph type="subTitle" idx="1"/>
          </p:nvPr>
        </p:nvSpPr>
        <p:spPr/>
        <p:txBody>
          <a:bodyPr/>
          <a:lstStyle/>
          <a:p>
            <a:endParaRPr lang="en-GB" dirty="0"/>
          </a:p>
        </p:txBody>
      </p:sp>
      <p:sp>
        <p:nvSpPr>
          <p:cNvPr id="5" name="Text Box 4"/>
          <p:cNvSpPr txBox="1">
            <a:spLocks noChangeArrowheads="1"/>
          </p:cNvSpPr>
          <p:nvPr/>
        </p:nvSpPr>
        <p:spPr bwMode="auto">
          <a:xfrm>
            <a:off x="648000" y="5720270"/>
            <a:ext cx="10869432" cy="550869"/>
          </a:xfrm>
          <a:prstGeom prst="rect">
            <a:avLst/>
          </a:prstGeom>
          <a:noFill/>
          <a:ln w="38100">
            <a:noFill/>
            <a:miter lim="800000"/>
            <a:headEnd/>
            <a:tailEnd/>
          </a:ln>
          <a:effectLst/>
        </p:spPr>
        <p:txBody>
          <a:bodyPr lIns="0" tIns="0" rIns="0" bIns="0" anchor="b"/>
          <a:lstStyle/>
          <a:p>
            <a:pPr marL="0" marR="0" lvl="0" indent="0" algn="l" defTabSz="914400" rtl="0" eaLnBrk="1" fontAlgn="base" latinLnBrk="0" hangingPunct="1">
              <a:lnSpc>
                <a:spcPct val="100000"/>
              </a:lnSpc>
              <a:spcBef>
                <a:spcPct val="0"/>
              </a:spcBef>
              <a:spcAft>
                <a:spcPts val="1200"/>
              </a:spcAft>
              <a:buClrTx/>
              <a:buSzTx/>
              <a:buFontTx/>
              <a:buNone/>
              <a:tabLst/>
              <a:defRPr/>
            </a:pPr>
            <a:br>
              <a:rPr kumimoji="0" lang="en-GB" sz="2000" b="0" i="0" u="none" strike="noStrike" kern="1200" cap="none" spc="0" normalizeH="0" baseline="0" noProof="0" dirty="0">
                <a:ln>
                  <a:noFill/>
                </a:ln>
                <a:solidFill>
                  <a:prstClr val="white"/>
                </a:solidFill>
                <a:effectLst/>
                <a:uLnTx/>
                <a:uFillTx/>
                <a:latin typeface="Tahoma" pitchFamily="34" charset="0"/>
                <a:ea typeface="+mn-ea"/>
                <a:cs typeface="+mn-cs"/>
              </a:rPr>
            </a:br>
            <a:r>
              <a:rPr kumimoji="0" lang="en-GB" sz="1400" b="0" i="0" u="none" strike="noStrike" kern="1200" cap="none" spc="0" normalizeH="0" baseline="0" noProof="0" dirty="0">
                <a:ln>
                  <a:noFill/>
                </a:ln>
                <a:solidFill>
                  <a:prstClr val="white"/>
                </a:solidFill>
                <a:effectLst/>
                <a:uLnTx/>
                <a:uFillTx/>
                <a:latin typeface="Tahoma" pitchFamily="34" charset="0"/>
                <a:ea typeface="+mn-ea"/>
                <a:cs typeface="Tahoma" pitchFamily="34" charset="0"/>
              </a:rPr>
              <a:t>You are encouraged to reuse our maps and graphs for your own purposes and are free to translate them, provided the content is not altered and the source is acknowledged. </a:t>
            </a:r>
          </a:p>
        </p:txBody>
      </p:sp>
    </p:spTree>
    <p:custDataLst>
      <p:tags r:id="rId1"/>
    </p:custDataLst>
    <p:extLst>
      <p:ext uri="{BB962C8B-B14F-4D97-AF65-F5344CB8AC3E}">
        <p14:creationId xmlns:p14="http://schemas.microsoft.com/office/powerpoint/2010/main" val="4007109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F18D8-0621-44FD-8434-B8D95BE91F36}"/>
              </a:ext>
            </a:extLst>
          </p:cNvPr>
          <p:cNvSpPr>
            <a:spLocks noGrp="1"/>
          </p:cNvSpPr>
          <p:nvPr>
            <p:ph type="title"/>
          </p:nvPr>
        </p:nvSpPr>
        <p:spPr/>
        <p:txBody>
          <a:bodyPr>
            <a:normAutofit fontScale="90000"/>
          </a:bodyPr>
          <a:lstStyle/>
          <a:p>
            <a:r>
              <a:rPr lang="en-GB" dirty="0">
                <a:effectLst/>
              </a:rPr>
              <a:t>Geographical distribution of cholera cases reported worldwide from </a:t>
            </a:r>
            <a:r>
              <a:rPr lang="en-GB" dirty="0"/>
              <a:t>June</a:t>
            </a:r>
            <a:r>
              <a:rPr lang="en-GB" dirty="0">
                <a:effectLst/>
              </a:rPr>
              <a:t> to </a:t>
            </a:r>
            <a:r>
              <a:rPr lang="en-GB" dirty="0"/>
              <a:t>August</a:t>
            </a:r>
            <a:r>
              <a:rPr lang="en-GB" dirty="0">
                <a:effectLst/>
              </a:rPr>
              <a:t> 2021 </a:t>
            </a:r>
            <a:endParaRPr lang="en-GB" dirty="0"/>
          </a:p>
        </p:txBody>
      </p:sp>
      <p:sp>
        <p:nvSpPr>
          <p:cNvPr id="3" name="Footer Placeholder 2">
            <a:extLst>
              <a:ext uri="{FF2B5EF4-FFF2-40B4-BE49-F238E27FC236}">
                <a16:creationId xmlns:a16="http://schemas.microsoft.com/office/drawing/2014/main" id="{6EA02FB9-3D00-48A1-97E2-F131E6BF0B46}"/>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CCC9CDE5-D5E0-4EF5-9525-DB8AAEC49E1C}"/>
              </a:ext>
            </a:extLst>
          </p:cNvPr>
          <p:cNvSpPr>
            <a:spLocks noGrp="1"/>
          </p:cNvSpPr>
          <p:nvPr>
            <p:ph type="sldNum" sz="quarter" idx="12"/>
          </p:nvPr>
        </p:nvSpPr>
        <p:spPr/>
        <p:txBody>
          <a:bodyPr/>
          <a:lstStyle/>
          <a:p>
            <a:fld id="{F9E29A8E-A0F1-419A-8E8B-A78BF9C70DE8}" type="slidenum">
              <a:rPr lang="en-GB" smtClean="0"/>
              <a:pPr/>
              <a:t>10</a:t>
            </a:fld>
            <a:endParaRPr lang="en-GB" dirty="0"/>
          </a:p>
        </p:txBody>
      </p:sp>
      <p:pic>
        <p:nvPicPr>
          <p:cNvPr id="6" name="Picture 5">
            <a:extLst>
              <a:ext uri="{FF2B5EF4-FFF2-40B4-BE49-F238E27FC236}">
                <a16:creationId xmlns:a16="http://schemas.microsoft.com/office/drawing/2014/main" id="{93C56571-47E1-42D8-B70D-671358501E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3338" y="1175658"/>
            <a:ext cx="6945324" cy="5366841"/>
          </a:xfrm>
          <a:prstGeom prst="rect">
            <a:avLst/>
          </a:prstGeom>
        </p:spPr>
      </p:pic>
    </p:spTree>
    <p:extLst>
      <p:ext uri="{BB962C8B-B14F-4D97-AF65-F5344CB8AC3E}">
        <p14:creationId xmlns:p14="http://schemas.microsoft.com/office/powerpoint/2010/main" val="2193509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5EFA2-5429-4636-B7B4-630B12490A21}"/>
              </a:ext>
            </a:extLst>
          </p:cNvPr>
          <p:cNvSpPr>
            <a:spLocks noGrp="1"/>
          </p:cNvSpPr>
          <p:nvPr>
            <p:ph type="title"/>
          </p:nvPr>
        </p:nvSpPr>
        <p:spPr/>
        <p:txBody>
          <a:bodyPr>
            <a:normAutofit fontScale="90000"/>
          </a:bodyPr>
          <a:lstStyle/>
          <a:p>
            <a:r>
              <a:rPr lang="en-GB" dirty="0">
                <a:effectLst/>
              </a:rPr>
              <a:t>Geographical distribution of cholera cases reported worldwide as of </a:t>
            </a:r>
            <a:r>
              <a:rPr lang="en-GB" dirty="0"/>
              <a:t>August</a:t>
            </a:r>
            <a:r>
              <a:rPr lang="en-GB" dirty="0">
                <a:effectLst/>
              </a:rPr>
              <a:t> 2021</a:t>
            </a:r>
            <a:endParaRPr lang="en-GB" dirty="0"/>
          </a:p>
        </p:txBody>
      </p:sp>
      <p:sp>
        <p:nvSpPr>
          <p:cNvPr id="3" name="Footer Placeholder 2">
            <a:extLst>
              <a:ext uri="{FF2B5EF4-FFF2-40B4-BE49-F238E27FC236}">
                <a16:creationId xmlns:a16="http://schemas.microsoft.com/office/drawing/2014/main" id="{7C49513D-2BB9-4BE0-BEE8-590FCF77B444}"/>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7123091F-BA12-452F-81FF-20BE369B2A6D}"/>
              </a:ext>
            </a:extLst>
          </p:cNvPr>
          <p:cNvSpPr>
            <a:spLocks noGrp="1"/>
          </p:cNvSpPr>
          <p:nvPr>
            <p:ph type="sldNum" sz="quarter" idx="12"/>
          </p:nvPr>
        </p:nvSpPr>
        <p:spPr/>
        <p:txBody>
          <a:bodyPr/>
          <a:lstStyle/>
          <a:p>
            <a:fld id="{F9E29A8E-A0F1-419A-8E8B-A78BF9C70DE8}" type="slidenum">
              <a:rPr lang="en-GB" smtClean="0"/>
              <a:pPr/>
              <a:t>11</a:t>
            </a:fld>
            <a:endParaRPr lang="en-GB" dirty="0"/>
          </a:p>
        </p:txBody>
      </p:sp>
      <p:pic>
        <p:nvPicPr>
          <p:cNvPr id="7" name="Picture 6">
            <a:extLst>
              <a:ext uri="{FF2B5EF4-FFF2-40B4-BE49-F238E27FC236}">
                <a16:creationId xmlns:a16="http://schemas.microsoft.com/office/drawing/2014/main" id="{41F78F12-2265-43FC-A9C8-7BB126AE07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4722" y="1145726"/>
            <a:ext cx="7102555" cy="5488338"/>
          </a:xfrm>
          <a:prstGeom prst="rect">
            <a:avLst/>
          </a:prstGeom>
        </p:spPr>
      </p:pic>
    </p:spTree>
    <p:extLst>
      <p:ext uri="{BB962C8B-B14F-4D97-AF65-F5344CB8AC3E}">
        <p14:creationId xmlns:p14="http://schemas.microsoft.com/office/powerpoint/2010/main" val="1211707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521" y="222456"/>
            <a:ext cx="10354188" cy="951722"/>
          </a:xfrm>
        </p:spPr>
        <p:txBody>
          <a:bodyPr vert="horz" lIns="91440" tIns="45720" rIns="91440" bIns="45720" rtlCol="0" anchor="ctr">
            <a:normAutofit/>
          </a:bodyPr>
          <a:lstStyle/>
          <a:p>
            <a:pPr algn="ctr"/>
            <a:r>
              <a:rPr lang="en-GB" sz="1800" dirty="0"/>
              <a:t>Distribution of COVID-19 cases worldwide in accordance with the applied case definitions in the affected countries, as of week 33 2021</a:t>
            </a:r>
          </a:p>
        </p:txBody>
      </p:sp>
      <p:sp>
        <p:nvSpPr>
          <p:cNvPr id="5" name="Slide Number Placeholder 4"/>
          <p:cNvSpPr>
            <a:spLocks noGrp="1"/>
          </p:cNvSpPr>
          <p:nvPr>
            <p:ph type="sldNum" sz="quarter" idx="12"/>
          </p:nvPr>
        </p:nvSpPr>
        <p:spPr>
          <a:xfrm>
            <a:off x="9170804" y="6375460"/>
            <a:ext cx="2743200" cy="365125"/>
          </a:xfrm>
        </p:spPr>
        <p:txBody>
          <a:bodyPr/>
          <a:lstStyle/>
          <a:p>
            <a:fld id="{F9E29A8E-A0F1-419A-8E8B-A78BF9C70DE8}" type="slidenum">
              <a:rPr lang="en-GB" smtClean="0"/>
              <a:pPr/>
              <a:t>2</a:t>
            </a:fld>
            <a:endParaRPr lang="en-GB" dirty="0"/>
          </a:p>
        </p:txBody>
      </p:sp>
      <p:sp>
        <p:nvSpPr>
          <p:cNvPr id="6" name="TextBox 5"/>
          <p:cNvSpPr txBox="1"/>
          <p:nvPr/>
        </p:nvSpPr>
        <p:spPr>
          <a:xfrm>
            <a:off x="77316" y="5682342"/>
            <a:ext cx="11226597" cy="410882"/>
          </a:xfrm>
          <a:prstGeom prst="rect">
            <a:avLst/>
          </a:prstGeom>
          <a:noFill/>
        </p:spPr>
        <p:txBody>
          <a:bodyPr wrap="square" rtlCol="0">
            <a:spAutoFit/>
          </a:bodyPr>
          <a:lstStyle/>
          <a:p>
            <a:endParaRPr lang="en-GB" sz="1100" dirty="0"/>
          </a:p>
          <a:p>
            <a:endParaRPr lang="en-GB" sz="1200" dirty="0"/>
          </a:p>
        </p:txBody>
      </p:sp>
      <p:sp>
        <p:nvSpPr>
          <p:cNvPr id="3" name="Rectangle 2"/>
          <p:cNvSpPr/>
          <p:nvPr/>
        </p:nvSpPr>
        <p:spPr>
          <a:xfrm>
            <a:off x="5967599" y="3244334"/>
            <a:ext cx="256802" cy="369332"/>
          </a:xfrm>
          <a:prstGeom prst="rect">
            <a:avLst/>
          </a:prstGeom>
        </p:spPr>
        <p:txBody>
          <a:bodyPr wrap="none">
            <a:spAutoFit/>
          </a:bodyPr>
          <a:lstStyle/>
          <a:p>
            <a:r>
              <a:rPr lang="en-GB" dirty="0"/>
              <a:t> </a:t>
            </a:r>
          </a:p>
        </p:txBody>
      </p:sp>
      <p:pic>
        <p:nvPicPr>
          <p:cNvPr id="4" name="Picture 3">
            <a:extLst>
              <a:ext uri="{FF2B5EF4-FFF2-40B4-BE49-F238E27FC236}">
                <a16:creationId xmlns:a16="http://schemas.microsoft.com/office/drawing/2014/main" id="{E6CAD232-9830-4705-A866-51A3349BBAE2}"/>
              </a:ext>
            </a:extLst>
          </p:cNvPr>
          <p:cNvPicPr>
            <a:picLocks noChangeAspect="1"/>
          </p:cNvPicPr>
          <p:nvPr/>
        </p:nvPicPr>
        <p:blipFill>
          <a:blip r:embed="rId3"/>
          <a:stretch>
            <a:fillRect/>
          </a:stretch>
        </p:blipFill>
        <p:spPr>
          <a:xfrm>
            <a:off x="471952" y="1162030"/>
            <a:ext cx="11248095" cy="5072312"/>
          </a:xfrm>
          <a:prstGeom prst="rect">
            <a:avLst/>
          </a:prstGeom>
        </p:spPr>
      </p:pic>
    </p:spTree>
    <p:custDataLst>
      <p:tags r:id="rId1"/>
    </p:custDataLst>
    <p:extLst>
      <p:ext uri="{BB962C8B-B14F-4D97-AF65-F5344CB8AC3E}">
        <p14:creationId xmlns:p14="http://schemas.microsoft.com/office/powerpoint/2010/main" val="2633171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894" y="112120"/>
            <a:ext cx="10354188" cy="951722"/>
          </a:xfrm>
        </p:spPr>
        <p:txBody>
          <a:bodyPr vert="horz" lIns="91440" tIns="45720" rIns="91440" bIns="45720" rtlCol="0" anchor="ctr">
            <a:normAutofit/>
          </a:bodyPr>
          <a:lstStyle/>
          <a:p>
            <a:pPr algn="ctr"/>
            <a:r>
              <a:rPr lang="en-GB" sz="1800" dirty="0"/>
              <a:t>Distribution of COVID-19 deaths</a:t>
            </a:r>
            <a:r>
              <a:rPr lang="en-GB" sz="1800" baseline="30000" dirty="0"/>
              <a:t> </a:t>
            </a:r>
            <a:r>
              <a:rPr lang="en-GB" sz="1800" dirty="0"/>
              <a:t>worldwide, as of week 33 2021 </a:t>
            </a:r>
          </a:p>
        </p:txBody>
      </p:sp>
      <p:sp>
        <p:nvSpPr>
          <p:cNvPr id="5" name="Slide Number Placeholder 4"/>
          <p:cNvSpPr>
            <a:spLocks noGrp="1"/>
          </p:cNvSpPr>
          <p:nvPr>
            <p:ph type="sldNum" sz="quarter" idx="12"/>
          </p:nvPr>
        </p:nvSpPr>
        <p:spPr>
          <a:xfrm>
            <a:off x="6366988" y="6492875"/>
            <a:ext cx="2743200" cy="365125"/>
          </a:xfrm>
        </p:spPr>
        <p:txBody>
          <a:bodyPr/>
          <a:lstStyle/>
          <a:p>
            <a:fld id="{F9E29A8E-A0F1-419A-8E8B-A78BF9C70DE8}" type="slidenum">
              <a:rPr lang="en-GB" smtClean="0"/>
              <a:pPr/>
              <a:t>3</a:t>
            </a:fld>
            <a:endParaRPr lang="en-GB" dirty="0"/>
          </a:p>
        </p:txBody>
      </p:sp>
      <p:pic>
        <p:nvPicPr>
          <p:cNvPr id="3" name="Picture 2">
            <a:extLst>
              <a:ext uri="{FF2B5EF4-FFF2-40B4-BE49-F238E27FC236}">
                <a16:creationId xmlns:a16="http://schemas.microsoft.com/office/drawing/2014/main" id="{C8D5E267-3E98-4FF2-A275-3C45C702FDEB}"/>
              </a:ext>
            </a:extLst>
          </p:cNvPr>
          <p:cNvPicPr>
            <a:picLocks noChangeAspect="1"/>
          </p:cNvPicPr>
          <p:nvPr/>
        </p:nvPicPr>
        <p:blipFill>
          <a:blip r:embed="rId4"/>
          <a:stretch>
            <a:fillRect/>
          </a:stretch>
        </p:blipFill>
        <p:spPr>
          <a:xfrm>
            <a:off x="471952" y="1150019"/>
            <a:ext cx="11248095" cy="5072312"/>
          </a:xfrm>
          <a:prstGeom prst="rect">
            <a:avLst/>
          </a:prstGeom>
        </p:spPr>
      </p:pic>
    </p:spTree>
    <p:custDataLst>
      <p:tags r:id="rId1"/>
    </p:custDataLst>
    <p:extLst>
      <p:ext uri="{BB962C8B-B14F-4D97-AF65-F5344CB8AC3E}">
        <p14:creationId xmlns:p14="http://schemas.microsoft.com/office/powerpoint/2010/main" val="1205592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446" y="123166"/>
            <a:ext cx="9190971" cy="951722"/>
          </a:xfrm>
        </p:spPr>
        <p:txBody>
          <a:bodyPr vert="horz" lIns="91440" tIns="45720" rIns="91440" bIns="45720" rtlCol="0" anchor="ctr">
            <a:normAutofit/>
          </a:bodyPr>
          <a:lstStyle/>
          <a:p>
            <a:pPr algn="ctr"/>
            <a:r>
              <a:rPr lang="en-GB" sz="1800" dirty="0"/>
              <a:t>Distribution of laboratory-confirmed cases of COVID-19 </a:t>
            </a:r>
            <a:br>
              <a:rPr lang="en-GB" sz="1800" dirty="0"/>
            </a:br>
            <a:r>
              <a:rPr lang="en-GB" sz="1800" dirty="0"/>
              <a:t>in the EU/EEA, as of week 33 2021</a:t>
            </a:r>
          </a:p>
        </p:txBody>
      </p:sp>
      <p:sp>
        <p:nvSpPr>
          <p:cNvPr id="5" name="Slide Number Placeholder 4"/>
          <p:cNvSpPr>
            <a:spLocks noGrp="1"/>
          </p:cNvSpPr>
          <p:nvPr>
            <p:ph type="sldNum" sz="quarter" idx="12"/>
          </p:nvPr>
        </p:nvSpPr>
        <p:spPr/>
        <p:txBody>
          <a:bodyPr/>
          <a:lstStyle/>
          <a:p>
            <a:fld id="{F9E29A8E-A0F1-419A-8E8B-A78BF9C70DE8}" type="slidenum">
              <a:rPr lang="en-GB" smtClean="0"/>
              <a:pPr/>
              <a:t>4</a:t>
            </a:fld>
            <a:endParaRPr lang="en-GB" dirty="0"/>
          </a:p>
        </p:txBody>
      </p:sp>
      <p:pic>
        <p:nvPicPr>
          <p:cNvPr id="3" name="Picture 2">
            <a:extLst>
              <a:ext uri="{FF2B5EF4-FFF2-40B4-BE49-F238E27FC236}">
                <a16:creationId xmlns:a16="http://schemas.microsoft.com/office/drawing/2014/main" id="{1C61EB67-17D2-49FC-9BD8-2C23E14FFC1D}"/>
              </a:ext>
            </a:extLst>
          </p:cNvPr>
          <p:cNvPicPr>
            <a:picLocks noChangeAspect="1"/>
          </p:cNvPicPr>
          <p:nvPr/>
        </p:nvPicPr>
        <p:blipFill>
          <a:blip r:embed="rId4"/>
          <a:stretch>
            <a:fillRect/>
          </a:stretch>
        </p:blipFill>
        <p:spPr>
          <a:xfrm>
            <a:off x="471952" y="1064294"/>
            <a:ext cx="11248095" cy="5072312"/>
          </a:xfrm>
          <a:prstGeom prst="rect">
            <a:avLst/>
          </a:prstGeom>
        </p:spPr>
      </p:pic>
    </p:spTree>
    <p:custDataLst>
      <p:tags r:id="rId1"/>
    </p:custDataLst>
    <p:extLst>
      <p:ext uri="{BB962C8B-B14F-4D97-AF65-F5344CB8AC3E}">
        <p14:creationId xmlns:p14="http://schemas.microsoft.com/office/powerpoint/2010/main" val="1044548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5</a:t>
            </a:fld>
            <a:endParaRPr lang="en-GB" dirty="0"/>
          </a:p>
        </p:txBody>
      </p:sp>
      <p:sp>
        <p:nvSpPr>
          <p:cNvPr id="4" name="Title 1"/>
          <p:cNvSpPr>
            <a:spLocks noGrp="1"/>
          </p:cNvSpPr>
          <p:nvPr>
            <p:ph type="title"/>
          </p:nvPr>
        </p:nvSpPr>
        <p:spPr>
          <a:xfrm>
            <a:off x="719908" y="0"/>
            <a:ext cx="10354188" cy="1019908"/>
          </a:xfrm>
        </p:spPr>
        <p:txBody>
          <a:bodyPr vert="horz" lIns="91440" tIns="45720" rIns="91440" bIns="45720" rtlCol="0" anchor="ctr">
            <a:normAutofit/>
          </a:bodyPr>
          <a:lstStyle/>
          <a:p>
            <a:pPr algn="ctr"/>
            <a:r>
              <a:rPr lang="en-GB" sz="1800" dirty="0"/>
              <a:t>Geographical distribution of 14-day cumulative number of reported COVID-19 cases </a:t>
            </a:r>
            <a:br>
              <a:rPr lang="en-GB" sz="1800" dirty="0"/>
            </a:br>
            <a:r>
              <a:rPr lang="en-GB" sz="1800" dirty="0"/>
              <a:t>per 100 000 population, worldwide, week 32 to week 33 2021</a:t>
            </a:r>
          </a:p>
        </p:txBody>
      </p:sp>
      <p:sp>
        <p:nvSpPr>
          <p:cNvPr id="6" name="Rectangle 5"/>
          <p:cNvSpPr/>
          <p:nvPr/>
        </p:nvSpPr>
        <p:spPr>
          <a:xfrm>
            <a:off x="9331" y="6204851"/>
            <a:ext cx="11709399" cy="480131"/>
          </a:xfrm>
          <a:prstGeom prst="rect">
            <a:avLst/>
          </a:prstGeom>
        </p:spPr>
        <p:txBody>
          <a:bodyPr wrap="square">
            <a:spAutoFit/>
          </a:bodyPr>
          <a:lstStyle/>
          <a:p>
            <a:pPr lvl="0"/>
            <a:r>
              <a:rPr lang="en-GB" sz="700" b="1" dirty="0">
                <a:solidFill>
                  <a:srgbClr val="333333"/>
                </a:solidFill>
                <a:latin typeface="Helvetica" panose="020B0604020202020204" pitchFamily="34" charset="0"/>
                <a:ea typeface="Calibri" panose="020F0502020204030204" pitchFamily="34" charset="0"/>
              </a:rPr>
              <a:t>14-day notification rates and trends are collected using epidemic intelligence from various sources and are affected by the testing strategy, laboratory capacity and the effectiveness of surveillance systems. As all of these factors can differ greatly between countries, ECDC does not recommend using notification rates to directly compare countries. Particular caution is needed when interpreting reported rates from areas with small populations, where small changes in the numbers of reported cases can have a large impact on the notification rate. In addition, the retrospective adjustment of data by reporting authorities is possible. Negative counts of new cases can arise if countries or subnational areas report cumulative totals that are lower than those reported previously, which can affect the presentation of data in maps and time-series plots.</a:t>
            </a:r>
            <a:endParaRPr lang="en-GB" sz="800" dirty="0">
              <a:solidFill>
                <a:prstClr val="black"/>
              </a:solidFill>
              <a:latin typeface="Calibri" panose="020F0502020204030204" pitchFamily="34" charset="0"/>
              <a:ea typeface="Calibri" panose="020F0502020204030204" pitchFamily="34" charset="0"/>
            </a:endParaRPr>
          </a:p>
        </p:txBody>
      </p:sp>
      <p:pic>
        <p:nvPicPr>
          <p:cNvPr id="2" name="Picture 1">
            <a:extLst>
              <a:ext uri="{FF2B5EF4-FFF2-40B4-BE49-F238E27FC236}">
                <a16:creationId xmlns:a16="http://schemas.microsoft.com/office/drawing/2014/main" id="{0987B303-3D20-49AD-A6B7-D6487E9542A1}"/>
              </a:ext>
            </a:extLst>
          </p:cNvPr>
          <p:cNvPicPr>
            <a:picLocks noChangeAspect="1"/>
          </p:cNvPicPr>
          <p:nvPr/>
        </p:nvPicPr>
        <p:blipFill rotWithShape="1">
          <a:blip r:embed="rId3"/>
          <a:srcRect t="8970"/>
          <a:stretch/>
        </p:blipFill>
        <p:spPr>
          <a:xfrm>
            <a:off x="2067951" y="872197"/>
            <a:ext cx="8011551" cy="5300241"/>
          </a:xfrm>
          <a:prstGeom prst="rect">
            <a:avLst/>
          </a:prstGeom>
        </p:spPr>
      </p:pic>
    </p:spTree>
    <p:custDataLst>
      <p:tags r:id="rId1"/>
    </p:custDataLst>
    <p:extLst>
      <p:ext uri="{BB962C8B-B14F-4D97-AF65-F5344CB8AC3E}">
        <p14:creationId xmlns:p14="http://schemas.microsoft.com/office/powerpoint/2010/main" val="3823556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6</a:t>
            </a:fld>
            <a:endParaRPr lang="en-GB" dirty="0"/>
          </a:p>
        </p:txBody>
      </p:sp>
      <p:sp>
        <p:nvSpPr>
          <p:cNvPr id="3" name="Rectangle 2"/>
          <p:cNvSpPr/>
          <p:nvPr/>
        </p:nvSpPr>
        <p:spPr>
          <a:xfrm>
            <a:off x="8589818" y="5527964"/>
            <a:ext cx="1662546" cy="318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154818" y="143993"/>
            <a:ext cx="7882364" cy="751909"/>
          </a:xfrm>
        </p:spPr>
        <p:txBody>
          <a:bodyPr>
            <a:noAutofit/>
          </a:bodyPr>
          <a:lstStyle/>
          <a:p>
            <a:pPr algn="ctr"/>
            <a:r>
              <a:rPr lang="en-GB" sz="2200" dirty="0"/>
              <a:t>Geographical distribution of chikungunya cases reported worldwide, June to August 2021</a:t>
            </a:r>
          </a:p>
        </p:txBody>
      </p:sp>
      <p:pic>
        <p:nvPicPr>
          <p:cNvPr id="7" name="Picture 6">
            <a:extLst>
              <a:ext uri="{FF2B5EF4-FFF2-40B4-BE49-F238E27FC236}">
                <a16:creationId xmlns:a16="http://schemas.microsoft.com/office/drawing/2014/main" id="{8A22EE7E-1474-498F-B133-EAE433F98F18}"/>
              </a:ext>
            </a:extLst>
          </p:cNvPr>
          <p:cNvPicPr>
            <a:picLocks noChangeAspect="1"/>
          </p:cNvPicPr>
          <p:nvPr/>
        </p:nvPicPr>
        <p:blipFill rotWithShape="1">
          <a:blip r:embed="rId2">
            <a:extLst>
              <a:ext uri="{28A0092B-C50C-407E-A947-70E740481C1C}">
                <a14:useLocalDpi xmlns:a14="http://schemas.microsoft.com/office/drawing/2010/main" val="0"/>
              </a:ext>
            </a:extLst>
          </a:blip>
          <a:srcRect t="20550" b="5576"/>
          <a:stretch/>
        </p:blipFill>
        <p:spPr>
          <a:xfrm>
            <a:off x="1658471" y="895902"/>
            <a:ext cx="8875059" cy="5066196"/>
          </a:xfrm>
          <a:prstGeom prst="rect">
            <a:avLst/>
          </a:prstGeom>
        </p:spPr>
      </p:pic>
    </p:spTree>
    <p:extLst>
      <p:ext uri="{BB962C8B-B14F-4D97-AF65-F5344CB8AC3E}">
        <p14:creationId xmlns:p14="http://schemas.microsoft.com/office/powerpoint/2010/main" val="54469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9A110-1950-4BAD-87CD-6EC1B336068D}"/>
              </a:ext>
            </a:extLst>
          </p:cNvPr>
          <p:cNvSpPr>
            <a:spLocks noGrp="1"/>
          </p:cNvSpPr>
          <p:nvPr>
            <p:ph type="title"/>
          </p:nvPr>
        </p:nvSpPr>
        <p:spPr>
          <a:xfrm>
            <a:off x="2154000" y="114879"/>
            <a:ext cx="7884000" cy="764245"/>
          </a:xfrm>
        </p:spPr>
        <p:txBody>
          <a:bodyPr vert="horz" lIns="91440" tIns="45720" rIns="91440" bIns="45720" rtlCol="0" anchor="ctr">
            <a:noAutofit/>
          </a:bodyPr>
          <a:lstStyle/>
          <a:p>
            <a:pPr algn="ctr"/>
            <a:r>
              <a:rPr lang="en-GB" sz="2200" dirty="0"/>
              <a:t>Geographical distribution of chikungunya cases reported worldwide, January to August 2021</a:t>
            </a:r>
          </a:p>
        </p:txBody>
      </p:sp>
      <p:sp>
        <p:nvSpPr>
          <p:cNvPr id="5" name="Slide Number Placeholder 4">
            <a:extLst>
              <a:ext uri="{FF2B5EF4-FFF2-40B4-BE49-F238E27FC236}">
                <a16:creationId xmlns:a16="http://schemas.microsoft.com/office/drawing/2014/main" id="{9DBC7B0D-489F-4939-802E-465E74C6897D}"/>
              </a:ext>
            </a:extLst>
          </p:cNvPr>
          <p:cNvSpPr>
            <a:spLocks noGrp="1"/>
          </p:cNvSpPr>
          <p:nvPr>
            <p:ph type="sldNum" sz="quarter" idx="12"/>
          </p:nvPr>
        </p:nvSpPr>
        <p:spPr/>
        <p:txBody>
          <a:bodyPr/>
          <a:lstStyle/>
          <a:p>
            <a:fld id="{F9E29A8E-A0F1-419A-8E8B-A78BF9C70DE8}" type="slidenum">
              <a:rPr lang="en-GB" smtClean="0"/>
              <a:pPr/>
              <a:t>7</a:t>
            </a:fld>
            <a:endParaRPr lang="en-GB" dirty="0"/>
          </a:p>
        </p:txBody>
      </p:sp>
      <p:pic>
        <p:nvPicPr>
          <p:cNvPr id="6" name="Picture 5">
            <a:extLst>
              <a:ext uri="{FF2B5EF4-FFF2-40B4-BE49-F238E27FC236}">
                <a16:creationId xmlns:a16="http://schemas.microsoft.com/office/drawing/2014/main" id="{DD7B9B3E-E3FE-416F-9CBF-9EC7662BAC70}"/>
              </a:ext>
            </a:extLst>
          </p:cNvPr>
          <p:cNvPicPr>
            <a:picLocks noChangeAspect="1"/>
          </p:cNvPicPr>
          <p:nvPr/>
        </p:nvPicPr>
        <p:blipFill rotWithShape="1">
          <a:blip r:embed="rId2">
            <a:extLst>
              <a:ext uri="{28A0092B-C50C-407E-A947-70E740481C1C}">
                <a14:useLocalDpi xmlns:a14="http://schemas.microsoft.com/office/drawing/2010/main" val="0"/>
              </a:ext>
            </a:extLst>
          </a:blip>
          <a:srcRect t="20061" b="5576"/>
          <a:stretch/>
        </p:blipFill>
        <p:spPr>
          <a:xfrm>
            <a:off x="1658471" y="879124"/>
            <a:ext cx="8875059" cy="5099752"/>
          </a:xfrm>
          <a:prstGeom prst="rect">
            <a:avLst/>
          </a:prstGeom>
        </p:spPr>
      </p:pic>
    </p:spTree>
    <p:extLst>
      <p:ext uri="{BB962C8B-B14F-4D97-AF65-F5344CB8AC3E}">
        <p14:creationId xmlns:p14="http://schemas.microsoft.com/office/powerpoint/2010/main" val="84862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5859" y="146863"/>
            <a:ext cx="7740282" cy="790606"/>
          </a:xfrm>
        </p:spPr>
        <p:txBody>
          <a:bodyPr>
            <a:normAutofit/>
          </a:bodyPr>
          <a:lstStyle/>
          <a:p>
            <a:pPr algn="ctr"/>
            <a:r>
              <a:rPr lang="en-GB" sz="2200" dirty="0"/>
              <a:t>Geographical distribution of dengue cases</a:t>
            </a:r>
            <a:br>
              <a:rPr lang="en-GB" sz="2200" dirty="0"/>
            </a:br>
            <a:r>
              <a:rPr lang="en-GB" sz="2200" dirty="0"/>
              <a:t>reported worldwide, June to August 2021</a:t>
            </a:r>
          </a:p>
        </p:txBody>
      </p:sp>
      <p:sp>
        <p:nvSpPr>
          <p:cNvPr id="5" name="Slide Number Placeholder 4"/>
          <p:cNvSpPr>
            <a:spLocks noGrp="1"/>
          </p:cNvSpPr>
          <p:nvPr>
            <p:ph type="sldNum" sz="quarter" idx="12"/>
          </p:nvPr>
        </p:nvSpPr>
        <p:spPr/>
        <p:txBody>
          <a:bodyPr/>
          <a:lstStyle/>
          <a:p>
            <a:fld id="{F9E29A8E-A0F1-419A-8E8B-A78BF9C70DE8}" type="slidenum">
              <a:rPr lang="en-GB" smtClean="0"/>
              <a:pPr/>
              <a:t>8</a:t>
            </a:fld>
            <a:endParaRPr lang="en-GB" dirty="0"/>
          </a:p>
        </p:txBody>
      </p:sp>
      <p:sp>
        <p:nvSpPr>
          <p:cNvPr id="3" name="Rectangle 2"/>
          <p:cNvSpPr/>
          <p:nvPr/>
        </p:nvSpPr>
        <p:spPr>
          <a:xfrm>
            <a:off x="8589818" y="5527964"/>
            <a:ext cx="1662546" cy="318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29114B5B-C566-4F96-AEE4-262B4886E252}"/>
              </a:ext>
            </a:extLst>
          </p:cNvPr>
          <p:cNvPicPr>
            <a:picLocks noChangeAspect="1"/>
          </p:cNvPicPr>
          <p:nvPr/>
        </p:nvPicPr>
        <p:blipFill rotWithShape="1">
          <a:blip r:embed="rId2">
            <a:extLst>
              <a:ext uri="{28A0092B-C50C-407E-A947-70E740481C1C}">
                <a14:useLocalDpi xmlns:a14="http://schemas.microsoft.com/office/drawing/2010/main" val="0"/>
              </a:ext>
            </a:extLst>
          </a:blip>
          <a:srcRect t="8685" r="8834" b="21101"/>
          <a:stretch/>
        </p:blipFill>
        <p:spPr>
          <a:xfrm>
            <a:off x="2050471" y="1021359"/>
            <a:ext cx="8892083" cy="5292000"/>
          </a:xfrm>
          <a:prstGeom prst="rect">
            <a:avLst/>
          </a:prstGeom>
        </p:spPr>
      </p:pic>
    </p:spTree>
    <p:extLst>
      <p:ext uri="{BB962C8B-B14F-4D97-AF65-F5344CB8AC3E}">
        <p14:creationId xmlns:p14="http://schemas.microsoft.com/office/powerpoint/2010/main" val="1666562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C7267D9-4BB2-4EA1-94F8-43AE29D595F6}"/>
              </a:ext>
            </a:extLst>
          </p:cNvPr>
          <p:cNvSpPr>
            <a:spLocks noGrp="1"/>
          </p:cNvSpPr>
          <p:nvPr>
            <p:ph type="sldNum" sz="quarter" idx="12"/>
          </p:nvPr>
        </p:nvSpPr>
        <p:spPr/>
        <p:txBody>
          <a:bodyPr/>
          <a:lstStyle/>
          <a:p>
            <a:fld id="{F9E29A8E-A0F1-419A-8E8B-A78BF9C70DE8}" type="slidenum">
              <a:rPr lang="en-GB" smtClean="0"/>
              <a:pPr/>
              <a:t>9</a:t>
            </a:fld>
            <a:endParaRPr lang="en-GB" dirty="0"/>
          </a:p>
        </p:txBody>
      </p:sp>
      <p:sp>
        <p:nvSpPr>
          <p:cNvPr id="6" name="Title 1">
            <a:extLst>
              <a:ext uri="{FF2B5EF4-FFF2-40B4-BE49-F238E27FC236}">
                <a16:creationId xmlns:a16="http://schemas.microsoft.com/office/drawing/2014/main" id="{2A27EEC3-666B-468D-A780-871D90D820A0}"/>
              </a:ext>
            </a:extLst>
          </p:cNvPr>
          <p:cNvSpPr txBox="1">
            <a:spLocks/>
          </p:cNvSpPr>
          <p:nvPr/>
        </p:nvSpPr>
        <p:spPr>
          <a:xfrm>
            <a:off x="2225859" y="163641"/>
            <a:ext cx="7740282" cy="792000"/>
          </a:xfrm>
          <a:prstGeom prst="rect">
            <a:avLst/>
          </a:prstGeom>
        </p:spPr>
        <p:txBody>
          <a:bodyPr vert="horz" lIns="91440" tIns="45720" rIns="91440" bIns="45720" rtlCol="0" anchor="ctr">
            <a:normAutofit fontScale="97500"/>
          </a:bodyPr>
          <a:lstStyle>
            <a:lvl1pPr algn="l" defTabSz="914377" rtl="0" eaLnBrk="1" latinLnBrk="0" hangingPunct="1">
              <a:lnSpc>
                <a:spcPct val="90000"/>
              </a:lnSpc>
              <a:spcBef>
                <a:spcPct val="0"/>
              </a:spcBef>
              <a:buNone/>
              <a:defRPr sz="28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ctr"/>
            <a:r>
              <a:rPr lang="en-GB" sz="2200" dirty="0"/>
              <a:t>Geographical distribution of dengue cases</a:t>
            </a:r>
          </a:p>
          <a:p>
            <a:pPr algn="ctr"/>
            <a:r>
              <a:rPr lang="en-GB" sz="2200" dirty="0"/>
              <a:t>reported worldwide, January to August 2021</a:t>
            </a:r>
          </a:p>
        </p:txBody>
      </p:sp>
      <p:pic>
        <p:nvPicPr>
          <p:cNvPr id="3" name="Picture 2">
            <a:extLst>
              <a:ext uri="{FF2B5EF4-FFF2-40B4-BE49-F238E27FC236}">
                <a16:creationId xmlns:a16="http://schemas.microsoft.com/office/drawing/2014/main" id="{8C8A46EE-CF55-4047-B17E-B7C597468D22}"/>
              </a:ext>
            </a:extLst>
          </p:cNvPr>
          <p:cNvPicPr>
            <a:picLocks noChangeAspect="1"/>
          </p:cNvPicPr>
          <p:nvPr/>
        </p:nvPicPr>
        <p:blipFill rotWithShape="1">
          <a:blip r:embed="rId2">
            <a:extLst>
              <a:ext uri="{28A0092B-C50C-407E-A947-70E740481C1C}">
                <a14:useLocalDpi xmlns:a14="http://schemas.microsoft.com/office/drawing/2010/main" val="0"/>
              </a:ext>
            </a:extLst>
          </a:blip>
          <a:srcRect t="6483" r="8408" b="19388"/>
          <a:stretch/>
        </p:blipFill>
        <p:spPr>
          <a:xfrm>
            <a:off x="1937980" y="887135"/>
            <a:ext cx="8461831" cy="5292000"/>
          </a:xfrm>
          <a:prstGeom prst="rect">
            <a:avLst/>
          </a:prstGeom>
        </p:spPr>
      </p:pic>
    </p:spTree>
    <p:extLst>
      <p:ext uri="{BB962C8B-B14F-4D97-AF65-F5344CB8AC3E}">
        <p14:creationId xmlns:p14="http://schemas.microsoft.com/office/powerpoint/2010/main" val="29454147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1"/>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eme_ECDC">
  <a:themeElements>
    <a:clrScheme name="ECDC">
      <a:dk1>
        <a:sysClr val="windowText" lastClr="000000"/>
      </a:dk1>
      <a:lt1>
        <a:sysClr val="window" lastClr="FFFFFF"/>
      </a:lt1>
      <a:dk2>
        <a:srgbClr val="69AE23"/>
      </a:dk2>
      <a:lt2>
        <a:srgbClr val="E7E6E6"/>
      </a:lt2>
      <a:accent1>
        <a:srgbClr val="7CBDC1"/>
      </a:accent1>
      <a:accent2>
        <a:srgbClr val="C0D236"/>
      </a:accent2>
      <a:accent3>
        <a:srgbClr val="3E5B84"/>
      </a:accent3>
      <a:accent4>
        <a:srgbClr val="008C75"/>
      </a:accent4>
      <a:accent5>
        <a:srgbClr val="82428D"/>
      </a:accent5>
      <a:accent6>
        <a:srgbClr val="E8683F"/>
      </a:accent6>
      <a:hlink>
        <a:srgbClr val="51871B"/>
      </a:hlink>
      <a:folHlink>
        <a:srgbClr val="51871B"/>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DC_PowerPoint_Template_2018-newbuilding-16-9 V3.potx [Read-Only]" id="{D322459E-1AE5-4DD4-A4CA-847638BBE1AF}" vid="{F3AA6A5B-6808-443B-A3A7-BB9FF9F55CB3}"/>
    </a:ext>
  </a:ext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de887f88-4a24-49db-a549-4c3cbb517053" ContentTypeId="0x010100D736C7ACE9B64A2887FC840CE64E73CD00360B9ACB809F49C1884CB141DE574707007F106902CA0648509223A5AB6FB37150" PreviousValue="false"/>
</file>

<file path=customXml/item2.xml><?xml version="1.0" encoding="utf-8"?>
<ct:contentTypeSchema xmlns:ct="http://schemas.microsoft.com/office/2006/metadata/contentType" xmlns:ma="http://schemas.microsoft.com/office/2006/metadata/properties/metaAttributes" ct:_="" ma:_="" ma:contentTypeName="Epidemic Intelligence and Emergency Operations" ma:contentTypeID="0x010100D736C7ACE9B64A2887FC840CE64E73CD00360B9ACB809F49C1884CB141DE574707007F106902CA0648509223A5AB6FB3715000B80CADFD35067648B85EBA8BF6B3929D" ma:contentTypeVersion="37" ma:contentTypeDescription="Epidemic Intelligence and Emergency Operations Content Type" ma:contentTypeScope="" ma:versionID="8f0cb0a25a289c4a32324af94a921498">
  <xsd:schema xmlns:xsd="http://www.w3.org/2001/XMLSchema" xmlns:xs="http://www.w3.org/2001/XMLSchema" xmlns:p="http://schemas.microsoft.com/office/2006/metadata/properties" xmlns:ns1="http://schemas.microsoft.com/sharepoint/v3" xmlns:ns2="376727eb-354b-45e4-998d-f84ea079474e" xmlns:ns3="d23a570b-d7a9-49ca-a34c-8afb8206b4bf" targetNamespace="http://schemas.microsoft.com/office/2006/metadata/properties" ma:root="true" ma:fieldsID="de28d7e1e387f98cca7eb7d69937aac5" ns1:_="" ns2:_="" ns3:_="">
    <xsd:import namespace="http://schemas.microsoft.com/sharepoint/v3"/>
    <xsd:import namespace="376727eb-354b-45e4-998d-f84ea079474e"/>
    <xsd:import namespace="d23a570b-d7a9-49ca-a34c-8afb8206b4bf"/>
    <xsd:element name="properties">
      <xsd:complexType>
        <xsd:sequence>
          <xsd:element name="documentManagement">
            <xsd:complexType>
              <xsd:all>
                <xsd:element ref="ns1:ECDC_Description" minOccurs="0"/>
                <xsd:element ref="ns2:ECDC_DMS_Author" minOccurs="0"/>
                <xsd:element ref="ns2:ECDC_DMS_Organization0" minOccurs="0"/>
                <xsd:element ref="ns3:TaxCatchAll" minOccurs="0"/>
                <xsd:element ref="ns3:TaxCatchAllLabel" minOccurs="0"/>
                <xsd:element ref="ns2:ECDC_DMS_Epi_and_Emergency_Document_Type0" minOccurs="0"/>
                <xsd:element ref="ns2:ECDC_Subject_whatTaxHTField0" minOccurs="0"/>
                <xsd:element ref="ns2:ECDC_DMS_Project0" minOccurs="0"/>
                <xsd:element ref="ns2:ECDC_DMS_MIS_Activity_code0" minOccurs="0"/>
                <xsd:element ref="ns3:TaxKeywordTaxHTField" minOccurs="0"/>
                <xsd:element ref="ns2:ECDC_DMS_Classification" minOccurs="0"/>
                <xsd:element ref="ns2:ECDC_DMS_Contains_Personal_Data" minOccurs="0"/>
                <xsd:element ref="ns2:ECDC_DMS_Data_Controller" minOccurs="0"/>
                <xsd:element ref="ns2:ECDC_DMS_Effective_Date" minOccurs="0"/>
                <xsd:element ref="ns2:ECDC_DMS_Section" minOccurs="0"/>
                <xsd:element ref="ns2:ECDC_DMS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727eb-354b-45e4-998d-f84ea079474e"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Organization0" ma:index="4" nillable="true" ma:taxonomy="true" ma:internalName="ECDC_DMS_Organization0" ma:taxonomyFieldName="ECDC_DMS_Organization" ma:displayName="Organisation" ma:readOnly="false" ma:default="" ma:fieldId="{35fb11e9-a18d-4b50-add6-447ef1d65648}"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ECDC_DMS_Epi_and_Emergency_Document_Type0" ma:index="8" ma:taxonomy="true" ma:internalName="ECDC_DMS_Epi_and_Emergency_Document_Type0" ma:taxonomyFieldName="ECDC_DMS_Epi_and_Emergency_Document_Type" ma:displayName="Document Type" ma:readOnly="false" ma:fieldId="{db5d7a09-fdd7-41fd-b02e-d1d803890622}" ma:taxonomyMulti="true" ma:sspId="de887f88-4a24-49db-a549-4c3cbb517053" ma:termSetId="05694767-788d-4e99-ad07-3dd6ddb61ccc" ma:anchorId="fd2d67fc-49ba-4ea3-bbfc-a0893a7af3e7" ma:open="false" ma:isKeyword="false">
      <xsd:complexType>
        <xsd:sequence>
          <xsd:element ref="pc:Terms" minOccurs="0" maxOccurs="1"/>
        </xsd:sequence>
      </xsd:complexType>
    </xsd:element>
    <xsd:element name="ECDC_Subject_whatTaxHTField0" ma:index="10"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DMS_Project0" ma:index="12"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14"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lassification" ma:index="18" nillable="true" ma:displayName="Classification" ma:format="Dropdown" ma:internalName="ECDC_DMS_Classification" ma:readOnly="false">
      <xsd:simpleType>
        <xsd:restriction base="dms:Choice">
          <xsd:enumeration value="Public"/>
          <xsd:enumeration value="Restricted"/>
          <xsd:enumeration value="Confidential"/>
        </xsd:restriction>
      </xsd:simpleType>
    </xsd:element>
    <xsd:element name="ECDC_DMS_Contains_Personal_Data" ma:index="19" nillable="true" ma:displayName="Contains Personal Data" ma:default="0" ma:internalName="ECDC_DMS_Contains_Personal_Data" ma:readOnly="false">
      <xsd:simpleType>
        <xsd:restriction base="dms:Boolean"/>
      </xsd:simpleType>
    </xsd:element>
    <xsd:element name="ECDC_DMS_Data_Controller" ma:index="20" nillable="true" ma:displayName="Data Controller" ma:format="Hyperlink" ma:SearchPeopleOnly="false" ma:SharePointGroup="0" ma:internalName="ECDC_DMS_Data_Controll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Effective_Date" ma:index="21" nillable="true" ma:displayName="Effective Date" ma:default="[today]" ma:internalName="ECDC_DMS_Effective_Date" ma:readOnly="false">
      <xsd:simpleType>
        <xsd:restriction base="dms:DateTime"/>
      </xsd:simpleType>
    </xsd:element>
    <xsd:element name="ECDC_DMS_Section" ma:index="22" nillable="true" ma:displayName="Section" ma:description="Indicates the creator users ECDC Unit" ma:hidden="true" ma:internalName="ECDC_DMS_Section" ma:readOnly="false">
      <xsd:simpleType>
        <xsd:restriction base="dms:Text"/>
      </xsd:simpleType>
    </xsd:element>
    <xsd:element name="ECDC_DMS_Group" ma:index="23" nillable="true" ma:displayName="Group" ma:description="Indicates the creator users ECDC Group" ma:hidden="true" ma:internalName="ECDC_DMS_Group"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f540d323-f29b-4666-8500-d25439f05077}" ma:internalName="TaxCatchAll" ma:showField="CatchAllData"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f540d323-f29b-4666-8500-d25439f05077}" ma:internalName="TaxCatchAllLabel" ma:readOnly="true" ma:showField="CatchAllDataLabel"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ECDC_Description xmlns="http://schemas.microsoft.com/sharepoint/v3" xsi:nil="true"/>
    <TaxKeywordTaxHTField xmlns="d23a570b-d7a9-49ca-a34c-8afb8206b4bf">
      <Terms xmlns="http://schemas.microsoft.com/office/infopath/2007/PartnerControls"/>
    </TaxKeywordTaxHTField>
    <TaxCatchAll xmlns="d23a570b-d7a9-49ca-a34c-8afb8206b4bf">
      <Value>124</Value>
      <Value>1624</Value>
      <Value>588</Value>
    </TaxCatchAll>
    <ECDC_Subject_whatTaxHTField0 xmlns="376727eb-354b-45e4-998d-f84ea079474e">
      <Terms xmlns="http://schemas.microsoft.com/office/infopath/2007/PartnerControls">
        <TermInfo xmlns="http://schemas.microsoft.com/office/infopath/2007/PartnerControls">
          <TermName xmlns="http://schemas.microsoft.com/office/infopath/2007/PartnerControls">epidemic intelligence</TermName>
          <TermId xmlns="http://schemas.microsoft.com/office/infopath/2007/PartnerControls">ad1f1585-b938-4db1-992a-8af3e2bf831f</TermId>
        </TermInfo>
      </Terms>
    </ECDC_Subject_whatTaxHTField0>
    <ECDC_DMS_Project0 xmlns="376727eb-354b-45e4-998d-f84ea079474e">
      <Terms xmlns="http://schemas.microsoft.com/office/infopath/2007/PartnerControls"/>
    </ECDC_DMS_Project0>
    <ECDC_DMS_MIS_Activity_code0 xmlns="376727eb-354b-45e4-998d-f84ea079474e">
      <Terms xmlns="http://schemas.microsoft.com/office/infopath/2007/PartnerControls"/>
    </ECDC_DMS_MIS_Activity_code0>
    <ECDC_DMS_Section xmlns="376727eb-354b-45e4-998d-f84ea079474e">Epidemic Intelligence and Emergency Operations</ECDC_DMS_Section>
    <ECDC_DMS_Author xmlns="376727eb-354b-45e4-998d-f84ea079474e">
      <UserInfo>
        <DisplayName>Thomas Mollet</DisplayName>
        <AccountId>501</AccountId>
        <AccountType/>
      </UserInfo>
    </ECDC_DMS_Author>
    <ECDC_DMS_Group xmlns="376727eb-354b-45e4-998d-f84ea079474e">Epidemic Intelligence</ECDC_DMS_Group>
    <ECDC_DMS_Contains_Personal_Data xmlns="376727eb-354b-45e4-998d-f84ea079474e">false</ECDC_DMS_Contains_Personal_Data>
    <ECDC_DMS_Organization0 xmlns="376727eb-354b-45e4-998d-f84ea079474e">
      <Terms xmlns="http://schemas.microsoft.com/office/infopath/2007/PartnerControls">
        <TermInfo xmlns="http://schemas.microsoft.com/office/infopath/2007/PartnerControls">
          <TermName xmlns="http://schemas.microsoft.com/office/infopath/2007/PartnerControls">Epidemic Intelligence and Emergency Operations</TermName>
          <TermId xmlns="http://schemas.microsoft.com/office/infopath/2007/PartnerControls">14e38dbb-bccc-4c34-ac2f-9f24d991c96d</TermId>
        </TermInfo>
      </Terms>
    </ECDC_DMS_Organization0>
    <ECDC_DMS_Epi_and_Emergency_Document_Type0 xmlns="376727eb-354b-45e4-998d-f84ea079474e">
      <Terms xmlns="http://schemas.microsoft.com/office/infopath/2007/PartnerControls">
        <TermInfo xmlns="http://schemas.microsoft.com/office/infopath/2007/PartnerControls">
          <TermName xmlns="http://schemas.microsoft.com/office/infopath/2007/PartnerControls">Non-Classified Epidemic Intelligence and Emergency Operations</TermName>
          <TermId xmlns="http://schemas.microsoft.com/office/infopath/2007/PartnerControls">37ea999c-e28f-4073-bd66-a51bd1b190b5</TermId>
        </TermInfo>
      </Terms>
    </ECDC_DMS_Epi_and_Emergency_Document_Type0>
    <ECDC_DMS_Data_Controller xmlns="376727eb-354b-45e4-998d-f84ea079474e">
      <UserInfo>
        <DisplayName/>
        <AccountId xsi:nil="true"/>
        <AccountType/>
      </UserInfo>
    </ECDC_DMS_Data_Controller>
    <ECDC_DMS_Classification xmlns="376727eb-354b-45e4-998d-f84ea079474e" xsi:nil="true"/>
    <ECDC_DMS_Effective_Date xmlns="376727eb-354b-45e4-998d-f84ea079474e">2016-10-31T09:44:00+00:00</ECDC_DMS_Effective_Date>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EED194-C37D-4977-AE20-81936875A2E9}">
  <ds:schemaRefs>
    <ds:schemaRef ds:uri="Microsoft.SharePoint.Taxonomy.ContentTypeSync"/>
  </ds:schemaRefs>
</ds:datastoreItem>
</file>

<file path=customXml/itemProps2.xml><?xml version="1.0" encoding="utf-8"?>
<ds:datastoreItem xmlns:ds="http://schemas.openxmlformats.org/officeDocument/2006/customXml" ds:itemID="{5BA77A72-71BB-4886-9700-B0F8355946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6727eb-354b-45e4-998d-f84ea079474e"/>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98013DF-7568-4DE1-A15A-B72D0DA1D637}">
  <ds:schemaRefs>
    <ds:schemaRef ds:uri="http://schemas.microsoft.com/office/infopath/2007/PartnerControls"/>
    <ds:schemaRef ds:uri="376727eb-354b-45e4-998d-f84ea079474e"/>
    <ds:schemaRef ds:uri="http://schemas.microsoft.com/sharepoint/v3"/>
    <ds:schemaRef ds:uri="http://purl.org/dc/terms/"/>
    <ds:schemaRef ds:uri="d23a570b-d7a9-49ca-a34c-8afb8206b4bf"/>
    <ds:schemaRef ds:uri="http://www.w3.org/XML/1998/namespace"/>
    <ds:schemaRef ds:uri="http://schemas.openxmlformats.org/package/2006/metadata/core-properties"/>
    <ds:schemaRef ds:uri="http://schemas.microsoft.com/office/2006/documentManagement/types"/>
    <ds:schemaRef ds:uri="http://schemas.microsoft.com/office/2006/metadata/properties"/>
    <ds:schemaRef ds:uri="http://purl.org/dc/dcmitype/"/>
    <ds:schemaRef ds:uri="http://purl.org/dc/elements/1.1/"/>
  </ds:schemaRefs>
</ds:datastoreItem>
</file>

<file path=customXml/itemProps4.xml><?xml version="1.0" encoding="utf-8"?>
<ds:datastoreItem xmlns:ds="http://schemas.openxmlformats.org/officeDocument/2006/customXml" ds:itemID="{62586917-95D1-403B-9907-4F45793AFAF0}">
  <ds:schemaRefs>
    <ds:schemaRef ds:uri="http://schemas.microsoft.com/sharepoint/events"/>
  </ds:schemaRefs>
</ds:datastoreItem>
</file>

<file path=customXml/itemProps5.xml><?xml version="1.0" encoding="utf-8"?>
<ds:datastoreItem xmlns:ds="http://schemas.openxmlformats.org/officeDocument/2006/customXml" ds:itemID="{12C6006D-0315-439C-9BFB-C85185C42E3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27970</TotalTime>
  <Words>347</Words>
  <Application>Microsoft Office PowerPoint</Application>
  <PresentationFormat>Widescreen</PresentationFormat>
  <Paragraphs>28</Paragraphs>
  <Slides>11</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Helvetica</vt:lpstr>
      <vt:lpstr>Tahoma</vt:lpstr>
      <vt:lpstr>Theme_ECDC</vt:lpstr>
      <vt:lpstr>Reusable maps and graphs from ECDC Communicable Disease Threats Report   Week 34 2021 </vt:lpstr>
      <vt:lpstr>Distribution of COVID-19 cases worldwide in accordance with the applied case definitions in the affected countries, as of week 33 2021</vt:lpstr>
      <vt:lpstr>Distribution of COVID-19 deaths worldwide, as of week 33 2021 </vt:lpstr>
      <vt:lpstr>Distribution of laboratory-confirmed cases of COVID-19  in the EU/EEA, as of week 33 2021</vt:lpstr>
      <vt:lpstr>Geographical distribution of 14-day cumulative number of reported COVID-19 cases  per 100 000 population, worldwide, week 32 to week 33 2021</vt:lpstr>
      <vt:lpstr>Geographical distribution of chikungunya cases reported worldwide, June to August 2021</vt:lpstr>
      <vt:lpstr>Geographical distribution of chikungunya cases reported worldwide, January to August 2021</vt:lpstr>
      <vt:lpstr>Geographical distribution of dengue cases reported worldwide, June to August 2021</vt:lpstr>
      <vt:lpstr>PowerPoint Presentation</vt:lpstr>
      <vt:lpstr>Geographical distribution of cholera cases reported worldwide from June to August 2021 </vt:lpstr>
      <vt:lpstr>Geographical distribution of cholera cases reported worldwide as of August 2021</vt:lpstr>
    </vt:vector>
  </TitlesOfParts>
  <Manager>Thomas Mollet</Manager>
  <Company>ECDC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Reusable maps and graphs from ECDC Communicable Disease Threats Report – Week 5, 2019</dc:title>
  <dc:creator>ECDC</dc:creator>
  <cp:keywords/>
  <cp:lastModifiedBy>Samantha Wilson</cp:lastModifiedBy>
  <cp:revision>2187</cp:revision>
  <cp:lastPrinted>2017-03-24T07:50:18Z</cp:lastPrinted>
  <dcterms:created xsi:type="dcterms:W3CDTF">2015-11-05T13:02:54Z</dcterms:created>
  <dcterms:modified xsi:type="dcterms:W3CDTF">2021-08-27T11:52:09Z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0x010100D736C7ACE9B64A2887FC840CE64E73CD00360B9ACB809F49C1884CB141DE574707007F106902CA0648509223A5AB6FB3715000B80CADFD35067648B85EBA8BF6B3929D</vt:lpwstr>
  </property>
  <property fmtid="{D5CDD505-2E9C-101B-9397-08002B2CF9AE}" pid="3" name="_dlc_DocIdItemGuid">
    <vt:lpwstr>5d091477-0474-4b81-8d0d-8f15ba811882</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124;#epidemic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DOI1006-78-5</vt:lpwstr>
  </property>
  <property fmtid="{D5CDD505-2E9C-101B-9397-08002B2CF9AE}" pid="20" name="_dlc_DocIdPersistId">
    <vt:bool>false</vt:bool>
  </property>
  <property fmtid="{D5CDD505-2E9C-101B-9397-08002B2CF9AE}" pid="21" name="_dlc_DocIdUrl">
    <vt:lpwstr>http://dms.ecdcnet.europa.eu/sites/srs/eir/eieo/_layouts/15/DocIdRedir.aspx?ID=DOI1006-78-5, DOI1006-78-5</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y fmtid="{D5CDD505-2E9C-101B-9397-08002B2CF9AE}" pid="24" name="ArticulateGUID">
    <vt:lpwstr>174919CC-9E42-4C8E-8896-BED71589FA8F</vt:lpwstr>
  </property>
  <property fmtid="{D5CDD505-2E9C-101B-9397-08002B2CF9AE}" pid="25" name="ArticulatePath">
    <vt:lpwstr>http://dms.ecdcnet.europa.eu/sites/srs/eir/eieo/247duties/RUNNING CDTR-maps-graphs-week</vt:lpwstr>
  </property>
</Properties>
</file>