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5"/>
  </p:notesMasterIdLst>
  <p:handoutMasterIdLst>
    <p:handoutMasterId r:id="rId16"/>
  </p:handoutMasterIdLst>
  <p:sldIdLst>
    <p:sldId id="256" r:id="rId7"/>
    <p:sldId id="322" r:id="rId8"/>
    <p:sldId id="323" r:id="rId9"/>
    <p:sldId id="324" r:id="rId10"/>
    <p:sldId id="325" r:id="rId11"/>
    <p:sldId id="328" r:id="rId12"/>
    <p:sldId id="331" r:id="rId13"/>
    <p:sldId id="332" r:id="rId14"/>
  </p:sldIdLst>
  <p:sldSz cx="12192000" cy="6858000"/>
  <p:notesSz cx="7010400" cy="9296400"/>
  <p:custDataLst>
    <p:tags r:id="rId17"/>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Tracy Stefanucci" initials="TS" lastIdx="12" clrIdx="1">
    <p:extLst>
      <p:ext uri="{19B8F6BF-5375-455C-9EA6-DF929625EA0E}">
        <p15:presenceInfo xmlns:p15="http://schemas.microsoft.com/office/powerpoint/2012/main" userId="S::Tracy.Stefanucci@ecdc.europa.eu::318d6ca6-2c88-406f-b764-72b5385accd8" providerId="AD"/>
      </p:ext>
    </p:extLst>
  </p:cmAuthor>
  <p:cmAuthor id="2" name="Sabrina Nothdurfter" initials="SN" lastIdx="1" clrIdx="2">
    <p:extLst>
      <p:ext uri="{19B8F6BF-5375-455C-9EA6-DF929625EA0E}">
        <p15:presenceInfo xmlns:p15="http://schemas.microsoft.com/office/powerpoint/2012/main" userId="S::Sabrina.Nothdurfter@ecdc.europa.eu::f7859be9-2cfd-4b24-9844-9a4aaa729946" providerId="AD"/>
      </p:ext>
    </p:extLst>
  </p:cmAuthor>
  <p:cmAuthor id="3" name="Ariana Wijermans" initials="AW" lastIdx="1" clrIdx="3">
    <p:extLst>
      <p:ext uri="{19B8F6BF-5375-455C-9EA6-DF929625EA0E}">
        <p15:presenceInfo xmlns:p15="http://schemas.microsoft.com/office/powerpoint/2012/main" userId="S::Ariana.Wijermans@ecdc.europa.eu::23915e96-139c-490f-82c9-5dac90f150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87662" autoAdjust="0"/>
  </p:normalViewPr>
  <p:slideViewPr>
    <p:cSldViewPr snapToGrid="0">
      <p:cViewPr varScale="1">
        <p:scale>
          <a:sx n="95" d="100"/>
          <a:sy n="95" d="100"/>
        </p:scale>
        <p:origin x="1440"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35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are free to translate them,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34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Picture 6">
            <a:extLst>
              <a:ext uri="{FF2B5EF4-FFF2-40B4-BE49-F238E27FC236}">
                <a16:creationId xmlns:a16="http://schemas.microsoft.com/office/drawing/2014/main" id="{CF0615B6-56E9-469D-9A1D-79A9DA313604}"/>
              </a:ext>
            </a:extLst>
          </p:cNvPr>
          <p:cNvPicPr>
            <a:picLocks noChangeAspect="1"/>
          </p:cNvPicPr>
          <p:nvPr/>
        </p:nvPicPr>
        <p:blipFill>
          <a:blip r:embed="rId3"/>
          <a:stretch>
            <a:fillRect/>
          </a:stretch>
        </p:blipFill>
        <p:spPr>
          <a:xfrm>
            <a:off x="471952" y="1203792"/>
            <a:ext cx="11248095" cy="5072312"/>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34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4" name="Picture 3">
            <a:extLst>
              <a:ext uri="{FF2B5EF4-FFF2-40B4-BE49-F238E27FC236}">
                <a16:creationId xmlns:a16="http://schemas.microsoft.com/office/drawing/2014/main" id="{63EBC669-53F8-4E74-BF90-2463AA70B51A}"/>
              </a:ext>
            </a:extLst>
          </p:cNvPr>
          <p:cNvPicPr>
            <a:picLocks noChangeAspect="1"/>
          </p:cNvPicPr>
          <p:nvPr/>
        </p:nvPicPr>
        <p:blipFill>
          <a:blip r:embed="rId4"/>
          <a:stretch>
            <a:fillRect/>
          </a:stretch>
        </p:blipFill>
        <p:spPr>
          <a:xfrm>
            <a:off x="471952" y="1197644"/>
            <a:ext cx="11248095" cy="5072312"/>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a:t>
            </a:r>
            <a:br>
              <a:rPr lang="en-GB" sz="1800" dirty="0"/>
            </a:br>
            <a:r>
              <a:rPr lang="en-GB" sz="1800" dirty="0"/>
              <a:t>in the EU/EEA, as of week 34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4" name="Picture 3">
            <a:extLst>
              <a:ext uri="{FF2B5EF4-FFF2-40B4-BE49-F238E27FC236}">
                <a16:creationId xmlns:a16="http://schemas.microsoft.com/office/drawing/2014/main" id="{F1724293-2FF9-4664-90D3-DB83D5F2FA53}"/>
              </a:ext>
            </a:extLst>
          </p:cNvPr>
          <p:cNvPicPr>
            <a:picLocks noChangeAspect="1"/>
          </p:cNvPicPr>
          <p:nvPr/>
        </p:nvPicPr>
        <p:blipFill>
          <a:blip r:embed="rId4"/>
          <a:stretch>
            <a:fillRect/>
          </a:stretch>
        </p:blipFill>
        <p:spPr>
          <a:xfrm>
            <a:off x="471952" y="1182404"/>
            <a:ext cx="11248095" cy="5072312"/>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Geographical distribution of 14-day cumulative number of reported COVID-19 cases </a:t>
            </a:r>
            <a:br>
              <a:rPr lang="en-GB" sz="1800" dirty="0"/>
            </a:br>
            <a:r>
              <a:rPr lang="en-GB" sz="1800" dirty="0"/>
              <a:t>per 100 000 population, worldwide, week 33 to week 34 2021</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D96D2807-3D9A-4028-B9C8-EF7463763351}"/>
              </a:ext>
            </a:extLst>
          </p:cNvPr>
          <p:cNvPicPr>
            <a:picLocks noChangeAspect="1"/>
          </p:cNvPicPr>
          <p:nvPr/>
        </p:nvPicPr>
        <p:blipFill>
          <a:blip r:embed="rId3"/>
          <a:stretch>
            <a:fillRect/>
          </a:stretch>
        </p:blipFill>
        <p:spPr>
          <a:xfrm>
            <a:off x="2148608" y="778739"/>
            <a:ext cx="7496788" cy="5300522"/>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9BB4F-7A77-4C85-8C70-810E4E452AFD}"/>
              </a:ext>
            </a:extLst>
          </p:cNvPr>
          <p:cNvSpPr>
            <a:spLocks noGrp="1"/>
          </p:cNvSpPr>
          <p:nvPr>
            <p:ph type="title"/>
          </p:nvPr>
        </p:nvSpPr>
        <p:spPr/>
        <p:txBody>
          <a:bodyPr>
            <a:normAutofit/>
          </a:bodyPr>
          <a:lstStyle/>
          <a:p>
            <a:pPr algn="ctr"/>
            <a:r>
              <a:rPr lang="en-GB" sz="1800" dirty="0"/>
              <a:t>Geographical distribution of confirmed MERS-CoV cases, </a:t>
            </a:r>
            <a:br>
              <a:rPr lang="en-GB" sz="1800" dirty="0"/>
            </a:br>
            <a:r>
              <a:rPr lang="en-GB" sz="1800" dirty="0"/>
              <a:t>by probable region of infection and exposure, 1 January to 1 September 2021</a:t>
            </a:r>
          </a:p>
        </p:txBody>
      </p:sp>
      <p:sp>
        <p:nvSpPr>
          <p:cNvPr id="4" name="Slide Number Placeholder 3">
            <a:extLst>
              <a:ext uri="{FF2B5EF4-FFF2-40B4-BE49-F238E27FC236}">
                <a16:creationId xmlns:a16="http://schemas.microsoft.com/office/drawing/2014/main" id="{326ACA76-587C-42A7-834C-1BAD8E91CF79}"/>
              </a:ext>
            </a:extLst>
          </p:cNvPr>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16" name="Content Placeholder 15">
            <a:extLst>
              <a:ext uri="{FF2B5EF4-FFF2-40B4-BE49-F238E27FC236}">
                <a16:creationId xmlns:a16="http://schemas.microsoft.com/office/drawing/2014/main" id="{2C69F88F-1E84-4102-91E4-EB44F302503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48864" y="1077912"/>
            <a:ext cx="6893488" cy="5326787"/>
          </a:xfrm>
        </p:spPr>
      </p:pic>
    </p:spTree>
    <p:custDataLst>
      <p:tags r:id="rId1"/>
    </p:custDataLst>
    <p:extLst>
      <p:ext uri="{BB962C8B-B14F-4D97-AF65-F5344CB8AC3E}">
        <p14:creationId xmlns:p14="http://schemas.microsoft.com/office/powerpoint/2010/main" val="4161603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3BC11-6E56-477F-8865-4CCFC6F29FEA}"/>
              </a:ext>
            </a:extLst>
          </p:cNvPr>
          <p:cNvSpPr>
            <a:spLocks noGrp="1"/>
          </p:cNvSpPr>
          <p:nvPr>
            <p:ph type="title"/>
          </p:nvPr>
        </p:nvSpPr>
        <p:spPr/>
        <p:txBody>
          <a:bodyPr>
            <a:normAutofit/>
          </a:bodyPr>
          <a:lstStyle/>
          <a:p>
            <a:pPr marL="0" marR="0" lvl="0" indent="0" algn="ctr" defTabSz="914400" rtl="0" eaLnBrk="1" fontAlgn="auto" latinLnBrk="0" hangingPunct="1">
              <a:lnSpc>
                <a:spcPct val="100000"/>
              </a:lnSpc>
              <a:spcBef>
                <a:spcPts val="0"/>
              </a:spcBef>
              <a:spcAft>
                <a:spcPts val="0"/>
              </a:spcAft>
              <a:tabLst/>
              <a:defRPr/>
            </a:pPr>
            <a:r>
              <a:rPr lang="en-GB" sz="1800" dirty="0">
                <a:solidFill>
                  <a:schemeClr val="tx1"/>
                </a:solidFill>
                <a:latin typeface="Tahoma" panose="020B0604030504040204" pitchFamily="34" charset="0"/>
                <a:ea typeface="Tahoma" panose="020B0604030504040204" pitchFamily="34" charset="0"/>
                <a:cs typeface="Tahoma" panose="020B0604030504040204" pitchFamily="34" charset="0"/>
              </a:rPr>
              <a:t>Geographical distribution of confirmed MERS-CoV cases,</a:t>
            </a:r>
            <a:br>
              <a:rPr lang="en-GB" sz="18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1800" dirty="0">
                <a:solidFill>
                  <a:schemeClr val="tx1"/>
                </a:solidFill>
                <a:latin typeface="Tahoma" panose="020B0604030504040204" pitchFamily="34" charset="0"/>
                <a:ea typeface="Tahoma" panose="020B0604030504040204" pitchFamily="34" charset="0"/>
                <a:cs typeface="Tahoma" panose="020B0604030504040204" pitchFamily="34" charset="0"/>
              </a:rPr>
              <a:t> by country of infection and year, April 2012 to 1 September 2021</a:t>
            </a:r>
            <a:br>
              <a:rPr lang="en-GB" sz="1800" dirty="0">
                <a:solidFill>
                  <a:schemeClr val="tx1"/>
                </a:solidFill>
                <a:latin typeface="Tahoma" panose="020B0604030504040204" pitchFamily="34" charset="0"/>
                <a:ea typeface="Tahoma" panose="020B0604030504040204" pitchFamily="34" charset="0"/>
                <a:cs typeface="Tahoma" panose="020B0604030504040204" pitchFamily="34" charset="0"/>
              </a:rPr>
            </a:br>
            <a:endParaRPr lang="en-GB" sz="1800" dirty="0"/>
          </a:p>
        </p:txBody>
      </p:sp>
      <p:sp>
        <p:nvSpPr>
          <p:cNvPr id="4" name="Slide Number Placeholder 3">
            <a:extLst>
              <a:ext uri="{FF2B5EF4-FFF2-40B4-BE49-F238E27FC236}">
                <a16:creationId xmlns:a16="http://schemas.microsoft.com/office/drawing/2014/main" id="{7F4728C1-FF47-472F-9186-A9C43912EA5F}"/>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8" name="Content Placeholder 7">
            <a:extLst>
              <a:ext uri="{FF2B5EF4-FFF2-40B4-BE49-F238E27FC236}">
                <a16:creationId xmlns:a16="http://schemas.microsoft.com/office/drawing/2014/main" id="{8490C1E5-DF66-443B-8B8B-CBE16F1B2D6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53901" y="925054"/>
            <a:ext cx="6796589" cy="5251910"/>
          </a:xfrm>
        </p:spPr>
      </p:pic>
    </p:spTree>
    <p:custDataLst>
      <p:tags r:id="rId1"/>
    </p:custDataLst>
    <p:extLst>
      <p:ext uri="{BB962C8B-B14F-4D97-AF65-F5344CB8AC3E}">
        <p14:creationId xmlns:p14="http://schemas.microsoft.com/office/powerpoint/2010/main" val="618530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3BC11-6E56-477F-8865-4CCFC6F29FEA}"/>
              </a:ext>
            </a:extLst>
          </p:cNvPr>
          <p:cNvSpPr>
            <a:spLocks noGrp="1"/>
          </p:cNvSpPr>
          <p:nvPr>
            <p:ph type="title"/>
          </p:nvPr>
        </p:nvSpPr>
        <p:spPr/>
        <p:txBody>
          <a:bodyPr>
            <a:normAutofit/>
          </a:bodyPr>
          <a:lstStyle/>
          <a:p>
            <a:pPr marL="0" marR="0" lvl="0" indent="0" algn="ctr" defTabSz="914400" rtl="0" eaLnBrk="1" fontAlgn="auto" latinLnBrk="0" hangingPunct="1">
              <a:lnSpc>
                <a:spcPct val="100000"/>
              </a:lnSpc>
              <a:spcBef>
                <a:spcPts val="0"/>
              </a:spcBef>
              <a:spcAft>
                <a:spcPts val="0"/>
              </a:spcAft>
              <a:tabLst/>
              <a:defRPr/>
            </a:pPr>
            <a:r>
              <a:rPr lang="en-GB" sz="1800" dirty="0">
                <a:solidFill>
                  <a:schemeClr val="tx1"/>
                </a:solidFill>
                <a:latin typeface="Tahoma" panose="020B0604030504040204" pitchFamily="34" charset="0"/>
                <a:ea typeface="Tahoma" panose="020B0604030504040204" pitchFamily="34" charset="0"/>
                <a:cs typeface="Tahoma" panose="020B0604030504040204" pitchFamily="34" charset="0"/>
              </a:rPr>
              <a:t>Geographical distribution of confirmed MERS-CoV cases by reporting country,</a:t>
            </a:r>
            <a:br>
              <a:rPr lang="en-GB" sz="18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1800" dirty="0">
                <a:solidFill>
                  <a:schemeClr val="tx1"/>
                </a:solidFill>
                <a:latin typeface="Tahoma" panose="020B0604030504040204" pitchFamily="34" charset="0"/>
                <a:ea typeface="Tahoma" panose="020B0604030504040204" pitchFamily="34" charset="0"/>
                <a:cs typeface="Tahoma" panose="020B0604030504040204" pitchFamily="34" charset="0"/>
              </a:rPr>
              <a:t>April 2012 to 1 September 2021</a:t>
            </a:r>
            <a:endParaRPr lang="en-GB" sz="1800" dirty="0"/>
          </a:p>
        </p:txBody>
      </p:sp>
      <p:sp>
        <p:nvSpPr>
          <p:cNvPr id="4" name="Slide Number Placeholder 3">
            <a:extLst>
              <a:ext uri="{FF2B5EF4-FFF2-40B4-BE49-F238E27FC236}">
                <a16:creationId xmlns:a16="http://schemas.microsoft.com/office/drawing/2014/main" id="{7F4728C1-FF47-472F-9186-A9C43912EA5F}"/>
              </a:ext>
            </a:extLst>
          </p:cNvPr>
          <p:cNvSpPr>
            <a:spLocks noGrp="1"/>
          </p:cNvSpPr>
          <p:nvPr>
            <p:ph type="sldNum" sz="quarter" idx="12"/>
          </p:nvPr>
        </p:nvSpPr>
        <p:spPr/>
        <p:txBody>
          <a:bodyPr/>
          <a:lstStyle/>
          <a:p>
            <a:fld id="{F9E29A8E-A0F1-419A-8E8B-A78BF9C70DE8}" type="slidenum">
              <a:rPr lang="en-GB" smtClean="0"/>
              <a:pPr/>
              <a:t>8</a:t>
            </a:fld>
            <a:endParaRPr lang="en-GB" dirty="0"/>
          </a:p>
        </p:txBody>
      </p:sp>
      <p:pic>
        <p:nvPicPr>
          <p:cNvPr id="7" name="Content Placeholder 6">
            <a:extLst>
              <a:ext uri="{FF2B5EF4-FFF2-40B4-BE49-F238E27FC236}">
                <a16:creationId xmlns:a16="http://schemas.microsoft.com/office/drawing/2014/main" id="{C40BBD95-C9DB-4628-ADD4-9C7D031DDCA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24698"/>
          <a:stretch/>
        </p:blipFill>
        <p:spPr>
          <a:xfrm>
            <a:off x="1327058" y="1103230"/>
            <a:ext cx="8550273" cy="4975226"/>
          </a:xfrm>
        </p:spPr>
      </p:pic>
    </p:spTree>
    <p:custDataLst>
      <p:tags r:id="rId1"/>
    </p:custDataLst>
    <p:extLst>
      <p:ext uri="{BB962C8B-B14F-4D97-AF65-F5344CB8AC3E}">
        <p14:creationId xmlns:p14="http://schemas.microsoft.com/office/powerpoint/2010/main" val="11583063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Props1.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3.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4.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5.xml><?xml version="1.0" encoding="utf-8"?>
<ds:datastoreItem xmlns:ds="http://schemas.openxmlformats.org/officeDocument/2006/customXml" ds:itemID="{A98013DF-7568-4DE1-A15A-B72D0DA1D637}">
  <ds:schemaRefs>
    <ds:schemaRef ds:uri="http://purl.org/dc/elements/1.1/"/>
    <ds:schemaRef ds:uri="http://schemas.microsoft.com/sharepoint/v3"/>
    <ds:schemaRef ds:uri="http://schemas.microsoft.com/office/2006/metadata/properties"/>
    <ds:schemaRef ds:uri="376727eb-354b-45e4-998d-f84ea079474e"/>
    <ds:schemaRef ds:uri="http://purl.org/dc/dcmitype/"/>
    <ds:schemaRef ds:uri="http://schemas.microsoft.com/office/2006/documentManagement/types"/>
    <ds:schemaRef ds:uri="http://purl.org/dc/terms/"/>
    <ds:schemaRef ds:uri="d23a570b-d7a9-49ca-a34c-8afb8206b4bf"/>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27990</TotalTime>
  <Words>334</Words>
  <Application>Microsoft Office PowerPoint</Application>
  <PresentationFormat>Widescreen</PresentationFormat>
  <Paragraphs>21</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Helvetica</vt:lpstr>
      <vt:lpstr>Tahoma</vt:lpstr>
      <vt:lpstr>Theme_ECDC</vt:lpstr>
      <vt:lpstr>Reusable maps and graphs from ECDC Communicable Disease Threats Report   Week 35 2021 </vt:lpstr>
      <vt:lpstr>Distribution of COVID-19 cases worldwide in accordance with the applied case definitions in the affected countries, as of week 34 2021</vt:lpstr>
      <vt:lpstr>Distribution of COVID-19 deaths worldwide, as of week 34 2021 </vt:lpstr>
      <vt:lpstr>Distribution of laboratory-confirmed cases of COVID-19  in the EU/EEA, as of week 34 2021</vt:lpstr>
      <vt:lpstr>Geographical distribution of 14-day cumulative number of reported COVID-19 cases  per 100 000 population, worldwide, week 33 to week 34 2021</vt:lpstr>
      <vt:lpstr>Geographical distribution of confirmed MERS-CoV cases,  by probable region of infection and exposure, 1 January to 1 September 2021</vt:lpstr>
      <vt:lpstr>Geographical distribution of confirmed MERS-CoV cases,  by country of infection and year, April 2012 to 1 September 2021 </vt:lpstr>
      <vt:lpstr>Geographical distribution of confirmed MERS-CoV cases by reporting country, April 2012 to 1 September 2021</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Jeremy Duns</cp:lastModifiedBy>
  <cp:revision>2187</cp:revision>
  <cp:lastPrinted>2017-03-24T07:50:18Z</cp:lastPrinted>
  <dcterms:created xsi:type="dcterms:W3CDTF">2015-11-05T13:02:54Z</dcterms:created>
  <dcterms:modified xsi:type="dcterms:W3CDTF">2021-09-03T10:30:29Z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