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3" r:id="rId6"/>
  </p:sldMasterIdLst>
  <p:notesMasterIdLst>
    <p:notesMasterId r:id="rId17"/>
  </p:notesMasterIdLst>
  <p:handoutMasterIdLst>
    <p:handoutMasterId r:id="rId18"/>
  </p:handoutMasterIdLst>
  <p:sldIdLst>
    <p:sldId id="256" r:id="rId7"/>
    <p:sldId id="264" r:id="rId8"/>
    <p:sldId id="265" r:id="rId9"/>
    <p:sldId id="280" r:id="rId10"/>
    <p:sldId id="281" r:id="rId11"/>
    <p:sldId id="282" r:id="rId12"/>
    <p:sldId id="283" r:id="rId13"/>
    <p:sldId id="284" r:id="rId14"/>
    <p:sldId id="278" r:id="rId15"/>
    <p:sldId id="279" r:id="rId16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6395" autoAdjust="0"/>
  </p:normalViewPr>
  <p:slideViewPr>
    <p:cSldViewPr snapToGrid="0">
      <p:cViewPr varScale="1">
        <p:scale>
          <a:sx n="71" d="100"/>
          <a:sy n="71" d="100"/>
        </p:scale>
        <p:origin x="56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3" y="534988"/>
            <a:ext cx="4214812" cy="237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kern="1200" baseline="0" noProof="0" dirty="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05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7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2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533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defRPr sz="1800"/>
            </a:lvl1pPr>
            <a:lvl2pPr marL="202396" indent="-202396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Arial" pitchFamily="34" charset="0"/>
              <a:buChar char="•"/>
              <a:tabLst>
                <a:tab pos="202396" algn="l"/>
              </a:tabLst>
              <a:defRPr sz="1800">
                <a:latin typeface="Tahoma" pitchFamily="34" charset="0"/>
                <a:cs typeface="Tahoma" pitchFamily="34" charset="0"/>
              </a:defRPr>
            </a:lvl2pPr>
            <a:lvl3pPr marL="405984" indent="-203587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Tahoma" pitchFamily="34" charset="0"/>
              <a:buChar char="–"/>
              <a:tabLst>
                <a:tab pos="405984" algn="l"/>
              </a:tabLst>
              <a:defRPr sz="18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00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827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2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GB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7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9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085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3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5pPr>
      <a:lvl6pPr marL="34288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6pPr>
      <a:lvl7pPr marL="6857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7pPr>
      <a:lvl8pPr marL="102864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8pPr>
      <a:lvl9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225"/>
        </a:spcBef>
        <a:spcAft>
          <a:spcPts val="450"/>
        </a:spcAft>
        <a:buFont typeface="Wingdings" pitchFamily="2" charset="2"/>
        <a:tabLst/>
        <a:defRPr sz="18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02396" indent="-202396" algn="l" rtl="0" eaLnBrk="1" fontAlgn="base" hangingPunct="1">
        <a:lnSpc>
          <a:spcPct val="90000"/>
        </a:lnSpc>
        <a:spcBef>
          <a:spcPct val="0"/>
        </a:spcBef>
        <a:spcAft>
          <a:spcPts val="225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2pPr>
      <a:lvl3pPr marL="405984" indent="-203587" algn="l" rtl="0" eaLnBrk="1" fontAlgn="base" hangingPunct="1">
        <a:lnSpc>
          <a:spcPct val="90000"/>
        </a:lnSpc>
        <a:spcBef>
          <a:spcPct val="20000"/>
        </a:spcBef>
        <a:spcAft>
          <a:spcPts val="225"/>
        </a:spcAft>
        <a:buFont typeface="Tahoma" pitchFamily="34" charset="0"/>
        <a:buChar char="–"/>
        <a:defRPr sz="1800">
          <a:solidFill>
            <a:schemeClr val="tx1"/>
          </a:solidFill>
          <a:latin typeface="+mn-lt"/>
        </a:defRPr>
      </a:lvl3pPr>
      <a:lvl4pPr marL="1200090" indent="-171442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42974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739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622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505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390" y="5353014"/>
            <a:ext cx="11243310" cy="82856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1400" dirty="0" smtClean="0"/>
              <a:t>You </a:t>
            </a:r>
            <a:r>
              <a:rPr lang="en-GB" sz="1400" dirty="0"/>
              <a:t>are encouraged to reuse our maps and graphs for your own purposes and free to translate, provided the content is not altered and the source is acknowledged. </a:t>
            </a: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390" y="3889560"/>
            <a:ext cx="11601450" cy="1086300"/>
          </a:xfrm>
        </p:spPr>
        <p:txBody>
          <a:bodyPr/>
          <a:lstStyle/>
          <a:p>
            <a:r>
              <a:rPr lang="en-GB" sz="2300" dirty="0" smtClean="0"/>
              <a:t>Reusable </a:t>
            </a:r>
            <a:r>
              <a:rPr lang="en-GB" sz="2300" dirty="0"/>
              <a:t>maps and graphs from ECDC Communicable Disease Threats </a:t>
            </a:r>
            <a:r>
              <a:rPr lang="en-GB" sz="2300" dirty="0" smtClean="0"/>
              <a:t>Report </a:t>
            </a:r>
          </a:p>
          <a:p>
            <a:endParaRPr lang="en-GB" sz="1800" dirty="0"/>
          </a:p>
          <a:p>
            <a:endParaRPr lang="en-GB" sz="1800" dirty="0" smtClean="0"/>
          </a:p>
          <a:p>
            <a:r>
              <a:rPr lang="en-GB" sz="1800" dirty="0" smtClean="0"/>
              <a:t>Week 38, </a:t>
            </a:r>
            <a:r>
              <a:rPr lang="en-GB" sz="1800" dirty="0"/>
              <a:t>2018</a:t>
            </a:r>
            <a:endParaRPr lang="en-GB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70" y="1079500"/>
            <a:ext cx="6680947" cy="51625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3" b="-2695"/>
          <a:stretch/>
        </p:blipFill>
        <p:spPr>
          <a:xfrm>
            <a:off x="1757338" y="1052900"/>
            <a:ext cx="8978100" cy="59000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0281" y="171800"/>
            <a:ext cx="759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Geographical distribution of new cholera cases reported worldwide between August </a:t>
            </a:r>
            <a:r>
              <a:rPr lang="en-GB" sz="2000" dirty="0" smtClean="0"/>
              <a:t>and </a:t>
            </a:r>
            <a:r>
              <a:rPr lang="en-GB" sz="2000" dirty="0"/>
              <a:t>September 2018 </a:t>
            </a:r>
          </a:p>
        </p:txBody>
      </p:sp>
    </p:spTree>
    <p:extLst>
      <p:ext uri="{BB962C8B-B14F-4D97-AF65-F5344CB8AC3E}">
        <p14:creationId xmlns:p14="http://schemas.microsoft.com/office/powerpoint/2010/main" val="411708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0516" y="303579"/>
            <a:ext cx="10022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Geographical distribution of confirmed and probable cases of Ebola virus disease, North Kivu and </a:t>
            </a:r>
            <a:r>
              <a:rPr lang="en-GB" sz="2000" dirty="0" err="1"/>
              <a:t>Ituri</a:t>
            </a:r>
            <a:r>
              <a:rPr lang="en-GB" sz="2000" dirty="0"/>
              <a:t> Provinces, Democratic Republic of the Congo, as of 19 September 2018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>
          <a:xfrm>
            <a:off x="2355186" y="949910"/>
            <a:ext cx="7176655" cy="529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3411" y="89979"/>
            <a:ext cx="9709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Distribution of confirmed and probable cases of Ebola virus disease, North Kivu and </a:t>
            </a:r>
            <a:r>
              <a:rPr lang="en-GB" sz="2000" dirty="0" err="1"/>
              <a:t>Ituri</a:t>
            </a:r>
            <a:r>
              <a:rPr lang="en-GB" sz="2000" dirty="0"/>
              <a:t> Provinces, Democratic Republic of the Congo, as of </a:t>
            </a:r>
            <a:r>
              <a:rPr lang="en-GB" sz="2000" dirty="0" smtClean="0"/>
              <a:t>week </a:t>
            </a:r>
            <a:r>
              <a:rPr lang="en-GB" sz="2000" dirty="0"/>
              <a:t>37 </a:t>
            </a:r>
            <a:r>
              <a:rPr lang="en-GB" sz="2000" dirty="0" smtClean="0"/>
              <a:t>- 2018 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93" y="514859"/>
            <a:ext cx="9285013" cy="58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0459" y="169676"/>
            <a:ext cx="8155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Distribution </a:t>
            </a:r>
            <a:r>
              <a:rPr lang="en-GB" sz="2000" dirty="0"/>
              <a:t>of </a:t>
            </a:r>
            <a:r>
              <a:rPr lang="en-GB" sz="2000" dirty="0" err="1"/>
              <a:t>Monkeypox</a:t>
            </a:r>
            <a:r>
              <a:rPr lang="en-GB" sz="2000" dirty="0"/>
              <a:t> cases in Nigeria by year and week of reporting, </a:t>
            </a:r>
            <a:r>
              <a:rPr lang="en-GB" sz="2000" dirty="0" smtClean="0"/>
              <a:t>between </a:t>
            </a:r>
            <a:r>
              <a:rPr lang="en-GB" sz="2000" dirty="0"/>
              <a:t>September 2017 and </a:t>
            </a:r>
            <a:r>
              <a:rPr lang="en-GB" sz="2000" dirty="0" smtClean="0"/>
              <a:t>15 </a:t>
            </a:r>
            <a:r>
              <a:rPr lang="en-GB" sz="2000" dirty="0"/>
              <a:t>September 2018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0" y="822734"/>
            <a:ext cx="12046740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13" y="149629"/>
            <a:ext cx="9262717" cy="6541184"/>
          </a:xfrm>
        </p:spPr>
      </p:pic>
    </p:spTree>
    <p:extLst>
      <p:ext uri="{BB962C8B-B14F-4D97-AF65-F5344CB8AC3E}">
        <p14:creationId xmlns:p14="http://schemas.microsoft.com/office/powerpoint/2010/main" val="1720555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"/>
            <a:ext cx="9652462" cy="6816416"/>
          </a:xfrm>
        </p:spPr>
      </p:pic>
    </p:spTree>
    <p:extLst>
      <p:ext uri="{BB962C8B-B14F-4D97-AF65-F5344CB8AC3E}">
        <p14:creationId xmlns:p14="http://schemas.microsoft.com/office/powerpoint/2010/main" val="3497711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57" y="186170"/>
            <a:ext cx="9447720" cy="6671830"/>
          </a:xfrm>
        </p:spPr>
      </p:pic>
    </p:spTree>
    <p:extLst>
      <p:ext uri="{BB962C8B-B14F-4D97-AF65-F5344CB8AC3E}">
        <p14:creationId xmlns:p14="http://schemas.microsoft.com/office/powerpoint/2010/main" val="2800533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11" y="23301"/>
            <a:ext cx="9678353" cy="6834699"/>
          </a:xfrm>
        </p:spPr>
      </p:pic>
    </p:spTree>
    <p:extLst>
      <p:ext uri="{BB962C8B-B14F-4D97-AF65-F5344CB8AC3E}">
        <p14:creationId xmlns:p14="http://schemas.microsoft.com/office/powerpoint/2010/main" val="3112767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70" y="1079500"/>
            <a:ext cx="6680947" cy="51625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7" b="-1594"/>
          <a:stretch/>
        </p:blipFill>
        <p:spPr>
          <a:xfrm>
            <a:off x="1918689" y="1217215"/>
            <a:ext cx="8394308" cy="55306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5886" y="250556"/>
            <a:ext cx="618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Geographical distribution of cholera cases worldwide between January </a:t>
            </a:r>
            <a:r>
              <a:rPr lang="en-GB" sz="2000" dirty="0" smtClean="0"/>
              <a:t>and </a:t>
            </a:r>
            <a:r>
              <a:rPr lang="en-GB" sz="2000" dirty="0"/>
              <a:t>September 2018 </a:t>
            </a:r>
          </a:p>
        </p:txBody>
      </p:sp>
    </p:spTree>
    <p:extLst>
      <p:ext uri="{BB962C8B-B14F-4D97-AF65-F5344CB8AC3E}">
        <p14:creationId xmlns:p14="http://schemas.microsoft.com/office/powerpoint/2010/main" val="2005774689"/>
      </p:ext>
    </p:extLst>
  </p:cSld>
  <p:clrMapOvr>
    <a:masterClrMapping/>
  </p:clrMapOvr>
</p:sld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DC_PowerPoint_Template_2018-interim-nobuilding.potx [Read-Only]" id="{C9364B64-2D00-4FE1-84BD-38B1478B7EA5}" vid="{B48BE4D1-7B20-4FB4-931B-A5639BDA65BE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7" ma:contentTypeDescription="Epidemic Intelligence and Emergency Operations Content Type" ma:contentTypeScope="" ma:versionID="3dc2b5d0c55ace9b741afc5f04f1f732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F4709519-16CC-4CD4-ACD8-4A8978341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8013DF-7568-4DE1-A15A-B72D0DA1D637}">
  <ds:schemaRefs>
    <ds:schemaRef ds:uri="http://schemas.microsoft.com/sharepoint/v3"/>
    <ds:schemaRef ds:uri="http://schemas.microsoft.com/office/2006/documentManagement/types"/>
    <ds:schemaRef ds:uri="http://purl.org/dc/elements/1.1/"/>
    <ds:schemaRef ds:uri="d23a570b-d7a9-49ca-a34c-8afb8206b4bf"/>
    <ds:schemaRef ds:uri="376727eb-354b-45e4-998d-f84ea079474e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7393890C-3900-4FE7-8C50-E665C95DD889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17593</TotalTime>
  <Words>146</Words>
  <Application>Microsoft Office PowerPoint</Application>
  <PresentationFormat>Widescreen</PresentationFormat>
  <Paragraphs>10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Tahoma</vt:lpstr>
      <vt:lpstr>Times</vt:lpstr>
      <vt:lpstr>Wingdings</vt:lpstr>
      <vt:lpstr>ECDC_PowerPoint_Template_2017</vt:lpstr>
      <vt:lpstr>You are encouraged to reuse our maps and graphs for your own purposes and free to translate, provided the content is not altered and the source is acknowledged.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CDTR-maps-graphs-week.pptx</dc:title>
  <dc:creator>Kim Hutchings</dc:creator>
  <cp:keywords/>
  <cp:lastModifiedBy>Uwe Kreisel</cp:lastModifiedBy>
  <cp:revision>1307</cp:revision>
  <cp:lastPrinted>2017-03-24T07:50:18Z</cp:lastPrinted>
  <dcterms:created xsi:type="dcterms:W3CDTF">2015-11-05T13:02:54Z</dcterms:created>
  <dcterms:modified xsi:type="dcterms:W3CDTF">2018-09-21T11:50:36Z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DMSSRS-78-5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http://dms.ecdcnet.europa.eu/sites/srs/eir/eieo/_layouts/15/DocIdRedir.aspx?ID=DMSSRS-78-5, DMSSRS-78-5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