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3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4" r:id="rId8"/>
    <p:sldId id="265" r:id="rId9"/>
    <p:sldId id="281" r:id="rId10"/>
    <p:sldId id="282" r:id="rId11"/>
    <p:sldId id="283" r:id="rId12"/>
    <p:sldId id="284" r:id="rId13"/>
    <p:sldId id="278" r:id="rId14"/>
    <p:sldId id="279" r:id="rId15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8613" y="534988"/>
            <a:ext cx="4214812" cy="2371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kern="1200" baseline="0" noProof="0" dirty="0" smtClean="0">
              <a:solidFill>
                <a:schemeClr val="tx1"/>
              </a:solidFill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05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7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24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2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3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defRPr sz="1800"/>
            </a:lvl1pPr>
            <a:lvl2pPr marL="202396" indent="-202396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Arial" pitchFamily="34" charset="0"/>
              <a:buChar char="•"/>
              <a:tabLst>
                <a:tab pos="202396" algn="l"/>
              </a:tabLst>
              <a:defRPr sz="1800">
                <a:latin typeface="Tahoma" pitchFamily="34" charset="0"/>
                <a:cs typeface="Tahoma" pitchFamily="34" charset="0"/>
              </a:defRPr>
            </a:lvl2pPr>
            <a:lvl3pPr marL="405984" indent="-203587">
              <a:lnSpc>
                <a:spcPct val="90000"/>
              </a:lnSpc>
              <a:spcBef>
                <a:spcPts val="225"/>
              </a:spcBef>
              <a:spcAft>
                <a:spcPts val="450"/>
              </a:spcAft>
              <a:buFont typeface="Tahoma" pitchFamily="34" charset="0"/>
              <a:buChar char="–"/>
              <a:tabLst>
                <a:tab pos="405984" algn="l"/>
              </a:tabLst>
              <a:defRPr sz="18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00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82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2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7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8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3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5pPr>
      <a:lvl6pPr marL="3428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6pPr>
      <a:lvl7pPr marL="6857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7pPr>
      <a:lvl8pPr marL="102864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8pPr>
      <a:lvl9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225"/>
        </a:spcBef>
        <a:spcAft>
          <a:spcPts val="450"/>
        </a:spcAft>
        <a:buFont typeface="Wingdings" pitchFamily="2" charset="2"/>
        <a:tabLst/>
        <a:defRPr sz="18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02396" indent="-202396" algn="l" rtl="0" eaLnBrk="1" fontAlgn="base" hangingPunct="1">
        <a:lnSpc>
          <a:spcPct val="90000"/>
        </a:lnSpc>
        <a:spcBef>
          <a:spcPct val="0"/>
        </a:spcBef>
        <a:spcAft>
          <a:spcPts val="225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405984" indent="-203587" algn="l" rtl="0" eaLnBrk="1" fontAlgn="base" hangingPunct="1">
        <a:lnSpc>
          <a:spcPct val="90000"/>
        </a:lnSpc>
        <a:spcBef>
          <a:spcPct val="20000"/>
        </a:spcBef>
        <a:spcAft>
          <a:spcPts val="225"/>
        </a:spcAft>
        <a:buFont typeface="Tahoma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200090" indent="-171442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42974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390" y="5353014"/>
            <a:ext cx="11243310" cy="82856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400" dirty="0" smtClean="0"/>
              <a:t>You </a:t>
            </a:r>
            <a:r>
              <a:rPr lang="en-GB" sz="1400" dirty="0"/>
              <a:t>are encouraged to reuse our maps and graphs for your own purposes and free to translate, provided the content is not altered and the source is acknowledged. 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390" y="3889560"/>
            <a:ext cx="11601450" cy="1086300"/>
          </a:xfrm>
        </p:spPr>
        <p:txBody>
          <a:bodyPr/>
          <a:lstStyle/>
          <a:p>
            <a:r>
              <a:rPr lang="en-GB" sz="2300" dirty="0" smtClean="0"/>
              <a:t>Reusable </a:t>
            </a:r>
            <a:r>
              <a:rPr lang="en-GB" sz="2300" dirty="0"/>
              <a:t>maps and graphs from ECDC Communicable Disease Threats </a:t>
            </a:r>
            <a:r>
              <a:rPr lang="en-GB" sz="2300" dirty="0" smtClean="0"/>
              <a:t>Report </a:t>
            </a:r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dirty="0" smtClean="0"/>
              <a:t>Week 39, </a:t>
            </a:r>
            <a:r>
              <a:rPr lang="en-GB" sz="1800" dirty="0"/>
              <a:t>2018</a:t>
            </a:r>
            <a:endParaRPr lang="en-GB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0516" y="303579"/>
            <a:ext cx="10022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Geographical distribution of confirmed and probable cases of Ebola virus disease, North Kivu and </a:t>
            </a:r>
            <a:r>
              <a:rPr lang="en-GB" sz="2000" dirty="0" err="1"/>
              <a:t>Ituri</a:t>
            </a:r>
            <a:r>
              <a:rPr lang="en-GB" sz="2000" dirty="0"/>
              <a:t> Provinces, Democratic Republic of the Congo, as of </a:t>
            </a:r>
            <a:r>
              <a:rPr lang="en-GB" sz="2000" dirty="0" smtClean="0"/>
              <a:t>26 </a:t>
            </a:r>
            <a:r>
              <a:rPr lang="en-GB" sz="2000" dirty="0"/>
              <a:t>September 2018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21" y="1082449"/>
            <a:ext cx="7574486" cy="51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411" y="89979"/>
            <a:ext cx="9709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Distribution of confirmed and probable cases of Ebola virus disease, North Kivu and </a:t>
            </a:r>
            <a:r>
              <a:rPr lang="en-GB" sz="2000" dirty="0" err="1"/>
              <a:t>Ituri</a:t>
            </a:r>
            <a:r>
              <a:rPr lang="en-GB" sz="2000" dirty="0"/>
              <a:t> Provinces, Democratic Republic of the Congo, as of </a:t>
            </a:r>
            <a:r>
              <a:rPr lang="en-GB" sz="2000" smtClean="0"/>
              <a:t>week 39 </a:t>
            </a:r>
            <a:r>
              <a:rPr lang="en-GB" sz="2000" dirty="0" smtClean="0"/>
              <a:t>- 2018 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094" y="935253"/>
            <a:ext cx="8291279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355" y="284086"/>
            <a:ext cx="8485863" cy="59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025" y="215301"/>
            <a:ext cx="8332746" cy="58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1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226" y="301704"/>
            <a:ext cx="8447328" cy="59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3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939" y="213966"/>
            <a:ext cx="8510054" cy="601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6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5886" y="250556"/>
            <a:ext cx="618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Geographical distribution of Chikungunya cases reported worldwide in the past three months</a:t>
            </a: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6" r="-307" b="13270"/>
          <a:stretch/>
        </p:blipFill>
        <p:spPr>
          <a:xfrm>
            <a:off x="1833903" y="1208459"/>
            <a:ext cx="9064390" cy="5062969"/>
          </a:xfrm>
        </p:spPr>
      </p:pic>
    </p:spTree>
    <p:extLst>
      <p:ext uri="{BB962C8B-B14F-4D97-AF65-F5344CB8AC3E}">
        <p14:creationId xmlns:p14="http://schemas.microsoft.com/office/powerpoint/2010/main" val="200577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828" y="259854"/>
            <a:ext cx="759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/>
              <a:t>Geographical distribution of Dengue cases reported worldwide in the past three months</a:t>
            </a:r>
            <a:endParaRPr lang="en-GB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1"/>
          <a:stretch/>
        </p:blipFill>
        <p:spPr>
          <a:xfrm>
            <a:off x="2470889" y="1079500"/>
            <a:ext cx="7344097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85294"/>
      </p:ext>
    </p:extLst>
  </p:cSld>
  <p:clrMapOvr>
    <a:masterClrMapping/>
  </p:clrMapOvr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PowerPoint_Template_2018-interim-nobuilding.potx [Read-Only]" id="{C9364B64-2D00-4FE1-84BD-38B1478B7EA5}" vid="{B48BE4D1-7B20-4FB4-931B-A5639BDA65BE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http://purl.org/dc/elements/1.1/"/>
    <ds:schemaRef ds:uri="http://purl.org/dc/dcmitype/"/>
    <ds:schemaRef ds:uri="376727eb-354b-45e4-998d-f84ea079474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d23a570b-d7a9-49ca-a34c-8afb8206b4bf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17618</TotalTime>
  <Words>126</Words>
  <Application>Microsoft Office PowerPoint</Application>
  <PresentationFormat>Widescreen</PresentationFormat>
  <Paragraphs>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Tahoma</vt:lpstr>
      <vt:lpstr>Times</vt:lpstr>
      <vt:lpstr>Wingdings</vt:lpstr>
      <vt:lpstr>ECDC_PowerPoint_Template_2017</vt:lpstr>
      <vt:lpstr>You are encouraged to reuse our maps and graphs for your own purposes and free to translate, provided the content is not altered and the source is acknowledged.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Report, Week 39, 2018</dc:title>
  <dc:creator>ecdc</dc:creator>
  <cp:keywords/>
  <cp:lastModifiedBy>Vivian Tse</cp:lastModifiedBy>
  <cp:revision>1314</cp:revision>
  <cp:lastPrinted>2017-03-24T07:50:18Z</cp:lastPrinted>
  <dcterms:created xsi:type="dcterms:W3CDTF">2015-11-05T13:02:54Z</dcterms:created>
  <dcterms:modified xsi:type="dcterms:W3CDTF">2018-09-28T08:52:40Z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