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726" r:id="rId6"/>
  </p:sldMasterIdLst>
  <p:notesMasterIdLst>
    <p:notesMasterId r:id="rId14"/>
  </p:notesMasterIdLst>
  <p:handoutMasterIdLst>
    <p:handoutMasterId r:id="rId15"/>
  </p:handoutMasterIdLst>
  <p:sldIdLst>
    <p:sldId id="256" r:id="rId7"/>
    <p:sldId id="257" r:id="rId8"/>
    <p:sldId id="258" r:id="rId9"/>
    <p:sldId id="259" r:id="rId10"/>
    <p:sldId id="260" r:id="rId11"/>
    <p:sldId id="261" r:id="rId12"/>
    <p:sldId id="263" r:id="rId13"/>
  </p:sldIdLst>
  <p:sldSz cx="12192000" cy="6858000"/>
  <p:notesSz cx="7010400" cy="9296400"/>
  <p:defaultTextStyle>
    <a:defPPr>
      <a:defRPr lang="de-DE"/>
    </a:defPPr>
    <a:lvl1pPr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en Duncan" initials="BD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F9BF7F"/>
    <a:srgbClr val="FFE471"/>
    <a:srgbClr val="FF9999"/>
    <a:srgbClr val="FF99CC"/>
    <a:srgbClr val="FFCC00"/>
    <a:srgbClr val="70AD47"/>
    <a:srgbClr val="FF6600"/>
    <a:srgbClr val="FF0066"/>
    <a:srgbClr val="595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661" autoAdjust="0"/>
    <p:restoredTop sz="96395" autoAdjust="0"/>
  </p:normalViewPr>
  <p:slideViewPr>
    <p:cSldViewPr snapToGrid="0">
      <p:cViewPr varScale="1">
        <p:scale>
          <a:sx n="111" d="100"/>
          <a:sy n="111" d="100"/>
        </p:scale>
        <p:origin x="840" y="12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6" d="100"/>
          <a:sy n="86" d="100"/>
        </p:scale>
        <p:origin x="2892" y="102"/>
      </p:cViewPr>
      <p:guideLst>
        <p:guide orient="horz" pos="2928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5" Type="http://schemas.openxmlformats.org/officeDocument/2006/relationships/customXml" Target="../customXml/item5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4.xml"/><Relationship Id="rId19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themeOverride" Target="../theme/themeOverride1.xml"/><Relationship Id="rId5" Type="http://schemas.openxmlformats.org/officeDocument/2006/relationships/chartUserShapes" Target="../drawings/drawing1.xml"/><Relationship Id="rId4" Type="http://schemas.openxmlformats.org/officeDocument/2006/relationships/oleObject" Target="NULL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[NEW_EVD_DRC_2018.xlsm]Epicurve Week!PivotTable1</c:name>
    <c:fmtId val="326"/>
  </c:pivotSource>
  <c:chart>
    <c:autoTitleDeleted val="1"/>
    <c:pivotFmts>
      <c:pivotFmt>
        <c:idx val="0"/>
        <c:marker>
          <c:symbol val="none"/>
        </c:marker>
      </c:pivotFmt>
      <c:pivotFmt>
        <c:idx val="1"/>
        <c:spPr>
          <a:solidFill>
            <a:schemeClr val="accent3">
              <a:lumMod val="75000"/>
            </a:schemeClr>
          </a:solidFill>
        </c:spPr>
        <c:marker>
          <c:symbol val="none"/>
        </c:marker>
      </c:pivotFmt>
      <c:pivotFmt>
        <c:idx val="2"/>
        <c:spPr>
          <a:solidFill>
            <a:schemeClr val="accent3">
              <a:lumMod val="50000"/>
            </a:schemeClr>
          </a:solidFill>
        </c:spPr>
        <c:marker>
          <c:symbol val="none"/>
        </c:marker>
      </c:pivotFmt>
      <c:pivotFmt>
        <c:idx val="3"/>
        <c:spPr>
          <a:solidFill>
            <a:schemeClr val="accent3">
              <a:lumMod val="50000"/>
            </a:schemeClr>
          </a:solidFill>
        </c:spPr>
        <c:marker>
          <c:symbol val="none"/>
        </c:marker>
      </c:pivotFmt>
      <c:pivotFmt>
        <c:idx val="4"/>
        <c:spPr>
          <a:solidFill>
            <a:schemeClr val="accent3">
              <a:lumMod val="75000"/>
            </a:schemeClr>
          </a:solidFill>
        </c:spPr>
        <c:marker>
          <c:symbol val="none"/>
        </c:marker>
      </c:pivotFmt>
      <c:pivotFmt>
        <c:idx val="5"/>
        <c:marker>
          <c:symbol val="none"/>
        </c:marker>
      </c:pivotFmt>
      <c:pivotFmt>
        <c:idx val="6"/>
        <c:spPr>
          <a:solidFill>
            <a:schemeClr val="accent3">
              <a:lumMod val="50000"/>
            </a:schemeClr>
          </a:solidFill>
        </c:spPr>
        <c:marker>
          <c:symbol val="none"/>
        </c:marker>
      </c:pivotFmt>
      <c:pivotFmt>
        <c:idx val="7"/>
        <c:spPr>
          <a:solidFill>
            <a:schemeClr val="accent3">
              <a:lumMod val="75000"/>
            </a:schemeClr>
          </a:solidFill>
        </c:spPr>
        <c:marker>
          <c:symbol val="none"/>
        </c:marker>
      </c:pivotFmt>
      <c:pivotFmt>
        <c:idx val="8"/>
        <c:marker>
          <c:symbol val="none"/>
        </c:marker>
      </c:pivotFmt>
      <c:pivotFmt>
        <c:idx val="9"/>
        <c:spPr>
          <a:solidFill>
            <a:srgbClr val="9BBB59">
              <a:lumMod val="50000"/>
            </a:srgbClr>
          </a:solidFill>
        </c:spPr>
      </c:pivotFmt>
      <c:pivotFmt>
        <c:idx val="10"/>
        <c:spPr>
          <a:solidFill>
            <a:srgbClr val="9BBB59">
              <a:lumMod val="75000"/>
            </a:srgbClr>
          </a:solidFill>
        </c:spPr>
      </c:pivotFmt>
      <c:pivotFmt>
        <c:idx val="11"/>
        <c:spPr>
          <a:solidFill>
            <a:srgbClr val="9BBB59">
              <a:lumMod val="60000"/>
              <a:lumOff val="40000"/>
            </a:srgbClr>
          </a:solidFill>
        </c:spPr>
      </c:pivotFmt>
      <c:pivotFmt>
        <c:idx val="12"/>
        <c:spPr>
          <a:solidFill>
            <a:srgbClr val="9BBB59">
              <a:lumMod val="50000"/>
            </a:srgbClr>
          </a:solidFill>
        </c:spPr>
        <c:marker>
          <c:symbol val="none"/>
        </c:marker>
      </c:pivotFmt>
      <c:pivotFmt>
        <c:idx val="13"/>
        <c:marker>
          <c:symbol val="none"/>
        </c:marker>
      </c:pivotFmt>
      <c:pivotFmt>
        <c:idx val="14"/>
        <c:marker>
          <c:symbol val="none"/>
        </c:marker>
      </c:pivotFmt>
      <c:pivotFmt>
        <c:idx val="15"/>
        <c:spPr>
          <a:solidFill>
            <a:srgbClr val="9BBB59">
              <a:lumMod val="75000"/>
            </a:srgbClr>
          </a:solidFill>
        </c:spPr>
        <c:marker>
          <c:symbol val="none"/>
        </c:marker>
      </c:pivotFmt>
      <c:pivotFmt>
        <c:idx val="16"/>
        <c:marker>
          <c:symbol val="none"/>
        </c:marker>
      </c:pivotFmt>
      <c:pivotFmt>
        <c:idx val="17"/>
        <c:spPr>
          <a:solidFill>
            <a:srgbClr val="9BBB59">
              <a:lumMod val="75000"/>
            </a:srgbClr>
          </a:solidFill>
        </c:spPr>
        <c:marker>
          <c:symbol val="none"/>
        </c:marker>
      </c:pivotFmt>
      <c:pivotFmt>
        <c:idx val="18"/>
        <c:spPr>
          <a:solidFill>
            <a:srgbClr val="9BBB59">
              <a:lumMod val="75000"/>
            </a:srgbClr>
          </a:solidFill>
        </c:spPr>
        <c:marker>
          <c:symbol val="none"/>
        </c:marker>
      </c:pivotFmt>
      <c:pivotFmt>
        <c:idx val="19"/>
      </c:pivotFmt>
      <c:pivotFmt>
        <c:idx val="20"/>
        <c:spPr>
          <a:solidFill>
            <a:srgbClr val="9BBB59">
              <a:lumMod val="75000"/>
            </a:srgbClr>
          </a:solidFill>
        </c:spPr>
        <c:marker>
          <c:symbol val="none"/>
        </c:marker>
      </c:pivotFmt>
      <c:pivotFmt>
        <c:idx val="21"/>
      </c:pivotFmt>
      <c:pivotFmt>
        <c:idx val="22"/>
        <c:spPr>
          <a:solidFill>
            <a:srgbClr val="9BBB59">
              <a:lumMod val="75000"/>
            </a:srgbClr>
          </a:solidFill>
        </c:spPr>
        <c:marker>
          <c:symbol val="none"/>
        </c:marker>
      </c:pivotFmt>
      <c:pivotFmt>
        <c:idx val="23"/>
      </c:pivotFmt>
      <c:pivotFmt>
        <c:idx val="24"/>
      </c:pivotFmt>
      <c:pivotFmt>
        <c:idx val="25"/>
        <c:spPr>
          <a:ln>
            <a:solidFill>
              <a:srgbClr val="C00000"/>
            </a:solidFill>
          </a:ln>
        </c:spPr>
      </c:pivotFmt>
      <c:pivotFmt>
        <c:idx val="26"/>
        <c:spPr>
          <a:blipFill>
            <a:blip xmlns:r="http://schemas.openxmlformats.org/officeDocument/2006/relationships" r:embed="rId2"/>
            <a:stretch>
              <a:fillRect/>
            </a:stretch>
          </a:blipFill>
        </c:spPr>
        <c:marker>
          <c:symbol val="none"/>
        </c:marker>
      </c:pivotFmt>
      <c:pivotFmt>
        <c:idx val="27"/>
        <c:marker>
          <c:spPr>
            <a:solidFill>
              <a:srgbClr val="C00000"/>
            </a:solidFill>
            <a:ln>
              <a:solidFill>
                <a:srgbClr val="C00000"/>
              </a:solidFill>
            </a:ln>
          </c:spPr>
        </c:marker>
      </c:pivotFmt>
      <c:pivotFmt>
        <c:idx val="28"/>
        <c:spPr>
          <a:blipFill>
            <a:blip xmlns:r="http://schemas.openxmlformats.org/officeDocument/2006/relationships" r:embed="rId3"/>
            <a:stretch>
              <a:fillRect/>
            </a:stretch>
          </a:blipFill>
        </c:spPr>
        <c:marker>
          <c:symbol val="none"/>
        </c:marker>
      </c:pivotFmt>
      <c:pivotFmt>
        <c:idx val="29"/>
        <c:marker>
          <c:symbol val="none"/>
        </c:marker>
      </c:pivotFmt>
      <c:pivotFmt>
        <c:idx val="30"/>
        <c:spPr>
          <a:blipFill>
            <a:blip xmlns:r="http://schemas.openxmlformats.org/officeDocument/2006/relationships" r:embed="rId3"/>
            <a:stretch>
              <a:fillRect/>
            </a:stretch>
          </a:blipFill>
        </c:spPr>
        <c:marker>
          <c:symbol val="none"/>
        </c:marker>
      </c:pivotFmt>
      <c:pivotFmt>
        <c:idx val="31"/>
        <c:spPr>
          <a:blipFill>
            <a:blip xmlns:r="http://schemas.openxmlformats.org/officeDocument/2006/relationships" r:embed="rId2"/>
            <a:stretch>
              <a:fillRect/>
            </a:stretch>
          </a:blipFill>
        </c:spPr>
        <c:marker>
          <c:symbol val="none"/>
        </c:marker>
      </c:pivotFmt>
      <c:pivotFmt>
        <c:idx val="32"/>
        <c:spPr>
          <a:blipFill>
            <a:blip xmlns:r="http://schemas.openxmlformats.org/officeDocument/2006/relationships" r:embed="rId3"/>
            <a:stretch>
              <a:fillRect/>
            </a:stretch>
          </a:blipFill>
        </c:spPr>
        <c:marker>
          <c:symbol val="none"/>
        </c:marker>
      </c:pivotFmt>
      <c:pivotFmt>
        <c:idx val="33"/>
        <c:spPr>
          <a:blipFill>
            <a:blip xmlns:r="http://schemas.openxmlformats.org/officeDocument/2006/relationships" r:embed="rId2"/>
            <a:stretch>
              <a:fillRect/>
            </a:stretch>
          </a:blipFill>
        </c:spPr>
        <c:marker>
          <c:symbol val="none"/>
        </c:marker>
      </c:pivotFmt>
      <c:pivotFmt>
        <c:idx val="34"/>
        <c:spPr>
          <a:blipFill>
            <a:blip xmlns:r="http://schemas.openxmlformats.org/officeDocument/2006/relationships" r:embed="rId3"/>
            <a:stretch>
              <a:fillRect/>
            </a:stretch>
          </a:blipFill>
        </c:spPr>
        <c:marker>
          <c:symbol val="none"/>
        </c:marker>
      </c:pivotFmt>
      <c:pivotFmt>
        <c:idx val="35"/>
        <c:spPr>
          <a:blipFill>
            <a:blip xmlns:r="http://schemas.openxmlformats.org/officeDocument/2006/relationships" r:embed="rId2"/>
            <a:stretch>
              <a:fillRect/>
            </a:stretch>
          </a:blipFill>
        </c:spPr>
        <c:marker>
          <c:symbol val="none"/>
        </c:marker>
      </c:pivotFmt>
      <c:pivotFmt>
        <c:idx val="36"/>
        <c:spPr>
          <a:blipFill>
            <a:blip xmlns:r="http://schemas.openxmlformats.org/officeDocument/2006/relationships" r:embed="rId3"/>
            <a:stretch>
              <a:fillRect/>
            </a:stretch>
          </a:blipFill>
        </c:spPr>
        <c:marker>
          <c:symbol val="none"/>
        </c:marker>
      </c:pivotFmt>
      <c:pivotFmt>
        <c:idx val="37"/>
        <c:spPr>
          <a:blipFill>
            <a:blip xmlns:r="http://schemas.openxmlformats.org/officeDocument/2006/relationships" r:embed="rId2"/>
            <a:stretch>
              <a:fillRect/>
            </a:stretch>
          </a:blipFill>
        </c:spPr>
        <c:marker>
          <c:symbol val="none"/>
        </c:marker>
      </c:pivotFmt>
      <c:pivotFmt>
        <c:idx val="38"/>
        <c:spPr>
          <a:blipFill>
            <a:blip xmlns:r="http://schemas.openxmlformats.org/officeDocument/2006/relationships" r:embed="rId3"/>
            <a:stretch>
              <a:fillRect/>
            </a:stretch>
          </a:blipFill>
        </c:spPr>
        <c:marker>
          <c:symbol val="none"/>
        </c:marker>
      </c:pivotFmt>
      <c:pivotFmt>
        <c:idx val="39"/>
        <c:spPr>
          <a:blipFill>
            <a:blip xmlns:r="http://schemas.openxmlformats.org/officeDocument/2006/relationships" r:embed="rId2"/>
            <a:stretch>
              <a:fillRect/>
            </a:stretch>
          </a:blipFill>
        </c:spPr>
        <c:marker>
          <c:symbol val="none"/>
        </c:marker>
      </c:pivotFmt>
    </c:pivotFmts>
    <c:plotArea>
      <c:layout>
        <c:manualLayout>
          <c:layoutTarget val="inner"/>
          <c:xMode val="edge"/>
          <c:yMode val="edge"/>
          <c:x val="0.25118369248277977"/>
          <c:y val="0.15390810783476841"/>
          <c:w val="0.44679529871281054"/>
          <c:h val="0.6545167639121030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'Epicurve Week'!$B$3</c:f>
              <c:strCache>
                <c:ptCount val="1"/>
                <c:pt idx="0">
                  <c:v>Confirmed</c:v>
                </c:pt>
              </c:strCache>
            </c:strRef>
          </c:tx>
          <c:spPr>
            <a:blipFill>
              <a:blip xmlns:r="http://schemas.openxmlformats.org/officeDocument/2006/relationships" r:embed="rId3"/>
              <a:stretch>
                <a:fillRect/>
              </a:stretch>
            </a:blipFill>
          </c:spPr>
          <c:invertIfNegative val="0"/>
          <c:pictureOptions>
            <c:pictureFormat val="stackScale"/>
          </c:pictureOptions>
          <c:cat>
            <c:strRef>
              <c:f>'Epicurve Week'!$A$4:$A$30</c:f>
              <c:strCache>
                <c:ptCount val="26"/>
                <c:pt idx="0">
                  <c:v>2018-31</c:v>
                </c:pt>
                <c:pt idx="1">
                  <c:v>2018-32</c:v>
                </c:pt>
                <c:pt idx="2">
                  <c:v>2018-33</c:v>
                </c:pt>
                <c:pt idx="3">
                  <c:v>2018-34</c:v>
                </c:pt>
                <c:pt idx="4">
                  <c:v>2018-35</c:v>
                </c:pt>
                <c:pt idx="5">
                  <c:v>2018-36</c:v>
                </c:pt>
                <c:pt idx="6">
                  <c:v>2018-37</c:v>
                </c:pt>
                <c:pt idx="7">
                  <c:v>2018-38</c:v>
                </c:pt>
                <c:pt idx="8">
                  <c:v>2018-39</c:v>
                </c:pt>
                <c:pt idx="9">
                  <c:v>2018-40</c:v>
                </c:pt>
                <c:pt idx="10">
                  <c:v>2018-41</c:v>
                </c:pt>
                <c:pt idx="11">
                  <c:v>2018-42</c:v>
                </c:pt>
                <c:pt idx="12">
                  <c:v>2018-43</c:v>
                </c:pt>
                <c:pt idx="13">
                  <c:v>2018-44</c:v>
                </c:pt>
                <c:pt idx="14">
                  <c:v>2018-45</c:v>
                </c:pt>
                <c:pt idx="15">
                  <c:v>2018-46</c:v>
                </c:pt>
                <c:pt idx="16">
                  <c:v>2018-47</c:v>
                </c:pt>
                <c:pt idx="17">
                  <c:v>2018-48</c:v>
                </c:pt>
                <c:pt idx="18">
                  <c:v>2018-49</c:v>
                </c:pt>
                <c:pt idx="19">
                  <c:v>2018-50</c:v>
                </c:pt>
                <c:pt idx="20">
                  <c:v>2018-51</c:v>
                </c:pt>
                <c:pt idx="21">
                  <c:v>2018-52</c:v>
                </c:pt>
                <c:pt idx="22">
                  <c:v>2019-01</c:v>
                </c:pt>
                <c:pt idx="23">
                  <c:v>2019-02</c:v>
                </c:pt>
                <c:pt idx="24">
                  <c:v>2019-03</c:v>
                </c:pt>
                <c:pt idx="25">
                  <c:v>2019-04</c:v>
                </c:pt>
              </c:strCache>
            </c:strRef>
          </c:cat>
          <c:val>
            <c:numRef>
              <c:f>'Epicurve Week'!$B$4:$B$30</c:f>
              <c:numCache>
                <c:formatCode>General</c:formatCode>
                <c:ptCount val="26"/>
                <c:pt idx="0">
                  <c:v>17</c:v>
                </c:pt>
                <c:pt idx="1">
                  <c:v>13</c:v>
                </c:pt>
                <c:pt idx="2">
                  <c:v>39</c:v>
                </c:pt>
                <c:pt idx="3">
                  <c:v>14</c:v>
                </c:pt>
                <c:pt idx="4">
                  <c:v>8</c:v>
                </c:pt>
                <c:pt idx="5">
                  <c:v>10</c:v>
                </c:pt>
                <c:pt idx="6">
                  <c:v>10</c:v>
                </c:pt>
                <c:pt idx="7">
                  <c:v>8</c:v>
                </c:pt>
                <c:pt idx="8">
                  <c:v>10</c:v>
                </c:pt>
                <c:pt idx="9">
                  <c:v>19</c:v>
                </c:pt>
                <c:pt idx="10">
                  <c:v>35</c:v>
                </c:pt>
                <c:pt idx="11">
                  <c:v>26</c:v>
                </c:pt>
                <c:pt idx="12">
                  <c:v>38</c:v>
                </c:pt>
                <c:pt idx="13">
                  <c:v>26</c:v>
                </c:pt>
                <c:pt idx="14">
                  <c:v>30</c:v>
                </c:pt>
                <c:pt idx="15">
                  <c:v>31</c:v>
                </c:pt>
                <c:pt idx="16">
                  <c:v>46</c:v>
                </c:pt>
                <c:pt idx="17">
                  <c:v>24</c:v>
                </c:pt>
                <c:pt idx="18">
                  <c:v>46</c:v>
                </c:pt>
                <c:pt idx="19">
                  <c:v>41</c:v>
                </c:pt>
                <c:pt idx="20">
                  <c:v>40</c:v>
                </c:pt>
                <c:pt idx="21">
                  <c:v>23</c:v>
                </c:pt>
                <c:pt idx="22">
                  <c:v>23</c:v>
                </c:pt>
                <c:pt idx="23">
                  <c:v>23</c:v>
                </c:pt>
                <c:pt idx="24">
                  <c:v>40</c:v>
                </c:pt>
                <c:pt idx="25">
                  <c:v>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C87-4AFE-BD60-0054A01295CD}"/>
            </c:ext>
          </c:extLst>
        </c:ser>
        <c:ser>
          <c:idx val="1"/>
          <c:order val="1"/>
          <c:tx>
            <c:strRef>
              <c:f>'Epicurve Week'!$C$3</c:f>
              <c:strCache>
                <c:ptCount val="1"/>
                <c:pt idx="0">
                  <c:v>Probable</c:v>
                </c:pt>
              </c:strCache>
            </c:strRef>
          </c:tx>
          <c:spPr>
            <a:blipFill>
              <a:blip xmlns:r="http://schemas.openxmlformats.org/officeDocument/2006/relationships" r:embed="rId2"/>
              <a:stretch>
                <a:fillRect/>
              </a:stretch>
            </a:blipFill>
          </c:spPr>
          <c:invertIfNegative val="0"/>
          <c:pictureOptions>
            <c:pictureFormat val="stackScale"/>
          </c:pictureOptions>
          <c:cat>
            <c:strRef>
              <c:f>'Epicurve Week'!$A$4:$A$30</c:f>
              <c:strCache>
                <c:ptCount val="26"/>
                <c:pt idx="0">
                  <c:v>2018-31</c:v>
                </c:pt>
                <c:pt idx="1">
                  <c:v>2018-32</c:v>
                </c:pt>
                <c:pt idx="2">
                  <c:v>2018-33</c:v>
                </c:pt>
                <c:pt idx="3">
                  <c:v>2018-34</c:v>
                </c:pt>
                <c:pt idx="4">
                  <c:v>2018-35</c:v>
                </c:pt>
                <c:pt idx="5">
                  <c:v>2018-36</c:v>
                </c:pt>
                <c:pt idx="6">
                  <c:v>2018-37</c:v>
                </c:pt>
                <c:pt idx="7">
                  <c:v>2018-38</c:v>
                </c:pt>
                <c:pt idx="8">
                  <c:v>2018-39</c:v>
                </c:pt>
                <c:pt idx="9">
                  <c:v>2018-40</c:v>
                </c:pt>
                <c:pt idx="10">
                  <c:v>2018-41</c:v>
                </c:pt>
                <c:pt idx="11">
                  <c:v>2018-42</c:v>
                </c:pt>
                <c:pt idx="12">
                  <c:v>2018-43</c:v>
                </c:pt>
                <c:pt idx="13">
                  <c:v>2018-44</c:v>
                </c:pt>
                <c:pt idx="14">
                  <c:v>2018-45</c:v>
                </c:pt>
                <c:pt idx="15">
                  <c:v>2018-46</c:v>
                </c:pt>
                <c:pt idx="16">
                  <c:v>2018-47</c:v>
                </c:pt>
                <c:pt idx="17">
                  <c:v>2018-48</c:v>
                </c:pt>
                <c:pt idx="18">
                  <c:v>2018-49</c:v>
                </c:pt>
                <c:pt idx="19">
                  <c:v>2018-50</c:v>
                </c:pt>
                <c:pt idx="20">
                  <c:v>2018-51</c:v>
                </c:pt>
                <c:pt idx="21">
                  <c:v>2018-52</c:v>
                </c:pt>
                <c:pt idx="22">
                  <c:v>2019-01</c:v>
                </c:pt>
                <c:pt idx="23">
                  <c:v>2019-02</c:v>
                </c:pt>
                <c:pt idx="24">
                  <c:v>2019-03</c:v>
                </c:pt>
                <c:pt idx="25">
                  <c:v>2019-04</c:v>
                </c:pt>
              </c:strCache>
            </c:strRef>
          </c:cat>
          <c:val>
            <c:numRef>
              <c:f>'Epicurve Week'!$C$4:$C$30</c:f>
              <c:numCache>
                <c:formatCode>General</c:formatCode>
                <c:ptCount val="26"/>
                <c:pt idx="0">
                  <c:v>27</c:v>
                </c:pt>
                <c:pt idx="1">
                  <c:v>0</c:v>
                </c:pt>
                <c:pt idx="2">
                  <c:v>0</c:v>
                </c:pt>
                <c:pt idx="3">
                  <c:v>1</c:v>
                </c:pt>
                <c:pt idx="4">
                  <c:v>2</c:v>
                </c:pt>
                <c:pt idx="5">
                  <c:v>1</c:v>
                </c:pt>
                <c:pt idx="6">
                  <c:v>0</c:v>
                </c:pt>
                <c:pt idx="7">
                  <c:v>0</c:v>
                </c:pt>
                <c:pt idx="8">
                  <c:v>1</c:v>
                </c:pt>
                <c:pt idx="9">
                  <c:v>3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3</c:v>
                </c:pt>
                <c:pt idx="15">
                  <c:v>9</c:v>
                </c:pt>
                <c:pt idx="16">
                  <c:v>0</c:v>
                </c:pt>
                <c:pt idx="17">
                  <c:v>1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1</c:v>
                </c:pt>
                <c:pt idx="24">
                  <c:v>0</c:v>
                </c:pt>
                <c:pt idx="2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C87-4AFE-BD60-0054A01295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608953200"/>
        <c:axId val="608951632"/>
      </c:barChart>
      <c:catAx>
        <c:axId val="60895320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200"/>
                </a:pPr>
                <a:r>
                  <a:rPr lang="en-GB" baseline="0"/>
                  <a:t>Week of reporting by the Ministry of Health of DRC</a:t>
                </a:r>
                <a:endParaRPr lang="en-GB"/>
              </a:p>
            </c:rich>
          </c:tx>
          <c:layout>
            <c:manualLayout>
              <c:xMode val="edge"/>
              <c:yMode val="edge"/>
              <c:x val="0.29310617498029062"/>
              <c:y val="0.88477278123510805"/>
            </c:manualLayout>
          </c:layout>
          <c:overlay val="0"/>
        </c:title>
        <c:numFmt formatCode="General" sourceLinked="0"/>
        <c:majorTickMark val="out"/>
        <c:minorTickMark val="none"/>
        <c:tickLblPos val="low"/>
        <c:txPr>
          <a:bodyPr/>
          <a:lstStyle/>
          <a:p>
            <a:pPr>
              <a:defRPr sz="900"/>
            </a:pPr>
            <a:endParaRPr lang="en-US"/>
          </a:p>
        </c:txPr>
        <c:crossAx val="608951632"/>
        <c:crosses val="autoZero"/>
        <c:auto val="1"/>
        <c:lblAlgn val="ctr"/>
        <c:lblOffset val="100"/>
        <c:noMultiLvlLbl val="0"/>
      </c:catAx>
      <c:valAx>
        <c:axId val="608951632"/>
        <c:scaling>
          <c:orientation val="minMax"/>
          <c:max val="55"/>
          <c:min val="0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 sz="1200"/>
                </a:pPr>
                <a:r>
                  <a:rPr lang="en-GB" sz="1200"/>
                  <a:t>Number of cases</a:t>
                </a:r>
              </a:p>
            </c:rich>
          </c:tx>
          <c:layout>
            <c:manualLayout>
              <c:xMode val="edge"/>
              <c:yMode val="edge"/>
              <c:x val="7.3830996350681397E-2"/>
              <c:y val="0.50350758410818164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608953200"/>
        <c:crosses val="autoZero"/>
        <c:crossBetween val="between"/>
        <c:majorUnit val="5"/>
      </c:valAx>
    </c:plotArea>
    <c:legend>
      <c:legendPos val="r"/>
      <c:legendEntry>
        <c:idx val="0"/>
        <c:txPr>
          <a:bodyPr/>
          <a:lstStyle/>
          <a:p>
            <a:pPr>
              <a:defRPr sz="1400"/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1400"/>
            </a:pPr>
            <a:endParaRPr lang="en-US"/>
          </a:p>
        </c:txPr>
      </c:legendEntry>
      <c:layout>
        <c:manualLayout>
          <c:xMode val="edge"/>
          <c:yMode val="edge"/>
          <c:x val="0.75654814910894763"/>
          <c:y val="0.20947597976884125"/>
          <c:w val="0.1399321740300857"/>
          <c:h val="0.14125760568931847"/>
        </c:manualLayout>
      </c:layout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4">
    <c:autoUpdate val="0"/>
  </c:externalData>
  <c:userShapes r:id="rId5"/>
  <c:extLst>
    <c:ext xmlns:c14="http://schemas.microsoft.com/office/drawing/2007/8/2/chart" uri="{781A3756-C4B2-4CAC-9D66-4F8BD8637D16}">
      <c14:pivotOptions>
        <c14:dropZoneSeries val="1"/>
      </c14:pivotOptions>
    </c:ext>
  </c:extLst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0.70178</cdr:x>
      <cdr:y>0.41529</cdr:y>
    </cdr:from>
    <cdr:to>
      <cdr:x>0.95503</cdr:x>
      <cdr:y>0.46867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995946" y="2480179"/>
          <a:ext cx="2163749" cy="31879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GB" sz="1100" baseline="0"/>
            <a:t>* First report of cases</a:t>
          </a:r>
          <a:endParaRPr lang="en-GB" sz="1100"/>
        </a:p>
      </cdr:txBody>
    </cdr:sp>
  </cdr:relSizeAnchor>
  <cdr:relSizeAnchor xmlns:cdr="http://schemas.openxmlformats.org/drawingml/2006/chartDrawing">
    <cdr:from>
      <cdr:x>0.24493</cdr:x>
      <cdr:y>0.25699</cdr:y>
    </cdr:from>
    <cdr:to>
      <cdr:x>0.32777</cdr:x>
      <cdr:y>0.30477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273496" y="1534767"/>
          <a:ext cx="768954" cy="28535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GB" sz="1400"/>
            <a:t>*</a:t>
          </a:r>
        </a:p>
      </cdr:txBody>
    </cdr:sp>
  </cdr:relSizeAnchor>
  <cdr:relSizeAnchor xmlns:cdr="http://schemas.openxmlformats.org/drawingml/2006/chartDrawing">
    <cdr:from>
      <cdr:x>0.03573</cdr:x>
      <cdr:y>0.9424</cdr:y>
    </cdr:from>
    <cdr:to>
      <cdr:x>1</cdr:x>
      <cdr:y>0.98743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31695" y="5628154"/>
          <a:ext cx="8950699" cy="26894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GB" sz="1100" i="1"/>
            <a:t>The</a:t>
          </a:r>
          <a:r>
            <a:rPr lang="en-GB" sz="1100" i="1" baseline="0"/>
            <a:t> MoH of DRC are currently conducting data cleaning. Thus, these figures are likely to change over coming days as cases are being reclassified. </a:t>
          </a:r>
          <a:endParaRPr lang="en-GB" sz="110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04451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8613" y="534988"/>
            <a:ext cx="4214812" cy="23717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57838" y="3231145"/>
            <a:ext cx="5608320" cy="5368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GB" noProof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970377" y="8829797"/>
            <a:ext cx="3038386" cy="4651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D18800-03A3-4371-B392-80B672D011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86521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8000" y="4012163"/>
            <a:ext cx="10800000" cy="1794912"/>
          </a:xfrm>
        </p:spPr>
        <p:txBody>
          <a:bodyPr anchor="ctr">
            <a:normAutofit/>
          </a:bodyPr>
          <a:lstStyle>
            <a:lvl1pPr algn="l">
              <a:defRPr sz="4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48000" y="3312000"/>
            <a:ext cx="10800000" cy="504000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European Centre for Disease Prevention and Control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402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0" y="223936"/>
            <a:ext cx="10354188" cy="951722"/>
          </a:xfrm>
        </p:spPr>
        <p:txBody>
          <a:bodyPr>
            <a:normAutofit/>
          </a:bodyPr>
          <a:lstStyle>
            <a:lvl1pPr>
              <a:defRPr sz="2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1999" y="1474237"/>
            <a:ext cx="11352563" cy="4702726"/>
          </a:xfrm>
        </p:spPr>
        <p:txBody>
          <a:bodyPr/>
          <a:lstStyle>
            <a:lvl1pPr marL="0" indent="0">
              <a:buNone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 smtClean="0"/>
              <a:t>Click to add text</a:t>
            </a:r>
          </a:p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41362" y="6475542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F9E29A8E-A0F1-419A-8E8B-A78BF9C70DE8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6638464"/>
            <a:ext cx="7647039" cy="20313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de-DE"/>
            </a:defPPr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r>
              <a:rPr lang="en-GB" sz="800" b="1" kern="1200" dirty="0" smtClean="0">
                <a:solidFill>
                  <a:schemeClr val="tx1"/>
                </a:solidFill>
                <a:effectLst/>
                <a:latin typeface="Tahoma" pitchFamily="34" charset="0"/>
                <a:ea typeface="+mn-ea"/>
                <a:cs typeface="+mn-cs"/>
              </a:rPr>
              <a:t>Source: European Centre for Disease Prevention and Control. Communicable Disease Threats Report, 2019</a:t>
            </a:r>
            <a:endParaRPr lang="en-GB" sz="800" kern="1200" dirty="0">
              <a:solidFill>
                <a:schemeClr val="tx1"/>
              </a:solidFill>
              <a:effectLst/>
              <a:latin typeface="Tahom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0853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AC71EB-E3AF-4F5A-ACD6-510F33677DF7}" type="datetime1">
              <a:rPr lang="en-GB" smtClean="0"/>
              <a:t>25/01/2019</a:t>
            </a:fld>
            <a:r>
              <a:rPr lang="en-GB" sz="1200" kern="0" smtClean="0">
                <a:solidFill>
                  <a:prstClr val="white"/>
                </a:solidFill>
                <a:ea typeface="+mn-ea"/>
              </a:rPr>
              <a:t>Week </a:t>
            </a:r>
            <a:r>
              <a:rPr lang="en-GB" sz="1200" kern="0" dirty="0" smtClean="0">
                <a:solidFill>
                  <a:prstClr val="white"/>
                </a:solidFill>
                <a:ea typeface="+mn-ea"/>
              </a:rPr>
              <a:t>39, 2018</a:t>
            </a:r>
            <a:r>
              <a:rPr lang="en-GB" sz="1200" b="0" kern="0" dirty="0" smtClean="0">
                <a:solidFill>
                  <a:prstClr val="white"/>
                </a:solidFill>
                <a:ea typeface="+mn-ea"/>
              </a:rPr>
              <a:t/>
            </a:r>
            <a:br>
              <a:rPr lang="en-GB" sz="1200" b="0" kern="0" dirty="0" smtClean="0">
                <a:solidFill>
                  <a:prstClr val="white"/>
                </a:solidFill>
                <a:ea typeface="+mn-ea"/>
              </a:rPr>
            </a:b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r>
              <a:rPr lang="en-GB" sz="1600" b="1" kern="0" smtClean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Week 39, 2018  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z="1600" b="1" kern="0" dirty="0" smtClean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Week 39, 2018</a:t>
            </a:r>
            <a:r>
              <a:rPr lang="en-GB" sz="1600" kern="0" dirty="0" smtClean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GB" sz="1600" kern="0" dirty="0" smtClean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kern="0" dirty="0" smtClean="0">
                <a:solidFill>
                  <a:schemeClr val="tx1"/>
                </a:solidFill>
              </a:rPr>
              <a:t>Week 39, 2018</a:t>
            </a:r>
            <a:br>
              <a:rPr lang="en-GB" kern="0" dirty="0" smtClean="0">
                <a:solidFill>
                  <a:schemeClr val="tx1"/>
                </a:solidFill>
              </a:rPr>
            </a:b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505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48000" y="4138367"/>
            <a:ext cx="10800000" cy="1385740"/>
          </a:xfrm>
        </p:spPr>
        <p:txBody>
          <a:bodyPr>
            <a:normAutofit fontScale="90000"/>
          </a:bodyPr>
          <a:lstStyle/>
          <a:p>
            <a:pPr lvl="0" fontAlgn="base">
              <a:spcBef>
                <a:spcPts val="0"/>
              </a:spcBef>
            </a:pPr>
            <a:r>
              <a:rPr lang="en-GB" sz="2300" kern="0" dirty="0">
                <a:solidFill>
                  <a:prstClr val="white"/>
                </a:solidFill>
                <a:ea typeface="+mn-ea"/>
              </a:rPr>
              <a:t>Reusable maps and graphs from ECDC Communicable Disease Threats Report </a:t>
            </a:r>
            <a:r>
              <a:rPr lang="en-GB" sz="1800" kern="0" dirty="0" smtClean="0">
                <a:solidFill>
                  <a:prstClr val="white"/>
                </a:solidFill>
                <a:ea typeface="+mn-ea"/>
              </a:rPr>
              <a:t/>
            </a:r>
            <a:br>
              <a:rPr lang="en-GB" sz="1800" kern="0" dirty="0" smtClean="0">
                <a:solidFill>
                  <a:prstClr val="white"/>
                </a:solidFill>
                <a:ea typeface="+mn-ea"/>
              </a:rPr>
            </a:br>
            <a:r>
              <a:rPr lang="en-GB" sz="1800" kern="0" dirty="0" smtClean="0">
                <a:solidFill>
                  <a:prstClr val="white"/>
                </a:solidFill>
                <a:ea typeface="+mn-ea"/>
              </a:rPr>
              <a:t/>
            </a:r>
            <a:br>
              <a:rPr lang="en-GB" sz="1800" kern="0" dirty="0" smtClean="0">
                <a:solidFill>
                  <a:prstClr val="white"/>
                </a:solidFill>
                <a:ea typeface="+mn-ea"/>
              </a:rPr>
            </a:br>
            <a:r>
              <a:rPr lang="en-GB" sz="1800" kern="0" dirty="0" smtClean="0">
                <a:solidFill>
                  <a:prstClr val="white"/>
                </a:solidFill>
                <a:ea typeface="+mn-ea"/>
              </a:rPr>
              <a:t>Week </a:t>
            </a:r>
            <a:r>
              <a:rPr lang="en-GB" sz="1800" kern="0" dirty="0" smtClean="0">
                <a:solidFill>
                  <a:prstClr val="white"/>
                </a:solidFill>
                <a:ea typeface="+mn-ea"/>
              </a:rPr>
              <a:t>4, 2019</a:t>
            </a:r>
            <a:r>
              <a:rPr lang="en-GB" sz="1800" b="0" kern="0" dirty="0">
                <a:solidFill>
                  <a:prstClr val="white"/>
                </a:solidFill>
                <a:ea typeface="+mn-ea"/>
              </a:rPr>
              <a:t/>
            </a:r>
            <a:br>
              <a:rPr lang="en-GB" sz="1800" b="0" kern="0" dirty="0">
                <a:solidFill>
                  <a:prstClr val="white"/>
                </a:solidFill>
                <a:ea typeface="+mn-ea"/>
              </a:rPr>
            </a:br>
            <a:endParaRPr lang="en-GB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48000" y="5720270"/>
            <a:ext cx="10869432" cy="550869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/>
            </a:r>
            <a:b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</a:b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You are encouraged to reuse our maps and graphs for your own purposes and free to translate, provided the content is not altered and the source is acknowledged. </a:t>
            </a:r>
          </a:p>
        </p:txBody>
      </p:sp>
    </p:spTree>
    <p:extLst>
      <p:ext uri="{BB962C8B-B14F-4D97-AF65-F5344CB8AC3E}">
        <p14:creationId xmlns:p14="http://schemas.microsoft.com/office/powerpoint/2010/main" val="4007109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E29A8E-A0F1-419A-8E8B-A78BF9C70DE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6195" y="421392"/>
            <a:ext cx="10354188" cy="951722"/>
          </a:xfrm>
        </p:spPr>
        <p:txBody>
          <a:bodyPr>
            <a:normAutofit fontScale="90000"/>
          </a:bodyPr>
          <a:lstStyle/>
          <a:p>
            <a:pPr lvl="0" fontAlgn="base">
              <a:spcAft>
                <a:spcPct val="0"/>
              </a:spcAft>
            </a:pPr>
            <a:r>
              <a:rPr lang="en-GB" sz="2000" b="0" dirty="0">
                <a:solidFill>
                  <a:prstClr val="black"/>
                </a:solidFill>
                <a:ea typeface="+mn-ea"/>
                <a:cs typeface="+mn-cs"/>
              </a:rPr>
              <a:t>D</a:t>
            </a:r>
            <a:r>
              <a:rPr lang="en-GB" sz="2000" b="0" dirty="0" smtClean="0">
                <a:solidFill>
                  <a:prstClr val="black"/>
                </a:solidFill>
                <a:ea typeface="+mn-ea"/>
                <a:cs typeface="+mn-cs"/>
              </a:rPr>
              <a:t>istribution </a:t>
            </a:r>
            <a:r>
              <a:rPr lang="en-GB" sz="2000" b="0" dirty="0">
                <a:solidFill>
                  <a:prstClr val="black"/>
                </a:solidFill>
                <a:ea typeface="+mn-ea"/>
                <a:cs typeface="+mn-cs"/>
              </a:rPr>
              <a:t>of confirmed and probable cases of Ebola virus disease, North Kivu and </a:t>
            </a:r>
            <a:r>
              <a:rPr lang="en-GB" sz="2000" b="0" dirty="0" err="1">
                <a:solidFill>
                  <a:prstClr val="black"/>
                </a:solidFill>
                <a:ea typeface="+mn-ea"/>
                <a:cs typeface="+mn-cs"/>
              </a:rPr>
              <a:t>Ituri</a:t>
            </a:r>
            <a:r>
              <a:rPr lang="en-GB" sz="2000" b="0" dirty="0">
                <a:solidFill>
                  <a:prstClr val="black"/>
                </a:solidFill>
                <a:ea typeface="+mn-ea"/>
                <a:cs typeface="+mn-cs"/>
              </a:rPr>
              <a:t> Provinces, Democratic Republic of the Congo, as of </a:t>
            </a:r>
            <a:r>
              <a:rPr lang="en-GB" sz="2000" b="0" dirty="0" smtClean="0">
                <a:solidFill>
                  <a:prstClr val="black"/>
                </a:solidFill>
                <a:ea typeface="+mn-ea"/>
                <a:cs typeface="+mn-cs"/>
              </a:rPr>
              <a:t>23 January 2019</a:t>
            </a:r>
            <a:r>
              <a:rPr lang="en-GB" sz="2000" b="0" dirty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en-GB" sz="2000" b="0" dirty="0">
                <a:solidFill>
                  <a:prstClr val="black"/>
                </a:solidFill>
                <a:ea typeface="+mn-ea"/>
                <a:cs typeface="+mn-cs"/>
              </a:rPr>
            </a:br>
            <a:endParaRPr lang="en-GB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90153549"/>
              </p:ext>
            </p:extLst>
          </p:nvPr>
        </p:nvGraphicFramePr>
        <p:xfrm>
          <a:off x="1454803" y="442913"/>
          <a:ext cx="9282394" cy="59721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90170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960" y="195451"/>
            <a:ext cx="10354188" cy="951722"/>
          </a:xfrm>
        </p:spPr>
        <p:txBody>
          <a:bodyPr>
            <a:normAutofit/>
          </a:bodyPr>
          <a:lstStyle/>
          <a:p>
            <a:pPr lvl="0"/>
            <a:r>
              <a:rPr lang="en-GB" sz="1800" b="0" dirty="0" smtClean="0"/>
              <a:t>Geographical distribution of confirmed and probable cases of Ebola virus disease, North Kivu and </a:t>
            </a:r>
            <a:r>
              <a:rPr lang="en-GB" sz="1800" b="0" dirty="0" err="1" smtClean="0"/>
              <a:t>Ituri</a:t>
            </a:r>
            <a:r>
              <a:rPr lang="en-GB" sz="1800" b="0" dirty="0" smtClean="0"/>
              <a:t> Provinces, Democratic Republic of the Congo, as of week </a:t>
            </a:r>
            <a:r>
              <a:rPr lang="en-GB" sz="1800" b="0" dirty="0" smtClean="0"/>
              <a:t>4</a:t>
            </a:r>
            <a:r>
              <a:rPr lang="en-GB" sz="1800" b="0" dirty="0" smtClean="0"/>
              <a:t>, 2019 </a:t>
            </a:r>
            <a:br>
              <a:rPr lang="en-GB" sz="1800" b="0" dirty="0" smtClean="0"/>
            </a:br>
            <a:endParaRPr lang="en-GB" sz="1800" b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9E29A8E-A0F1-419A-8E8B-A78BF9C70DE8}" type="slidenum">
              <a:rPr lang="en-GB" noProof="0" smtClean="0"/>
              <a:pPr lvl="0"/>
              <a:t>3</a:t>
            </a:fld>
            <a:endParaRPr lang="en-GB" noProof="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8" t="10503" r="1023" b="3574"/>
          <a:stretch/>
        </p:blipFill>
        <p:spPr>
          <a:xfrm>
            <a:off x="2024336" y="793170"/>
            <a:ext cx="8160673" cy="5732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600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8474" y="251166"/>
            <a:ext cx="10351363" cy="951722"/>
          </a:xfrm>
        </p:spPr>
        <p:txBody>
          <a:bodyPr>
            <a:normAutofit/>
          </a:bodyPr>
          <a:lstStyle/>
          <a:p>
            <a:pPr algn="ctr"/>
            <a:r>
              <a:rPr lang="en-GB" sz="1800" b="0" dirty="0"/>
              <a:t>Geographical distribution of chikungunya cases reported </a:t>
            </a:r>
            <a:r>
              <a:rPr lang="en-GB" sz="1800" b="0" dirty="0" smtClean="0"/>
              <a:t>worldwide</a:t>
            </a:r>
            <a:r>
              <a:rPr lang="en-GB" sz="1800" b="0" dirty="0"/>
              <a:t>, October–December </a:t>
            </a:r>
            <a:r>
              <a:rPr lang="en-GB" sz="1800" b="0" dirty="0"/>
              <a:t>2018</a:t>
            </a:r>
            <a:br>
              <a:rPr lang="en-GB" sz="1800" b="0" dirty="0"/>
            </a:br>
            <a:endParaRPr lang="en-GB" sz="1800" b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4</a:t>
            </a:fld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574" y="1000461"/>
            <a:ext cx="10401170" cy="5475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181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605455" y="429498"/>
            <a:ext cx="8229795" cy="9517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ctr">
              <a:lnSpc>
                <a:spcPct val="170000"/>
              </a:lnSpc>
            </a:pPr>
            <a:r>
              <a:rPr lang="en-GB" sz="1800" b="0" dirty="0"/>
              <a:t>Geographical distribution of chikungunya cases reported </a:t>
            </a:r>
            <a:r>
              <a:rPr lang="en-GB" sz="1800" b="0" dirty="0" smtClean="0"/>
              <a:t>worldwide, </a:t>
            </a:r>
            <a:r>
              <a:rPr lang="en-GB" sz="1800" b="0" dirty="0"/>
              <a:t>2018</a:t>
            </a:r>
            <a:r>
              <a:rPr lang="en-GB" sz="2000" dirty="0"/>
              <a:t/>
            </a:r>
            <a:br>
              <a:rPr lang="en-GB" sz="2000" dirty="0"/>
            </a:br>
            <a:endParaRPr lang="en-GB" sz="2000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945" y="837703"/>
            <a:ext cx="10346688" cy="5637839"/>
          </a:xfrm>
        </p:spPr>
      </p:pic>
    </p:spTree>
    <p:extLst>
      <p:ext uri="{BB962C8B-B14F-4D97-AF65-F5344CB8AC3E}">
        <p14:creationId xmlns:p14="http://schemas.microsoft.com/office/powerpoint/2010/main" val="28310009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28474" y="251166"/>
            <a:ext cx="10351363" cy="9517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GB" sz="1800" b="0" dirty="0"/>
              <a:t>Geographical distribution of dengue cases reported </a:t>
            </a:r>
            <a:r>
              <a:rPr lang="en-GB" sz="1800" b="0" dirty="0" smtClean="0"/>
              <a:t>worldwide, </a:t>
            </a:r>
            <a:r>
              <a:rPr lang="en-GB" sz="1800" b="0" dirty="0"/>
              <a:t>November </a:t>
            </a:r>
            <a:r>
              <a:rPr lang="en-GB" sz="1800" b="0" dirty="0"/>
              <a:t>2018–January </a:t>
            </a:r>
            <a:r>
              <a:rPr lang="en-GB" sz="1800" b="0" dirty="0" smtClean="0"/>
              <a:t>2019</a:t>
            </a:r>
            <a:endParaRPr lang="en-GB" sz="1800" b="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6454" y="830376"/>
            <a:ext cx="8131946" cy="5713610"/>
          </a:xfrm>
        </p:spPr>
      </p:pic>
    </p:spTree>
    <p:extLst>
      <p:ext uri="{BB962C8B-B14F-4D97-AF65-F5344CB8AC3E}">
        <p14:creationId xmlns:p14="http://schemas.microsoft.com/office/powerpoint/2010/main" val="1380501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19597" y="73612"/>
            <a:ext cx="10351363" cy="9517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GB" sz="1800" b="0" dirty="0"/>
              <a:t>Geographical distribution of dengue cases </a:t>
            </a:r>
            <a:r>
              <a:rPr lang="en-GB" sz="1800" b="0"/>
              <a:t>reported </a:t>
            </a:r>
            <a:r>
              <a:rPr lang="en-GB" sz="1800" b="0" smtClean="0"/>
              <a:t>worldwide, </a:t>
            </a:r>
            <a:r>
              <a:rPr lang="en-GB" sz="1800" b="0" dirty="0" smtClean="0"/>
              <a:t>2018</a:t>
            </a:r>
            <a:endParaRPr lang="en-GB" sz="1800" b="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748" y="790942"/>
            <a:ext cx="8817817" cy="5774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117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_ECDC">
  <a:themeElements>
    <a:clrScheme name="ECDC">
      <a:dk1>
        <a:sysClr val="windowText" lastClr="000000"/>
      </a:dk1>
      <a:lt1>
        <a:sysClr val="window" lastClr="FFFFFF"/>
      </a:lt1>
      <a:dk2>
        <a:srgbClr val="69AE23"/>
      </a:dk2>
      <a:lt2>
        <a:srgbClr val="E7E6E6"/>
      </a:lt2>
      <a:accent1>
        <a:srgbClr val="7CBDC1"/>
      </a:accent1>
      <a:accent2>
        <a:srgbClr val="C0D236"/>
      </a:accent2>
      <a:accent3>
        <a:srgbClr val="3E5B84"/>
      </a:accent3>
      <a:accent4>
        <a:srgbClr val="008C75"/>
      </a:accent4>
      <a:accent5>
        <a:srgbClr val="82428D"/>
      </a:accent5>
      <a:accent6>
        <a:srgbClr val="E8683F"/>
      </a:accent6>
      <a:hlink>
        <a:srgbClr val="51871B"/>
      </a:hlink>
      <a:folHlink>
        <a:srgbClr val="51871B"/>
      </a:folHlink>
    </a:clrScheme>
    <a:fontScheme name="ECDC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DC_PowerPoint_Template_2018-newbuilding-16-9 V3.potx [Read-Only]" id="{D322459E-1AE5-4DD4-A4CA-847638BBE1AF}" vid="{F3AA6A5B-6808-443B-A3A7-BB9FF9F55CB3}"/>
    </a:ext>
  </a:extLst>
</a:theme>
</file>

<file path=ppt/theme/theme2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9AE23"/>
      </a:accent1>
      <a:accent2>
        <a:srgbClr val="7CBDC1"/>
      </a:accent2>
      <a:accent3>
        <a:srgbClr val="9D8C57"/>
      </a:accent3>
      <a:accent4>
        <a:srgbClr val="BDCD00"/>
      </a:accent4>
      <a:accent5>
        <a:srgbClr val="0081B7"/>
      </a:accent5>
      <a:accent6>
        <a:srgbClr val="D6A026"/>
      </a:accent6>
      <a:hlink>
        <a:srgbClr val="000000"/>
      </a:hlink>
      <a:folHlink>
        <a:srgbClr val="000000"/>
      </a:folHlink>
    </a:clrScheme>
    <a:fontScheme name="ECDC_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9AE23"/>
      </a:accent1>
      <a:accent2>
        <a:srgbClr val="7CBDC1"/>
      </a:accent2>
      <a:accent3>
        <a:srgbClr val="9D8C57"/>
      </a:accent3>
      <a:accent4>
        <a:srgbClr val="BDCD00"/>
      </a:accent4>
      <a:accent5>
        <a:srgbClr val="0081B7"/>
      </a:accent5>
      <a:accent6>
        <a:srgbClr val="D6A026"/>
      </a:accent6>
      <a:hlink>
        <a:srgbClr val="000000"/>
      </a:hlink>
      <a:folHlink>
        <a:srgbClr val="000000"/>
      </a:folHlink>
    </a:clrScheme>
    <a:fontScheme name="ECDC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ECDC_Description xmlns="http://schemas.microsoft.com/sharepoint/v3" xsi:nil="true"/>
    <TaxKeywordTaxHTField xmlns="d23a570b-d7a9-49ca-a34c-8afb8206b4bf">
      <Terms xmlns="http://schemas.microsoft.com/office/infopath/2007/PartnerControls"/>
    </TaxKeywordTaxHTField>
    <TaxCatchAll xmlns="d23a570b-d7a9-49ca-a34c-8afb8206b4bf">
      <Value>124</Value>
      <Value>1624</Value>
      <Value>588</Value>
    </TaxCatchAll>
    <ECDC_Subject_whatTaxHTField0 xmlns="376727eb-354b-45e4-998d-f84ea079474e">
      <Terms xmlns="http://schemas.microsoft.com/office/infopath/2007/PartnerControls">
        <TermInfo xmlns="http://schemas.microsoft.com/office/infopath/2007/PartnerControls">
          <TermName xmlns="http://schemas.microsoft.com/office/infopath/2007/PartnerControls">epidemic intelligence</TermName>
          <TermId xmlns="http://schemas.microsoft.com/office/infopath/2007/PartnerControls">ad1f1585-b938-4db1-992a-8af3e2bf831f</TermId>
        </TermInfo>
      </Terms>
    </ECDC_Subject_whatTaxHTField0>
    <ECDC_DMS_Project0 xmlns="376727eb-354b-45e4-998d-f84ea079474e">
      <Terms xmlns="http://schemas.microsoft.com/office/infopath/2007/PartnerControls"/>
    </ECDC_DMS_Project0>
    <ECDC_DMS_MIS_Activity_code0 xmlns="376727eb-354b-45e4-998d-f84ea079474e">
      <Terms xmlns="http://schemas.microsoft.com/office/infopath/2007/PartnerControls"/>
    </ECDC_DMS_MIS_Activity_code0>
    <ECDC_DMS_Section xmlns="376727eb-354b-45e4-998d-f84ea079474e">Epidemic Intelligence and Emergency Operations</ECDC_DMS_Section>
    <ECDC_DMS_Author xmlns="376727eb-354b-45e4-998d-f84ea079474e">
      <UserInfo>
        <DisplayName>Thomas Mollet</DisplayName>
        <AccountId>501</AccountId>
        <AccountType/>
      </UserInfo>
    </ECDC_DMS_Author>
    <ECDC_DMS_Group xmlns="376727eb-354b-45e4-998d-f84ea079474e">Epidemic Intelligence</ECDC_DMS_Group>
    <ECDC_DMS_Contains_Personal_Data xmlns="376727eb-354b-45e4-998d-f84ea079474e">false</ECDC_DMS_Contains_Personal_Data>
    <ECDC_DMS_Organization0 xmlns="376727eb-354b-45e4-998d-f84ea079474e">
      <Terms xmlns="http://schemas.microsoft.com/office/infopath/2007/PartnerControls">
        <TermInfo xmlns="http://schemas.microsoft.com/office/infopath/2007/PartnerControls">
          <TermName xmlns="http://schemas.microsoft.com/office/infopath/2007/PartnerControls">Epidemic Intelligence and Emergency Operations</TermName>
          <TermId xmlns="http://schemas.microsoft.com/office/infopath/2007/PartnerControls">14e38dbb-bccc-4c34-ac2f-9f24d991c96d</TermId>
        </TermInfo>
      </Terms>
    </ECDC_DMS_Organization0>
    <ECDC_DMS_Epi_and_Emergency_Document_Type0 xmlns="376727eb-354b-45e4-998d-f84ea079474e">
      <Terms xmlns="http://schemas.microsoft.com/office/infopath/2007/PartnerControls">
        <TermInfo xmlns="http://schemas.microsoft.com/office/infopath/2007/PartnerControls">
          <TermName xmlns="http://schemas.microsoft.com/office/infopath/2007/PartnerControls">Non-Classified Epidemic Intelligence and Emergency Operations</TermName>
          <TermId xmlns="http://schemas.microsoft.com/office/infopath/2007/PartnerControls">37ea999c-e28f-4073-bd66-a51bd1b190b5</TermId>
        </TermInfo>
      </Terms>
    </ECDC_DMS_Epi_and_Emergency_Document_Type0>
    <ECDC_DMS_Data_Controller xmlns="376727eb-354b-45e4-998d-f84ea079474e">
      <UserInfo>
        <DisplayName/>
        <AccountId xsi:nil="true"/>
        <AccountType/>
      </UserInfo>
    </ECDC_DMS_Data_Controller>
    <ECDC_DMS_Classification xmlns="376727eb-354b-45e4-998d-f84ea079474e" xsi:nil="true"/>
    <ECDC_DMS_Effective_Date xmlns="376727eb-354b-45e4-998d-f84ea079474e">2016-10-31T09:44:00+00:00</ECDC_DMS_Effective_Date>
  </documentManagement>
</p:properti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haredContentType xmlns="Microsoft.SharePoint.Taxonomy.ContentTypeSync" SourceId="de887f88-4a24-49db-a549-4c3cbb517053" ContentTypeId="0x010100D736C7ACE9B64A2887FC840CE64E73CD00360B9ACB809F49C1884CB141DE574707007F106902CA0648509223A5AB6FB37150" PreviousValue="false"/>
</file>

<file path=customXml/item5.xml><?xml version="1.0" encoding="utf-8"?>
<ct:contentTypeSchema xmlns:ct="http://schemas.microsoft.com/office/2006/metadata/contentType" xmlns:ma="http://schemas.microsoft.com/office/2006/metadata/properties/metaAttributes" ct:_="" ma:_="" ma:contentTypeName="Epidemic Intelligence and Emergency Operations" ma:contentTypeID="0x010100D736C7ACE9B64A2887FC840CE64E73CD00360B9ACB809F49C1884CB141DE574707007F106902CA0648509223A5AB6FB3715000B80CADFD35067648B85EBA8BF6B3929D" ma:contentTypeVersion="7" ma:contentTypeDescription="Epidemic Intelligence and Emergency Operations Content Type" ma:contentTypeScope="" ma:versionID="3dc2b5d0c55ace9b741afc5f04f1f732">
  <xsd:schema xmlns:xsd="http://www.w3.org/2001/XMLSchema" xmlns:xs="http://www.w3.org/2001/XMLSchema" xmlns:p="http://schemas.microsoft.com/office/2006/metadata/properties" xmlns:ns1="http://schemas.microsoft.com/sharepoint/v3" xmlns:ns2="376727eb-354b-45e4-998d-f84ea079474e" xmlns:ns3="d23a570b-d7a9-49ca-a34c-8afb8206b4bf" targetNamespace="http://schemas.microsoft.com/office/2006/metadata/properties" ma:root="true" ma:fieldsID="de28d7e1e387f98cca7eb7d69937aac5" ns1:_="" ns2:_="" ns3:_="">
    <xsd:import namespace="http://schemas.microsoft.com/sharepoint/v3"/>
    <xsd:import namespace="376727eb-354b-45e4-998d-f84ea079474e"/>
    <xsd:import namespace="d23a570b-d7a9-49ca-a34c-8afb8206b4bf"/>
    <xsd:element name="properties">
      <xsd:complexType>
        <xsd:sequence>
          <xsd:element name="documentManagement">
            <xsd:complexType>
              <xsd:all>
                <xsd:element ref="ns1:ECDC_Description" minOccurs="0"/>
                <xsd:element ref="ns2:ECDC_DMS_Author" minOccurs="0"/>
                <xsd:element ref="ns2:ECDC_DMS_Organization0" minOccurs="0"/>
                <xsd:element ref="ns3:TaxCatchAll" minOccurs="0"/>
                <xsd:element ref="ns3:TaxCatchAllLabel" minOccurs="0"/>
                <xsd:element ref="ns2:ECDC_DMS_Epi_and_Emergency_Document_Type0" minOccurs="0"/>
                <xsd:element ref="ns2:ECDC_Subject_whatTaxHTField0" minOccurs="0"/>
                <xsd:element ref="ns2:ECDC_DMS_Project0" minOccurs="0"/>
                <xsd:element ref="ns2:ECDC_DMS_MIS_Activity_code0" minOccurs="0"/>
                <xsd:element ref="ns3:TaxKeywordTaxHTField" minOccurs="0"/>
                <xsd:element ref="ns2:ECDC_DMS_Classification" minOccurs="0"/>
                <xsd:element ref="ns2:ECDC_DMS_Contains_Personal_Data" minOccurs="0"/>
                <xsd:element ref="ns2:ECDC_DMS_Data_Controller" minOccurs="0"/>
                <xsd:element ref="ns2:ECDC_DMS_Effective_Date" minOccurs="0"/>
                <xsd:element ref="ns2:ECDC_DMS_Section" minOccurs="0"/>
                <xsd:element ref="ns2:ECDC_DMS_Group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ECDC_Description" ma:index="2" nillable="true" ma:displayName="Description" ma:internalName="ECDC_Description" ma:readOnly="fals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6727eb-354b-45e4-998d-f84ea079474e" elementFormDefault="qualified">
    <xsd:import namespace="http://schemas.microsoft.com/office/2006/documentManagement/types"/>
    <xsd:import namespace="http://schemas.microsoft.com/office/infopath/2007/PartnerControls"/>
    <xsd:element name="ECDC_DMS_Author" ma:index="3" nillable="true" ma:displayName="Owner" ma:description="An ECDC user or group(s) of users that are responsible for the document" ma:format="Hyperlink" ma:internalName="ECDC_DMS_Author" ma:readOnly="false" ma:showField="Titl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CDC_DMS_Organization0" ma:index="4" nillable="true" ma:taxonomy="true" ma:internalName="ECDC_DMS_Organization0" ma:taxonomyFieldName="ECDC_DMS_Organization" ma:displayName="Organisation" ma:readOnly="false" ma:default="" ma:fieldId="{35fb11e9-a18d-4b50-add6-447ef1d65648}" ma:taxonomyMulti="true" ma:sspId="de887f88-4a24-49db-a549-4c3cbb517053" ma:termSetId="0a8715e9-9613-4f3d-9487-c066723ad7a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CDC_DMS_Epi_and_Emergency_Document_Type0" ma:index="8" ma:taxonomy="true" ma:internalName="ECDC_DMS_Epi_and_Emergency_Document_Type0" ma:taxonomyFieldName="ECDC_DMS_Epi_and_Emergency_Document_Type" ma:displayName="Document Type" ma:readOnly="false" ma:fieldId="{db5d7a09-fdd7-41fd-b02e-d1d803890622}" ma:taxonomyMulti="true" ma:sspId="de887f88-4a24-49db-a549-4c3cbb517053" ma:termSetId="05694767-788d-4e99-ad07-3dd6ddb61ccc" ma:anchorId="fd2d67fc-49ba-4ea3-bbfc-a0893a7af3e7" ma:open="false" ma:isKeyword="false">
      <xsd:complexType>
        <xsd:sequence>
          <xsd:element ref="pc:Terms" minOccurs="0" maxOccurs="1"/>
        </xsd:sequence>
      </xsd:complexType>
    </xsd:element>
    <xsd:element name="ECDC_Subject_whatTaxHTField0" ma:index="10" ma:taxonomy="true" ma:internalName="ECDC_Subject_whatTaxHTField0" ma:taxonomyFieldName="ECDC_Subject_what" ma:displayName="Topic" ma:default="" ma:fieldId="{7525aafd-95ab-48e0-925f-ead7584e2866}" ma:taxonomyMulti="true" ma:sspId="de887f88-4a24-49db-a549-4c3cbb517053" ma:termSetId="b09c8666-4e2c-4f19-91e4-8f1fe34bccc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CDC_DMS_Project0" ma:index="12" nillable="true" ma:taxonomy="true" ma:internalName="ECDC_DMS_Project0" ma:taxonomyFieldName="ECDC_DMS_Project" ma:displayName="Project" ma:readOnly="false" ma:default="" ma:fieldId="{951a5c61-3e7d-4f5e-ad41-b76025ccfaa6}" ma:taxonomyMulti="true" ma:sspId="de887f88-4a24-49db-a549-4c3cbb517053" ma:termSetId="83bc1c21-e08b-4faa-97f2-3f7a70f36fc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CDC_DMS_MIS_Activity_code0" ma:index="14" nillable="true" ma:taxonomy="true" ma:internalName="ECDC_DMS_MIS_Activity_code0" ma:taxonomyFieldName="ECDC_DMS_MIS_Activity_code" ma:displayName="MIS Activity code" ma:readOnly="false" ma:default="" ma:fieldId="{8cb6b235-d851-4acc-9843-ae912a313215}" ma:taxonomyMulti="true" ma:sspId="de887f88-4a24-49db-a549-4c3cbb517053" ma:termSetId="141081f5-dfc8-474c-9d5b-c9b39840f64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CDC_DMS_Classification" ma:index="18" nillable="true" ma:displayName="Classification" ma:format="Dropdown" ma:internalName="ECDC_DMS_Classification" ma:readOnly="false">
      <xsd:simpleType>
        <xsd:restriction base="dms:Choice">
          <xsd:enumeration value="Public"/>
          <xsd:enumeration value="Restricted"/>
          <xsd:enumeration value="Confidential"/>
        </xsd:restriction>
      </xsd:simpleType>
    </xsd:element>
    <xsd:element name="ECDC_DMS_Contains_Personal_Data" ma:index="19" nillable="true" ma:displayName="Contains Personal Data" ma:default="0" ma:internalName="ECDC_DMS_Contains_Personal_Data" ma:readOnly="false">
      <xsd:simpleType>
        <xsd:restriction base="dms:Boolean"/>
      </xsd:simpleType>
    </xsd:element>
    <xsd:element name="ECDC_DMS_Data_Controller" ma:index="20" nillable="true" ma:displayName="Data Controller" ma:format="Hyperlink" ma:SearchPeopleOnly="false" ma:SharePointGroup="0" ma:internalName="ECDC_DMS_Data_Controller" ma:readOnly="false" ma:showField="Titl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CDC_DMS_Effective_Date" ma:index="21" nillable="true" ma:displayName="Effective Date" ma:default="[today]" ma:internalName="ECDC_DMS_Effective_Date" ma:readOnly="false">
      <xsd:simpleType>
        <xsd:restriction base="dms:DateTime"/>
      </xsd:simpleType>
    </xsd:element>
    <xsd:element name="ECDC_DMS_Section" ma:index="22" nillable="true" ma:displayName="Section" ma:description="Indicates the creator users ECDC Unit" ma:hidden="true" ma:internalName="ECDC_DMS_Section" ma:readOnly="false">
      <xsd:simpleType>
        <xsd:restriction base="dms:Text"/>
      </xsd:simpleType>
    </xsd:element>
    <xsd:element name="ECDC_DMS_Group" ma:index="23" nillable="true" ma:displayName="Group" ma:description="Indicates the creator users ECDC Group" ma:hidden="true" ma:internalName="ECDC_DMS_Group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3a570b-d7a9-49ca-a34c-8afb8206b4bf" elementFormDefault="qualified">
    <xsd:import namespace="http://schemas.microsoft.com/office/2006/documentManagement/types"/>
    <xsd:import namespace="http://schemas.microsoft.com/office/infopath/2007/PartnerControls"/>
    <xsd:element name="TaxCatchAll" ma:index="5" nillable="true" ma:displayName="Taxonomy Catch All Column" ma:description="" ma:hidden="true" ma:list="{f540d323-f29b-4666-8500-d25439f05077}" ma:internalName="TaxCatchAll" ma:showField="CatchAllData" ma:web="376727eb-354b-45e4-998d-f84ea079474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6" nillable="true" ma:displayName="Taxonomy Catch All Column1" ma:description="" ma:hidden="true" ma:list="{f540d323-f29b-4666-8500-d25439f05077}" ma:internalName="TaxCatchAllLabel" ma:readOnly="true" ma:showField="CatchAllDataLabel" ma:web="376727eb-354b-45e4-998d-f84ea079474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KeywordTaxHTField" ma:index="16" nillable="true" ma:taxonomy="true" ma:internalName="TaxKeywordTaxHTField" ma:taxonomyFieldName="TaxKeyword" ma:displayName="Additional Keywords" ma:fieldId="{23f27201-bee3-471e-b2e7-b64fd8b7ca38}" ma:taxonomyMulti="true" ma:sspId="de887f88-4a24-49db-a549-4c3cbb517053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98013DF-7568-4DE1-A15A-B72D0DA1D637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d23a570b-d7a9-49ca-a34c-8afb8206b4bf"/>
    <ds:schemaRef ds:uri="http://schemas.microsoft.com/sharepoint/v3"/>
    <ds:schemaRef ds:uri="376727eb-354b-45e4-998d-f84ea079474e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7393890C-3900-4FE7-8C50-E665C95DD889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12C6006D-0315-439C-9BFB-C85185C42E39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F8EED194-C37D-4977-AE20-81936875A2E9}">
  <ds:schemaRefs>
    <ds:schemaRef ds:uri="Microsoft.SharePoint.Taxonomy.ContentTypeSync"/>
  </ds:schemaRefs>
</ds:datastoreItem>
</file>

<file path=customXml/itemProps5.xml><?xml version="1.0" encoding="utf-8"?>
<ds:datastoreItem xmlns:ds="http://schemas.openxmlformats.org/officeDocument/2006/customXml" ds:itemID="{F4709519-16CC-4CD4-ACD8-4A8978341D4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376727eb-354b-45e4-998d-f84ea079474e"/>
    <ds:schemaRef ds:uri="d23a570b-d7a9-49ca-a34c-8afb8206b4b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ECDC_PowerPoint_Template_2009_rev_1_2</Template>
  <TotalTime>18618</TotalTime>
  <Words>159</Words>
  <Application>Microsoft Office PowerPoint</Application>
  <PresentationFormat>Widescreen</PresentationFormat>
  <Paragraphs>19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Tahoma</vt:lpstr>
      <vt:lpstr>Theme_ECDC</vt:lpstr>
      <vt:lpstr>Reusable maps and graphs from ECDC Communicable Disease Threats Report   Week 4, 2019 </vt:lpstr>
      <vt:lpstr>Distribution of confirmed and probable cases of Ebola virus disease, North Kivu and Ituri Provinces, Democratic Republic of the Congo, as of 23 January 2019 </vt:lpstr>
      <vt:lpstr>Geographical distribution of confirmed and probable cases of Ebola virus disease, North Kivu and Ituri Provinces, Democratic Republic of the Congo, as of week 4, 2019  </vt:lpstr>
      <vt:lpstr>Geographical distribution of chikungunya cases reported worldwide, October–December 2018 </vt:lpstr>
      <vt:lpstr>PowerPoint Presentation</vt:lpstr>
      <vt:lpstr>PowerPoint Presentation</vt:lpstr>
      <vt:lpstr>PowerPoint Presentation</vt:lpstr>
    </vt:vector>
  </TitlesOfParts>
  <Manager>Thomas Mollet</Manager>
  <Company>ECDC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Reusable maps and graphs from ECDC Communicable Disease Threats Report – Week 4, 2019</dc:title>
  <dc:creator>ECDC</dc:creator>
  <cp:keywords/>
  <cp:lastModifiedBy>Vivian Tse</cp:lastModifiedBy>
  <cp:revision>1444</cp:revision>
  <cp:lastPrinted>2017-03-24T07:50:18Z</cp:lastPrinted>
  <dcterms:created xsi:type="dcterms:W3CDTF">2015-11-05T13:02:54Z</dcterms:created>
  <dcterms:modified xsi:type="dcterms:W3CDTF">2019-01-25T09:59:59Z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0x010100D736C7ACE9B64A2887FC840CE64E73CD00360B9ACB809F49C1884CB141DE574707007F106902CA0648509223A5AB6FB3715000B80CADFD35067648B85EBA8BF6B3929D</vt:lpwstr>
  </property>
  <property fmtid="{D5CDD505-2E9C-101B-9397-08002B2CF9AE}" pid="3" name="_dlc_DocIdItemGuid">
    <vt:lpwstr>5d091477-0474-4b81-8d0d-8f15ba811882</vt:lpwstr>
  </property>
  <property fmtid="{D5CDD505-2E9C-101B-9397-08002B2CF9AE}" pid="4" name="ECDC_Subject_does">
    <vt:lpwstr/>
  </property>
  <property fmtid="{D5CDD505-2E9C-101B-9397-08002B2CF9AE}" pid="5" name="DMS Product">
    <vt:lpwstr/>
  </property>
  <property fmtid="{D5CDD505-2E9C-101B-9397-08002B2CF9AE}" pid="6" name="TaxKeyword">
    <vt:lpwstr/>
  </property>
  <property fmtid="{D5CDD505-2E9C-101B-9397-08002B2CF9AE}" pid="7" name="ECDC_Target_audience">
    <vt:lpwstr/>
  </property>
  <property fmtid="{D5CDD505-2E9C-101B-9397-08002B2CF9AE}" pid="8" name="ECDC_DMS_Country">
    <vt:lpwstr/>
  </property>
  <property fmtid="{D5CDD505-2E9C-101B-9397-08002B2CF9AE}" pid="9" name="ECDC_DMS_Eurosurveillance_Document_Type">
    <vt:lpwstr/>
  </property>
  <property fmtid="{D5CDD505-2E9C-101B-9397-08002B2CF9AE}" pid="10" name="ECDC_DMS_MIS_Activity_code">
    <vt:lpwstr/>
  </property>
  <property fmtid="{D5CDD505-2E9C-101B-9397-08002B2CF9AE}" pid="11" name="ECDC_DMS_Organigramme">
    <vt:lpwstr>588;#Epidemic Intelligence and Emergency Operations|14e38dbb-bccc-4c34-ac2f-9f24d991c96d</vt:lpwstr>
  </property>
  <property fmtid="{D5CDD505-2E9C-101B-9397-08002B2CF9AE}" pid="12" name="ECDC_DMS_Project">
    <vt:lpwstr/>
  </property>
  <property fmtid="{D5CDD505-2E9C-101B-9397-08002B2CF9AE}" pid="13" name="ECDC_Subject_who">
    <vt:lpwstr/>
  </property>
  <property fmtid="{D5CDD505-2E9C-101B-9397-08002B2CF9AE}" pid="14" name="Meeting_x0020_Code">
    <vt:lpwstr/>
  </property>
  <property fmtid="{D5CDD505-2E9C-101B-9397-08002B2CF9AE}" pid="15" name="ECDC_Subject_what">
    <vt:lpwstr>124;#epidemic intelligence|ad1f1585-b938-4db1-992a-8af3e2bf831f</vt:lpwstr>
  </property>
  <property fmtid="{D5CDD505-2E9C-101B-9397-08002B2CF9AE}" pid="16" name="ECDC_DMS_Epidemic_Intelligence_Document_Type">
    <vt:lpwstr>955;#Non-Classified Epidemic Intelligence Document|bb56eead-3e33-469a-99c7-76d6f740793f</vt:lpwstr>
  </property>
  <property fmtid="{D5CDD505-2E9C-101B-9397-08002B2CF9AE}" pid="17" name="Meeting Code">
    <vt:lpwstr/>
  </property>
  <property fmtid="{D5CDD505-2E9C-101B-9397-08002B2CF9AE}" pid="18" name="ECDC_DMS_RestrictedAccess">
    <vt:lpwstr/>
  </property>
  <property fmtid="{D5CDD505-2E9C-101B-9397-08002B2CF9AE}" pid="19" name="_dlc_DocId">
    <vt:lpwstr>DMSSRS-78-5</vt:lpwstr>
  </property>
  <property fmtid="{D5CDD505-2E9C-101B-9397-08002B2CF9AE}" pid="20" name="_dlc_DocIdPersistId">
    <vt:bool>false</vt:bool>
  </property>
  <property fmtid="{D5CDD505-2E9C-101B-9397-08002B2CF9AE}" pid="21" name="_dlc_DocIdUrl">
    <vt:lpwstr>http://dms.ecdcnet.europa.eu/sites/srs/eir/eieo/_layouts/15/DocIdRedir.aspx?ID=DMSSRS-78-5, DMSSRS-78-5</vt:lpwstr>
  </property>
  <property fmtid="{D5CDD505-2E9C-101B-9397-08002B2CF9AE}" pid="22" name="ECDC_DMS_Organization">
    <vt:lpwstr>588;#Epidemic Intelligence and Emergency Operations|14e38dbb-bccc-4c34-ac2f-9f24d991c96d</vt:lpwstr>
  </property>
  <property fmtid="{D5CDD505-2E9C-101B-9397-08002B2CF9AE}" pid="23" name="ECDC_DMS_Epi_and_Emergency_Document_Type">
    <vt:lpwstr>1624;#Non-Classified Epidemic Intelligence and Emergency Operations|37ea999c-e28f-4073-bd66-a51bd1b190b5</vt:lpwstr>
  </property>
</Properties>
</file>