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9"/>
  </p:notesMasterIdLst>
  <p:handoutMasterIdLst>
    <p:handoutMasterId r:id="rId20"/>
  </p:handoutMasterIdLst>
  <p:sldIdLst>
    <p:sldId id="256" r:id="rId7"/>
    <p:sldId id="322" r:id="rId8"/>
    <p:sldId id="323" r:id="rId9"/>
    <p:sldId id="324" r:id="rId10"/>
    <p:sldId id="325" r:id="rId11"/>
    <p:sldId id="313" r:id="rId12"/>
    <p:sldId id="318" r:id="rId13"/>
    <p:sldId id="268" r:id="rId14"/>
    <p:sldId id="326" r:id="rId15"/>
    <p:sldId id="327" r:id="rId16"/>
    <p:sldId id="328" r:id="rId17"/>
    <p:sldId id="329" r:id="rId18"/>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1" autoAdjust="0"/>
    <p:restoredTop sz="94249" autoAdjust="0"/>
  </p:normalViewPr>
  <p:slideViewPr>
    <p:cSldViewPr snapToGrid="0">
      <p:cViewPr varScale="1">
        <p:scale>
          <a:sx n="69" d="100"/>
          <a:sy n="69" d="100"/>
        </p:scale>
        <p:origin x="948"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16/10/2020</a:t>
            </a:fld>
            <a:r>
              <a:rPr lang="en-GB" sz="1200" kern="0">
                <a:solidFill>
                  <a:prstClr val="white"/>
                </a:solidFill>
                <a:ea typeface="+mn-ea"/>
              </a:rPr>
              <a:t>Week </a:t>
            </a:r>
            <a:r>
              <a:rPr lang="en-GB" sz="1200" kern="0" dirty="0">
                <a:solidFill>
                  <a:prstClr val="white"/>
                </a:solidFill>
                <a:ea typeface="+mn-ea"/>
              </a:rPr>
              <a:t>39, 2018</a:t>
            </a:r>
            <a:r>
              <a:rPr lang="en-GB" sz="1200" b="0" kern="0" dirty="0">
                <a:solidFill>
                  <a:prstClr val="white"/>
                </a:solidFill>
                <a:ea typeface="+mn-ea"/>
              </a:rPr>
              <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r>
              <a:rPr lang="en-GB" sz="1600" kern="0" dirty="0">
                <a:solidFill>
                  <a:prstClr val="white"/>
                </a:solidFill>
                <a:ea typeface="Tahoma" panose="020B0604030504040204" pitchFamily="34" charset="0"/>
                <a:cs typeface="Tahoma" panose="020B0604030504040204" pitchFamily="34" charset="0"/>
              </a:rPr>
              <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imesofindia.indiatimes.com/india/2k-more-covid-deaths-cases-rise-to-3-5-lakh/articleshow/76415524.cms"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me/RshKRCOV/6840" TargetMode="External"/><Relationship Id="rId5" Type="http://schemas.openxmlformats.org/officeDocument/2006/relationships/hyperlink" Target="https://www.web24.news/u/2020/07/due-to-a-change-in-the-records-the-death-toll-soared.html" TargetMode="External"/><Relationship Id="rId4" Type="http://schemas.openxmlformats.org/officeDocument/2006/relationships/hyperlink" Target="https://www.mscbs.gob.es/profesionales/saludPublica/ccayes/alertasActual/nCov-China/documentos/Actualizacion_116_COVID-19.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scbs.gob.es/profesionales/saludPublica/ccayes/alertasActual/nCov-China/documentos/Actualizacion_116_COVID-19.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Week 42, 2020</a:t>
            </a:r>
            <a:r>
              <a:rPr lang="en-GB" sz="1800" b="0" kern="0" dirty="0">
                <a:solidFill>
                  <a:prstClr val="white"/>
                </a:solidFill>
                <a:ea typeface="+mn-ea"/>
              </a:rPr>
              <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t/>
            </a: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48A865-E113-4893-B887-26DE9D9992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325" y="0"/>
            <a:ext cx="9711349" cy="6858000"/>
          </a:xfrm>
          <a:prstGeom prst="rect">
            <a:avLst/>
          </a:prstGeom>
        </p:spPr>
      </p:pic>
    </p:spTree>
    <p:extLst>
      <p:ext uri="{BB962C8B-B14F-4D97-AF65-F5344CB8AC3E}">
        <p14:creationId xmlns:p14="http://schemas.microsoft.com/office/powerpoint/2010/main" val="318674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9A7A47-CCA1-49AB-AC6F-4EA60B998E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325" y="0"/>
            <a:ext cx="9711349" cy="6858000"/>
          </a:xfrm>
          <a:prstGeom prst="rect">
            <a:avLst/>
          </a:prstGeom>
        </p:spPr>
      </p:pic>
    </p:spTree>
    <p:extLst>
      <p:ext uri="{BB962C8B-B14F-4D97-AF65-F5344CB8AC3E}">
        <p14:creationId xmlns:p14="http://schemas.microsoft.com/office/powerpoint/2010/main" val="4163581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C4C2BA-D91D-4D64-995A-BEC6F8EA9B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325" y="0"/>
            <a:ext cx="9711349" cy="6858000"/>
          </a:xfrm>
          <a:prstGeom prst="rect">
            <a:avLst/>
          </a:prstGeom>
        </p:spPr>
      </p:pic>
    </p:spTree>
    <p:extLst>
      <p:ext uri="{BB962C8B-B14F-4D97-AF65-F5344CB8AC3E}">
        <p14:creationId xmlns:p14="http://schemas.microsoft.com/office/powerpoint/2010/main" val="1860497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in accordance with the applied case definitions in the affected countries, as of 16 October 2020</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846457" y="5590630"/>
            <a:ext cx="8851725" cy="1324978"/>
          </a:xfrm>
          <a:prstGeom prst="rect">
            <a:avLst/>
          </a:prstGeom>
          <a:noFill/>
        </p:spPr>
        <p:txBody>
          <a:bodyPr wrap="square" rtlCol="0">
            <a:spAutoFit/>
          </a:bodyPr>
          <a:lstStyle/>
          <a:p>
            <a:r>
              <a:rPr lang="en-GB" sz="1100" dirty="0"/>
              <a:t>*Spain: Since 11 May, the frequency of reporting from regional level to national level has changed. This may lead to possible discrepancies in cases and death numbers due to data validation. This discrepancy could persist for several days. The cases reported in this table for Spain include cases from the previous seven days with available data at the time of data collection.</a:t>
            </a:r>
          </a:p>
          <a:p>
            <a:r>
              <a:rPr lang="en-GB" sz="1100" dirty="0"/>
              <a:t>*Sweden: from end of August 2020, Swedish authorities are performing daily data consolidation leading to data retro-corrections. From week 38, the Swedish Public Health Agency will update COVID-19 daily data four times per week on Tuesday–Friday. This can result in a decrease of cumulative figures (cases or deaths) and related outputs. </a:t>
            </a:r>
            <a:endParaRPr lang="en-GB" sz="1050" dirty="0"/>
          </a:p>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4" name="Picture 3"/>
          <p:cNvPicPr>
            <a:picLocks noChangeAspect="1"/>
          </p:cNvPicPr>
          <p:nvPr/>
        </p:nvPicPr>
        <p:blipFill>
          <a:blip r:embed="rId2"/>
          <a:stretch>
            <a:fillRect/>
          </a:stretch>
        </p:blipFill>
        <p:spPr>
          <a:xfrm>
            <a:off x="261622" y="1262293"/>
            <a:ext cx="11668755" cy="4139543"/>
          </a:xfrm>
          <a:prstGeom prst="rect">
            <a:avLst/>
          </a:prstGeom>
        </p:spPr>
      </p:pic>
    </p:spTree>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16 October 2020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sp>
        <p:nvSpPr>
          <p:cNvPr id="7" name="Rectangle 6"/>
          <p:cNvSpPr/>
          <p:nvPr/>
        </p:nvSpPr>
        <p:spPr>
          <a:xfrm>
            <a:off x="454391" y="4967669"/>
            <a:ext cx="11524754" cy="397032"/>
          </a:xfrm>
          <a:prstGeom prst="rect">
            <a:avLst/>
          </a:prstGeom>
        </p:spPr>
        <p:txBody>
          <a:bodyPr wrap="square">
            <a:spAutoFit/>
          </a:bodyPr>
          <a:lstStyle/>
          <a:p>
            <a:r>
              <a:rPr lang="en-GB" sz="1100" dirty="0"/>
              <a:t>*According to media, the increase in deaths in Asia on 17 June is attributable to an increase in India as a result of a data reconciliation process in several states. </a:t>
            </a:r>
            <a:r>
              <a:rPr lang="en-GB" sz="1100" u="sng" dirty="0">
                <a:hlinkClick r:id="rId3"/>
              </a:rPr>
              <a:t>https://timesofindia.indiatimes.com/india/2k-more-covid-deaths-cases-rise-to-3-5-lakh/articleshow/76415524.cms</a:t>
            </a:r>
            <a:endParaRPr lang="en-GB" sz="1100" dirty="0"/>
          </a:p>
        </p:txBody>
      </p:sp>
      <p:sp>
        <p:nvSpPr>
          <p:cNvPr id="6" name="TextBox 5"/>
          <p:cNvSpPr txBox="1"/>
          <p:nvPr/>
        </p:nvSpPr>
        <p:spPr>
          <a:xfrm>
            <a:off x="454391" y="5298561"/>
            <a:ext cx="11196731" cy="1241878"/>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4"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7 days with available data at the time of data collection. On 12 August 2020, Spain retro corrected the cumulative number of deaths leading to a negative increase of deaths.</a:t>
            </a:r>
          </a:p>
          <a:p>
            <a:r>
              <a:rPr lang="en-GB" sz="1100" dirty="0"/>
              <a:t>*Sweden: from end of August 2020, Swedish authorities are performing daily data consolidation leading to data retro-corrections. From week 38, the Swedish Public Health Agency will update COVID-19 daily data four times per week on Tuesday–Friday. This can result in a decrease of cumulative figures (cases or deaths) and related outputs. </a:t>
            </a:r>
            <a:endParaRPr lang="en-GB" sz="1050" dirty="0"/>
          </a:p>
          <a:p>
            <a:endParaRPr lang="en-GB" sz="2800" dirty="0"/>
          </a:p>
        </p:txBody>
      </p:sp>
      <p:sp>
        <p:nvSpPr>
          <p:cNvPr id="8" name="TextBox 7"/>
          <p:cNvSpPr txBox="1"/>
          <p:nvPr/>
        </p:nvSpPr>
        <p:spPr>
          <a:xfrm>
            <a:off x="454392" y="6122223"/>
            <a:ext cx="11196731" cy="258532"/>
          </a:xfrm>
          <a:prstGeom prst="rect">
            <a:avLst/>
          </a:prstGeom>
          <a:noFill/>
        </p:spPr>
        <p:txBody>
          <a:bodyPr wrap="square" rtlCol="0">
            <a:spAutoFit/>
          </a:bodyPr>
          <a:lstStyle/>
          <a:p>
            <a:r>
              <a:rPr lang="en-GB" sz="1100" dirty="0"/>
              <a:t>On 18 July, the increase in deaths is partly attributable to changes in the reporting system for </a:t>
            </a:r>
            <a:r>
              <a:rPr lang="en-GB" sz="1100" dirty="0">
                <a:hlinkClick r:id="rId5"/>
              </a:rPr>
              <a:t>Chile</a:t>
            </a:r>
            <a:r>
              <a:rPr lang="en-GB" sz="1100" dirty="0"/>
              <a:t> and </a:t>
            </a:r>
            <a:r>
              <a:rPr lang="en-GB" sz="1100" dirty="0">
                <a:hlinkClick r:id="rId6"/>
              </a:rPr>
              <a:t>Kyrgyzstan</a:t>
            </a:r>
            <a:r>
              <a:rPr lang="en-GB" sz="1200" dirty="0"/>
              <a:t>.</a:t>
            </a:r>
          </a:p>
        </p:txBody>
      </p:sp>
      <p:sp>
        <p:nvSpPr>
          <p:cNvPr id="10" name="TextBox 9"/>
          <p:cNvSpPr txBox="1"/>
          <p:nvPr/>
        </p:nvSpPr>
        <p:spPr>
          <a:xfrm>
            <a:off x="454392" y="6334998"/>
            <a:ext cx="11443778" cy="410882"/>
          </a:xfrm>
          <a:prstGeom prst="rect">
            <a:avLst/>
          </a:prstGeom>
          <a:noFill/>
        </p:spPr>
        <p:txBody>
          <a:bodyPr wrap="square" rtlCol="0">
            <a:spAutoFit/>
          </a:bodyPr>
          <a:lstStyle/>
          <a:p>
            <a:r>
              <a:rPr lang="en-GB" sz="1100" dirty="0"/>
              <a:t>On 24 July, the increase in deaths is partly attributable to the inclusion of deaths by Peru (from March to the end of June) which were previously not reported.</a:t>
            </a:r>
          </a:p>
          <a:p>
            <a:endParaRPr lang="en-GB" sz="1200" dirty="0"/>
          </a:p>
        </p:txBody>
      </p:sp>
      <p:pic>
        <p:nvPicPr>
          <p:cNvPr id="3" name="Picture 2"/>
          <p:cNvPicPr>
            <a:picLocks noChangeAspect="1"/>
          </p:cNvPicPr>
          <p:nvPr/>
        </p:nvPicPr>
        <p:blipFill>
          <a:blip r:embed="rId7"/>
          <a:stretch>
            <a:fillRect/>
          </a:stretch>
        </p:blipFill>
        <p:spPr>
          <a:xfrm>
            <a:off x="247407" y="903631"/>
            <a:ext cx="11857748" cy="4029805"/>
          </a:xfrm>
          <a:prstGeom prst="rect">
            <a:avLst/>
          </a:prstGeom>
        </p:spPr>
      </p:pic>
    </p:spTree>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and the UK, as of 16 October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extBox 5"/>
          <p:cNvSpPr txBox="1"/>
          <p:nvPr/>
        </p:nvSpPr>
        <p:spPr>
          <a:xfrm>
            <a:off x="519475" y="5558992"/>
            <a:ext cx="10582052" cy="1311128"/>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3"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7 days with available data at the time of data collection. On 12 August 2020, Spain retro corrected the cumulative number of deaths leading to a negative increase of deaths.</a:t>
            </a:r>
          </a:p>
          <a:p>
            <a:r>
              <a:rPr lang="en-GB" sz="1100" dirty="0"/>
              <a:t>*Sweden: from end of August 2020, Swedish authorities are performing daily data consolidation leading to data retro-corrections. From week 38, the Swedish Public Health Agency will update COVID-19 daily data four times per week on Tuesday–Friday. This can result in a decrease of cumulative figures (cases or deaths) and related outputs. </a:t>
            </a:r>
          </a:p>
          <a:p>
            <a:endParaRPr lang="en-GB" sz="1100" dirty="0"/>
          </a:p>
          <a:p>
            <a:endParaRPr lang="en-GB" sz="1100" dirty="0"/>
          </a:p>
        </p:txBody>
      </p:sp>
      <p:pic>
        <p:nvPicPr>
          <p:cNvPr id="3" name="Picture 2"/>
          <p:cNvPicPr>
            <a:picLocks noChangeAspect="1"/>
          </p:cNvPicPr>
          <p:nvPr/>
        </p:nvPicPr>
        <p:blipFill>
          <a:blip r:embed="rId4"/>
          <a:stretch>
            <a:fillRect/>
          </a:stretch>
        </p:blipFill>
        <p:spPr>
          <a:xfrm>
            <a:off x="118381" y="1266001"/>
            <a:ext cx="11943099" cy="3834716"/>
          </a:xfrm>
          <a:prstGeom prst="rect">
            <a:avLst/>
          </a:prstGeom>
        </p:spPr>
      </p:pic>
    </p:spTree>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of 16 October 2020</a:t>
            </a:r>
          </a:p>
        </p:txBody>
      </p:sp>
      <p:sp>
        <p:nvSpPr>
          <p:cNvPr id="6" name="Rectangle 5"/>
          <p:cNvSpPr/>
          <p:nvPr/>
        </p:nvSpPr>
        <p:spPr>
          <a:xfrm>
            <a:off x="0" y="6074226"/>
            <a:ext cx="11709399" cy="584775"/>
          </a:xfrm>
          <a:prstGeom prst="rect">
            <a:avLst/>
          </a:prstGeom>
        </p:spPr>
        <p:txBody>
          <a:bodyPr wrap="square">
            <a:spAutoFit/>
          </a:bodyPr>
          <a:lstStyle/>
          <a:p>
            <a:pPr lvl="0"/>
            <a:r>
              <a:rPr lang="en-GB" sz="8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numbers of reported cases can have a big impact on the notification rate. In addition,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740" y="744024"/>
            <a:ext cx="7279752" cy="5148536"/>
          </a:xfrm>
          <a:prstGeom prst="rect">
            <a:avLst/>
          </a:prstGeom>
        </p:spPr>
      </p:pic>
    </p:spTree>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altLang="en-US" sz="2000" dirty="0">
                <a:solidFill>
                  <a:prstClr val="black"/>
                </a:solidFill>
              </a:rPr>
              <a:t>Ebola virus disease case distribution in Equateur Province, </a:t>
            </a:r>
            <a:br>
              <a:rPr lang="en-GB" altLang="en-US" sz="2000" dirty="0">
                <a:solidFill>
                  <a:prstClr val="black"/>
                </a:solidFill>
              </a:rPr>
            </a:br>
            <a:r>
              <a:rPr lang="en-GB" altLang="en-US" sz="2000" dirty="0">
                <a:solidFill>
                  <a:prstClr val="black"/>
                </a:solidFill>
              </a:rPr>
              <a:t>Democratic Republic of the Congo, as of 14 October 2020</a:t>
            </a:r>
            <a:endParaRPr lang="en-GB" sz="2000" dirty="0">
              <a:solidFill>
                <a:prstClr val="black"/>
              </a:solidFill>
            </a:endParaRPr>
          </a:p>
        </p:txBody>
      </p:sp>
      <p:sp>
        <p:nvSpPr>
          <p:cNvPr id="4" name="Slide Number Placeholder 3"/>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6" name="Picture 5">
            <a:extLst>
              <a:ext uri="{FF2B5EF4-FFF2-40B4-BE49-F238E27FC236}">
                <a16:creationId xmlns:a16="http://schemas.microsoft.com/office/drawing/2014/main" id="{8C23C51A-A4DF-41DC-8EB6-5956A2EB4BB5}"/>
              </a:ext>
            </a:extLst>
          </p:cNvPr>
          <p:cNvPicPr>
            <a:picLocks noChangeAspect="1"/>
          </p:cNvPicPr>
          <p:nvPr/>
        </p:nvPicPr>
        <p:blipFill>
          <a:blip r:embed="rId2"/>
          <a:stretch>
            <a:fillRect/>
          </a:stretch>
        </p:blipFill>
        <p:spPr>
          <a:xfrm>
            <a:off x="0" y="1642672"/>
            <a:ext cx="12192000" cy="3572656"/>
          </a:xfrm>
          <a:prstGeom prst="rect">
            <a:avLst/>
          </a:prstGeom>
        </p:spPr>
      </p:pic>
    </p:spTree>
    <p:extLst>
      <p:ext uri="{BB962C8B-B14F-4D97-AF65-F5344CB8AC3E}">
        <p14:creationId xmlns:p14="http://schemas.microsoft.com/office/powerpoint/2010/main" val="280932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000" dirty="0">
                <a:solidFill>
                  <a:prstClr val="black"/>
                </a:solidFill>
              </a:rPr>
              <a:t>Distribution of confirmed and probable cases of Ebola virus disease by week of reporting in Equateur Province, Democratic Republic of the Congo, </a:t>
            </a:r>
            <a:br>
              <a:rPr lang="en-GB" sz="2000" dirty="0">
                <a:solidFill>
                  <a:prstClr val="black"/>
                </a:solidFill>
              </a:rPr>
            </a:br>
            <a:r>
              <a:rPr lang="en-GB" sz="2000" dirty="0">
                <a:solidFill>
                  <a:prstClr val="black"/>
                </a:solidFill>
              </a:rPr>
              <a:t>as of 14</a:t>
            </a:r>
            <a:r>
              <a:rPr lang="en-GB" altLang="en-US" sz="2000" dirty="0">
                <a:solidFill>
                  <a:prstClr val="black"/>
                </a:solidFill>
              </a:rPr>
              <a:t> October </a:t>
            </a:r>
            <a:r>
              <a:rPr lang="en-GB" sz="2000" dirty="0">
                <a:solidFill>
                  <a:prstClr val="black"/>
                </a:solidFill>
              </a:rPr>
              <a:t>2020</a:t>
            </a:r>
            <a:endParaRPr lang="en-GB" sz="2000"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6" name="Picture 5">
            <a:extLst>
              <a:ext uri="{FF2B5EF4-FFF2-40B4-BE49-F238E27FC236}">
                <a16:creationId xmlns:a16="http://schemas.microsoft.com/office/drawing/2014/main" id="{63E30221-0F8E-4607-881C-CF98E1ADA3C2}"/>
              </a:ext>
            </a:extLst>
          </p:cNvPr>
          <p:cNvPicPr>
            <a:picLocks noChangeAspect="1"/>
          </p:cNvPicPr>
          <p:nvPr/>
        </p:nvPicPr>
        <p:blipFill>
          <a:blip r:embed="rId2"/>
          <a:stretch>
            <a:fillRect/>
          </a:stretch>
        </p:blipFill>
        <p:spPr>
          <a:xfrm>
            <a:off x="1652944" y="1603717"/>
            <a:ext cx="8886112" cy="4652593"/>
          </a:xfrm>
          <a:prstGeom prst="rect">
            <a:avLst/>
          </a:prstGeom>
        </p:spPr>
      </p:pic>
    </p:spTree>
    <p:extLst>
      <p:ext uri="{BB962C8B-B14F-4D97-AF65-F5344CB8AC3E}">
        <p14:creationId xmlns:p14="http://schemas.microsoft.com/office/powerpoint/2010/main" val="21485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8</a:t>
            </a:fld>
            <a:endParaRPr lang="en-GB" dirty="0"/>
          </a:p>
        </p:txBody>
      </p:sp>
      <p:sp>
        <p:nvSpPr>
          <p:cNvPr id="6" name="Title 1"/>
          <p:cNvSpPr txBox="1">
            <a:spLocks/>
          </p:cNvSpPr>
          <p:nvPr/>
        </p:nvSpPr>
        <p:spPr>
          <a:xfrm>
            <a:off x="562708" y="300446"/>
            <a:ext cx="10512963"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Geographical distribution of confirmed and probable cases of Ebola virus disease, Equateur Province, Democratic Republic of the Congo, </a:t>
            </a:r>
          </a:p>
          <a:p>
            <a:pPr algn="ctr" fontAlgn="base">
              <a:spcAft>
                <a:spcPct val="0"/>
              </a:spcAft>
            </a:pPr>
            <a:r>
              <a:rPr lang="en-GB" sz="2000" dirty="0"/>
              <a:t>as of 14</a:t>
            </a:r>
            <a:r>
              <a:rPr lang="en-GB" altLang="en-US" sz="2000" dirty="0">
                <a:solidFill>
                  <a:prstClr val="black"/>
                </a:solidFill>
              </a:rPr>
              <a:t> October </a:t>
            </a:r>
            <a:r>
              <a:rPr lang="en-GB" sz="2000" dirty="0"/>
              <a:t>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4" name="Picture 3">
            <a:extLst>
              <a:ext uri="{FF2B5EF4-FFF2-40B4-BE49-F238E27FC236}">
                <a16:creationId xmlns:a16="http://schemas.microsoft.com/office/drawing/2014/main" id="{9DAD9D96-2EBF-43F5-B338-B740FF25CA46}"/>
              </a:ext>
            </a:extLst>
          </p:cNvPr>
          <p:cNvPicPr>
            <a:picLocks noChangeAspect="1"/>
          </p:cNvPicPr>
          <p:nvPr/>
        </p:nvPicPr>
        <p:blipFill>
          <a:blip r:embed="rId2"/>
          <a:stretch>
            <a:fillRect/>
          </a:stretch>
        </p:blipFill>
        <p:spPr>
          <a:xfrm>
            <a:off x="2492951" y="1075192"/>
            <a:ext cx="7199689" cy="5561180"/>
          </a:xfrm>
          <a:prstGeom prst="rect">
            <a:avLst/>
          </a:prstGeom>
        </p:spPr>
      </p:pic>
    </p:spTree>
    <p:extLst>
      <p:ext uri="{BB962C8B-B14F-4D97-AF65-F5344CB8AC3E}">
        <p14:creationId xmlns:p14="http://schemas.microsoft.com/office/powerpoint/2010/main" val="427260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47CFCC-F8CA-454D-B7BA-028D41C1BE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325" y="0"/>
            <a:ext cx="9711349" cy="6858000"/>
          </a:xfrm>
          <a:prstGeom prst="rect">
            <a:avLst/>
          </a:prstGeom>
        </p:spPr>
      </p:pic>
    </p:spTree>
    <p:extLst>
      <p:ext uri="{BB962C8B-B14F-4D97-AF65-F5344CB8AC3E}">
        <p14:creationId xmlns:p14="http://schemas.microsoft.com/office/powerpoint/2010/main" val="3480667153"/>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Props1.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8013DF-7568-4DE1-A15A-B72D0DA1D637}">
  <ds:schemaRefs>
    <ds:schemaRef ds:uri="http://purl.org/dc/dcmitype/"/>
    <ds:schemaRef ds:uri="d23a570b-d7a9-49ca-a34c-8afb8206b4bf"/>
    <ds:schemaRef ds:uri="http://purl.org/dc/elements/1.1/"/>
    <ds:schemaRef ds:uri="http://schemas.microsoft.com/office/2006/metadata/properties"/>
    <ds:schemaRef ds:uri="http://schemas.openxmlformats.org/package/2006/metadata/core-properties"/>
    <ds:schemaRef ds:uri="http://schemas.microsoft.com/sharepoint/v3"/>
    <ds:schemaRef ds:uri="http://purl.org/dc/terms/"/>
    <ds:schemaRef ds:uri="http://schemas.microsoft.com/office/2006/documentManagement/types"/>
    <ds:schemaRef ds:uri="http://schemas.microsoft.com/office/infopath/2007/PartnerControls"/>
    <ds:schemaRef ds:uri="376727eb-354b-45e4-998d-f84ea079474e"/>
    <ds:schemaRef ds:uri="http://www.w3.org/XML/1998/namespace"/>
  </ds:schemaRefs>
</ds:datastoreItem>
</file>

<file path=customXml/itemProps3.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4.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5.xml><?xml version="1.0" encoding="utf-8"?>
<ds:datastoreItem xmlns:ds="http://schemas.openxmlformats.org/officeDocument/2006/customXml" ds:itemID="{F8EED194-C37D-4977-AE20-81936875A2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25443</TotalTime>
  <Words>865</Words>
  <Application>Microsoft Office PowerPoint</Application>
  <PresentationFormat>Widescreen</PresentationFormat>
  <Paragraphs>31</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Helvetica</vt:lpstr>
      <vt:lpstr>Tahoma</vt:lpstr>
      <vt:lpstr>Theme_ECDC</vt:lpstr>
      <vt:lpstr>Reusable maps and graphs from ECDC Communicable Disease Threats Report   Week 42, 2020 </vt:lpstr>
      <vt:lpstr>Distribution of COVID-19 cases* in accordance with the applied case definitions in the affected countries, as of 16 October 2020</vt:lpstr>
      <vt:lpstr>Distribution of COVID-19 deaths* worldwide, as of 16 October 2020 </vt:lpstr>
      <vt:lpstr>Distribution of laboratory-confirmed cases* of COVID-19 in the EU/EEA and the UK, as of 16 October 2020</vt:lpstr>
      <vt:lpstr>Geographic distribution of 14-day cumulative number of reported COVID-19 cases per 100 000 population, worldwide, as of 16 October 2020</vt:lpstr>
      <vt:lpstr>Ebola virus disease case distribution in Equateur Province,  Democratic Republic of the Congo, as of 14 October 2020</vt:lpstr>
      <vt:lpstr>Distribution of confirmed and probable cases of Ebola virus disease by week of reporting in Equateur Province, Democratic Republic of the Congo,  as of 14 October 2020</vt:lpstr>
      <vt:lpstr>PowerPoint Presentation</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Harry Gosling</cp:lastModifiedBy>
  <cp:revision>2049</cp:revision>
  <cp:lastPrinted>2017-03-24T07:50:18Z</cp:lastPrinted>
  <dcterms:created xsi:type="dcterms:W3CDTF">2015-11-05T13:02:54Z</dcterms:created>
  <dcterms:modified xsi:type="dcterms:W3CDTF">2020-10-16T13:42:19Z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