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1"/>
  </p:notesMasterIdLst>
  <p:handoutMasterIdLst>
    <p:handoutMasterId r:id="rId22"/>
  </p:handoutMasterIdLst>
  <p:sldIdLst>
    <p:sldId id="256" r:id="rId7"/>
    <p:sldId id="322" r:id="rId8"/>
    <p:sldId id="323" r:id="rId9"/>
    <p:sldId id="324" r:id="rId10"/>
    <p:sldId id="325" r:id="rId11"/>
    <p:sldId id="334" r:id="rId12"/>
    <p:sldId id="332" r:id="rId13"/>
    <p:sldId id="330" r:id="rId14"/>
    <p:sldId id="329" r:id="rId15"/>
    <p:sldId id="260" r:id="rId16"/>
    <p:sldId id="258" r:id="rId17"/>
    <p:sldId id="335" r:id="rId18"/>
    <p:sldId id="336" r:id="rId19"/>
    <p:sldId id="261" r:id="rId20"/>
  </p:sldIdLst>
  <p:sldSz cx="12192000" cy="6858000"/>
  <p:notesSz cx="7010400" cy="9296400"/>
  <p:custDataLst>
    <p:tags r:id="rId23"/>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662" autoAdjust="0"/>
  </p:normalViewPr>
  <p:slideViewPr>
    <p:cSldViewPr snapToGrid="0">
      <p:cViewPr varScale="1">
        <p:scale>
          <a:sx n="100" d="100"/>
          <a:sy n="100" d="100"/>
        </p:scale>
        <p:origin x="954"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Median age 38.5 years, average 36</a:t>
            </a:r>
          </a:p>
        </p:txBody>
      </p:sp>
      <p:sp>
        <p:nvSpPr>
          <p:cNvPr id="4" name="Slide Number Placeholder 3"/>
          <p:cNvSpPr>
            <a:spLocks noGrp="1"/>
          </p:cNvSpPr>
          <p:nvPr>
            <p:ph type="sldNum" sz="quarter" idx="10"/>
          </p:nvPr>
        </p:nvSpPr>
        <p:spPr/>
        <p:txBody>
          <a:bodyPr/>
          <a:lstStyle/>
          <a:p>
            <a:fld id="{C87C4438-05CF-4422-80F6-43EA6CF53316}" type="slidenum">
              <a:rPr lang="en-GB" smtClean="0"/>
              <a:t>11</a:t>
            </a:fld>
            <a:endParaRPr lang="en-GB"/>
          </a:p>
        </p:txBody>
      </p:sp>
    </p:spTree>
    <p:extLst>
      <p:ext uri="{BB962C8B-B14F-4D97-AF65-F5344CB8AC3E}">
        <p14:creationId xmlns:p14="http://schemas.microsoft.com/office/powerpoint/2010/main" val="386777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Median age 38.5 years, average 36</a:t>
            </a:r>
          </a:p>
        </p:txBody>
      </p:sp>
      <p:sp>
        <p:nvSpPr>
          <p:cNvPr id="4" name="Slide Number Placeholder 3"/>
          <p:cNvSpPr>
            <a:spLocks noGrp="1"/>
          </p:cNvSpPr>
          <p:nvPr>
            <p:ph type="sldNum" sz="quarter" idx="10"/>
          </p:nvPr>
        </p:nvSpPr>
        <p:spPr/>
        <p:txBody>
          <a:bodyPr/>
          <a:lstStyle/>
          <a:p>
            <a:fld id="{C87C4438-05CF-4422-80F6-43EA6CF53316}" type="slidenum">
              <a:rPr lang="en-GB" smtClean="0"/>
              <a:t>13</a:t>
            </a:fld>
            <a:endParaRPr lang="en-GB"/>
          </a:p>
        </p:txBody>
      </p:sp>
    </p:spTree>
    <p:extLst>
      <p:ext uri="{BB962C8B-B14F-4D97-AF65-F5344CB8AC3E}">
        <p14:creationId xmlns:p14="http://schemas.microsoft.com/office/powerpoint/2010/main" val="3867776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91480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42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496" y="223936"/>
            <a:ext cx="10322014" cy="751942"/>
          </a:xfrm>
        </p:spPr>
        <p:txBody>
          <a:bodyPr>
            <a:normAutofit fontScale="90000"/>
          </a:bodyPr>
          <a:lstStyle/>
          <a:p>
            <a:pPr algn="ctr">
              <a:lnSpc>
                <a:spcPct val="100000"/>
              </a:lnSpc>
              <a:spcBef>
                <a:spcPts val="0"/>
              </a:spcBef>
            </a:pPr>
            <a:r>
              <a:rPr lang="en-GB" sz="1800" b="0" dirty="0">
                <a:solidFill>
                  <a:srgbClr val="000000">
                    <a:alpha val="100000"/>
                  </a:srgbClr>
                </a:solidFill>
                <a:latin typeface="Tahoma"/>
                <a:cs typeface="Tahoma"/>
              </a:rPr>
              <a:t>Distribution of confirmed human cases of avian influenza A(H9N2) virus infection by year of onset and country,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1998–2021 (n=94)</a:t>
            </a:r>
          </a:p>
        </p:txBody>
      </p:sp>
      <p:pic>
        <p:nvPicPr>
          <p:cNvPr id="4" name="Picture 3">
            <a:extLst>
              <a:ext uri="{FF2B5EF4-FFF2-40B4-BE49-F238E27FC236}">
                <a16:creationId xmlns:a16="http://schemas.microsoft.com/office/drawing/2014/main" id="{069F3BEE-A921-4BA7-8E89-216006F153CA}"/>
              </a:ext>
            </a:extLst>
          </p:cNvPr>
          <p:cNvPicPr>
            <a:picLocks noChangeAspect="1"/>
          </p:cNvPicPr>
          <p:nvPr/>
        </p:nvPicPr>
        <p:blipFill>
          <a:blip r:embed="rId2"/>
          <a:stretch>
            <a:fillRect/>
          </a:stretch>
        </p:blipFill>
        <p:spPr>
          <a:xfrm>
            <a:off x="741530" y="1057056"/>
            <a:ext cx="10071946" cy="5159403"/>
          </a:xfrm>
          <a:prstGeom prst="rect">
            <a:avLst/>
          </a:prstGeom>
        </p:spPr>
      </p:pic>
    </p:spTree>
    <p:extLst>
      <p:ext uri="{BB962C8B-B14F-4D97-AF65-F5344CB8AC3E}">
        <p14:creationId xmlns:p14="http://schemas.microsoft.com/office/powerpoint/2010/main" val="158857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223936"/>
            <a:ext cx="10504834" cy="951722"/>
          </a:xfrm>
        </p:spPr>
        <p:txBody>
          <a:bodyPr/>
          <a:lstStyle/>
          <a:p>
            <a:pPr algn="ctr">
              <a:lnSpc>
                <a:spcPct val="100000"/>
              </a:lnSpc>
              <a:spcBef>
                <a:spcPts val="0"/>
              </a:spcBef>
            </a:pPr>
            <a:r>
              <a:rPr lang="en-GB" sz="1800" b="0" dirty="0">
                <a:solidFill>
                  <a:srgbClr val="000000">
                    <a:alpha val="100000"/>
                  </a:srgbClr>
                </a:solidFill>
                <a:latin typeface="Tahoma"/>
                <a:cs typeface="Tahoma"/>
              </a:rPr>
              <a:t>Age and sex distribution of confirmed human cases with influenza A(H9N2) virus infection</a:t>
            </a:r>
            <a:r>
              <a:rPr lang="en-GB" sz="1800" b="0">
                <a:solidFill>
                  <a:srgbClr val="000000">
                    <a:alpha val="100000"/>
                  </a:srgbClr>
                </a:solidFill>
                <a:latin typeface="Tahoma"/>
                <a:cs typeface="Tahoma"/>
              </a:rPr>
              <a:t>, </a:t>
            </a:r>
            <a:br>
              <a:rPr lang="en-GB" sz="1800" b="0">
                <a:solidFill>
                  <a:srgbClr val="000000">
                    <a:alpha val="100000"/>
                  </a:srgbClr>
                </a:solidFill>
                <a:latin typeface="Tahoma"/>
                <a:cs typeface="Tahoma"/>
              </a:rPr>
            </a:br>
            <a:r>
              <a:rPr lang="en-GB" sz="1800" b="0">
                <a:solidFill>
                  <a:srgbClr val="000000">
                    <a:alpha val="100000"/>
                  </a:srgbClr>
                </a:solidFill>
                <a:latin typeface="Tahoma"/>
                <a:cs typeface="Tahoma"/>
              </a:rPr>
              <a:t>1998–2021 (n=94)</a:t>
            </a:r>
            <a:endParaRPr sz="1800" b="0" i="0" u="none" cap="none" dirty="0">
              <a:solidFill>
                <a:srgbClr val="000000">
                  <a:alpha val="100000"/>
                </a:srgbClr>
              </a:solidFill>
              <a:latin typeface="Tahoma"/>
              <a:cs typeface="Tahoma"/>
            </a:endParaRPr>
          </a:p>
        </p:txBody>
      </p:sp>
      <p:pic>
        <p:nvPicPr>
          <p:cNvPr id="4" name="Picture 3">
            <a:extLst>
              <a:ext uri="{FF2B5EF4-FFF2-40B4-BE49-F238E27FC236}">
                <a16:creationId xmlns:a16="http://schemas.microsoft.com/office/drawing/2014/main" id="{212EE9C4-42FD-4612-92D4-1891F7C3D96A}"/>
              </a:ext>
            </a:extLst>
          </p:cNvPr>
          <p:cNvPicPr>
            <a:picLocks noChangeAspect="1"/>
          </p:cNvPicPr>
          <p:nvPr/>
        </p:nvPicPr>
        <p:blipFill>
          <a:blip r:embed="rId3"/>
          <a:stretch>
            <a:fillRect/>
          </a:stretch>
        </p:blipFill>
        <p:spPr>
          <a:xfrm>
            <a:off x="1401743" y="1213430"/>
            <a:ext cx="8793196" cy="510005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7" y="223936"/>
            <a:ext cx="10506513" cy="751942"/>
          </a:xfrm>
        </p:spPr>
        <p:txBody>
          <a:bodyPr>
            <a:normAutofit fontScale="90000"/>
          </a:bodyPr>
          <a:lstStyle/>
          <a:p>
            <a:pPr algn="ctr">
              <a:lnSpc>
                <a:spcPct val="100000"/>
              </a:lnSpc>
              <a:spcBef>
                <a:spcPts val="0"/>
              </a:spcBef>
            </a:pPr>
            <a:r>
              <a:rPr lang="en-GB" sz="1800" b="0" dirty="0">
                <a:solidFill>
                  <a:srgbClr val="000000">
                    <a:alpha val="100000"/>
                  </a:srgbClr>
                </a:solidFill>
                <a:latin typeface="Tahoma"/>
                <a:cs typeface="Tahoma"/>
              </a:rPr>
              <a:t>Distribution of confirmed human cases of avian influenza A(H5N6) virus infection by year of onset and country,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2014–2021 (n=49)</a:t>
            </a:r>
          </a:p>
        </p:txBody>
      </p:sp>
      <p:pic>
        <p:nvPicPr>
          <p:cNvPr id="4" name="Picture 3">
            <a:extLst>
              <a:ext uri="{FF2B5EF4-FFF2-40B4-BE49-F238E27FC236}">
                <a16:creationId xmlns:a16="http://schemas.microsoft.com/office/drawing/2014/main" id="{DE82F4D5-8442-4B1F-97A2-DF9A3B791C7E}"/>
              </a:ext>
            </a:extLst>
          </p:cNvPr>
          <p:cNvPicPr>
            <a:picLocks noChangeAspect="1"/>
          </p:cNvPicPr>
          <p:nvPr/>
        </p:nvPicPr>
        <p:blipFill>
          <a:blip r:embed="rId2"/>
          <a:stretch>
            <a:fillRect/>
          </a:stretch>
        </p:blipFill>
        <p:spPr>
          <a:xfrm>
            <a:off x="690972" y="1064817"/>
            <a:ext cx="10066982" cy="5174617"/>
          </a:xfrm>
          <a:prstGeom prst="rect">
            <a:avLst/>
          </a:prstGeom>
        </p:spPr>
      </p:pic>
    </p:spTree>
    <p:extLst>
      <p:ext uri="{BB962C8B-B14F-4D97-AF65-F5344CB8AC3E}">
        <p14:creationId xmlns:p14="http://schemas.microsoft.com/office/powerpoint/2010/main" val="381257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lstStyle/>
          <a:p>
            <a:pPr algn="ctr">
              <a:lnSpc>
                <a:spcPct val="100000"/>
              </a:lnSpc>
              <a:spcBef>
                <a:spcPts val="0"/>
              </a:spcBef>
            </a:pPr>
            <a:r>
              <a:rPr lang="en-GB" sz="1800" b="0" dirty="0">
                <a:solidFill>
                  <a:srgbClr val="000000">
                    <a:alpha val="100000"/>
                  </a:srgbClr>
                </a:solidFill>
                <a:latin typeface="Tahoma"/>
                <a:cs typeface="Tahoma"/>
              </a:rPr>
              <a:t>Age and sex distribution of confirmed human cases with influenza A(H5N6) virus infection,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2014–2021, China and Laos (n=49)</a:t>
            </a:r>
            <a:endParaRPr sz="1800" b="0" i="0" u="none" cap="none" dirty="0">
              <a:solidFill>
                <a:srgbClr val="000000">
                  <a:alpha val="100000"/>
                </a:srgbClr>
              </a:solidFill>
              <a:latin typeface="Tahoma"/>
              <a:cs typeface="Tahoma"/>
            </a:endParaRPr>
          </a:p>
        </p:txBody>
      </p:sp>
      <p:pic>
        <p:nvPicPr>
          <p:cNvPr id="4" name="Picture 3">
            <a:extLst>
              <a:ext uri="{FF2B5EF4-FFF2-40B4-BE49-F238E27FC236}">
                <a16:creationId xmlns:a16="http://schemas.microsoft.com/office/drawing/2014/main" id="{BE8EE034-5D60-4D36-A9CD-8C9BF1C71DCA}"/>
              </a:ext>
            </a:extLst>
          </p:cNvPr>
          <p:cNvPicPr>
            <a:picLocks noChangeAspect="1"/>
          </p:cNvPicPr>
          <p:nvPr/>
        </p:nvPicPr>
        <p:blipFill>
          <a:blip r:embed="rId3"/>
          <a:stretch>
            <a:fillRect/>
          </a:stretch>
        </p:blipFill>
        <p:spPr>
          <a:xfrm>
            <a:off x="1448144" y="1443168"/>
            <a:ext cx="8316489" cy="4812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21BB-2E8C-4C93-AB93-AD2E7DF9B099}"/>
              </a:ext>
            </a:extLst>
          </p:cNvPr>
          <p:cNvSpPr>
            <a:spLocks noGrp="1"/>
          </p:cNvSpPr>
          <p:nvPr>
            <p:ph type="title"/>
          </p:nvPr>
        </p:nvSpPr>
        <p:spPr/>
        <p:txBody>
          <a:bodyPr>
            <a:noAutofit/>
          </a:bodyPr>
          <a:lstStyle/>
          <a:p>
            <a:pPr algn="ctr"/>
            <a:r>
              <a:rPr lang="en-GB" sz="1800" b="0" dirty="0">
                <a:solidFill>
                  <a:srgbClr val="000000">
                    <a:alpha val="100000"/>
                  </a:srgbClr>
                </a:solidFill>
                <a:latin typeface="Tahoma"/>
                <a:cs typeface="Tahoma"/>
              </a:rPr>
              <a:t>Geographical distribution of confirmed human cases with influenza A(H5N6) virus infection, </a:t>
            </a:r>
            <a:br>
              <a:rPr lang="en-GB" sz="1800" b="0" dirty="0">
                <a:solidFill>
                  <a:srgbClr val="000000">
                    <a:alpha val="100000"/>
                  </a:srgbClr>
                </a:solidFill>
                <a:latin typeface="Tahoma"/>
                <a:cs typeface="Tahoma"/>
              </a:rPr>
            </a:br>
            <a:r>
              <a:rPr lang="en-GB" sz="1800" b="0" dirty="0">
                <a:solidFill>
                  <a:srgbClr val="000000">
                    <a:alpha val="100000"/>
                  </a:srgbClr>
                </a:solidFill>
                <a:latin typeface="Tahoma"/>
                <a:cs typeface="Tahoma"/>
              </a:rPr>
              <a:t>2014–2021, China and Laos (n=49)</a:t>
            </a:r>
            <a:endParaRPr lang="en-GB" sz="1800" dirty="0"/>
          </a:p>
        </p:txBody>
      </p:sp>
      <p:sp>
        <p:nvSpPr>
          <p:cNvPr id="4" name="Slide Number Placeholder 3">
            <a:extLst>
              <a:ext uri="{FF2B5EF4-FFF2-40B4-BE49-F238E27FC236}">
                <a16:creationId xmlns:a16="http://schemas.microsoft.com/office/drawing/2014/main" id="{96EAFCAA-64B0-46B1-9DB8-C239FEADD1EF}"/>
              </a:ext>
            </a:extLst>
          </p:cNvPr>
          <p:cNvSpPr>
            <a:spLocks noGrp="1"/>
          </p:cNvSpPr>
          <p:nvPr>
            <p:ph type="sldNum" sz="quarter" idx="12"/>
          </p:nvPr>
        </p:nvSpPr>
        <p:spPr/>
        <p:txBody>
          <a:bodyPr/>
          <a:lstStyle/>
          <a:p>
            <a:fld id="{F9E29A8E-A0F1-419A-8E8B-A78BF9C70DE8}" type="slidenum">
              <a:rPr lang="en-GB" smtClean="0"/>
              <a:pPr/>
              <a:t>14</a:t>
            </a:fld>
            <a:endParaRPr lang="en-GB" dirty="0"/>
          </a:p>
        </p:txBody>
      </p:sp>
      <p:pic>
        <p:nvPicPr>
          <p:cNvPr id="5" name="Picture 4">
            <a:extLst>
              <a:ext uri="{FF2B5EF4-FFF2-40B4-BE49-F238E27FC236}">
                <a16:creationId xmlns:a16="http://schemas.microsoft.com/office/drawing/2014/main" id="{61CEB819-10D8-4DFE-9F89-491FEAB2C3D1}"/>
              </a:ext>
            </a:extLst>
          </p:cNvPr>
          <p:cNvPicPr>
            <a:picLocks noChangeAspect="1"/>
          </p:cNvPicPr>
          <p:nvPr/>
        </p:nvPicPr>
        <p:blipFill>
          <a:blip r:embed="rId2"/>
          <a:stretch>
            <a:fillRect/>
          </a:stretch>
        </p:blipFill>
        <p:spPr>
          <a:xfrm>
            <a:off x="2461886" y="1444007"/>
            <a:ext cx="6851062" cy="5294002"/>
          </a:xfrm>
          <a:prstGeom prst="rect">
            <a:avLst/>
          </a:prstGeom>
        </p:spPr>
      </p:pic>
    </p:spTree>
    <p:extLst>
      <p:ext uri="{BB962C8B-B14F-4D97-AF65-F5344CB8AC3E}">
        <p14:creationId xmlns:p14="http://schemas.microsoft.com/office/powerpoint/2010/main" val="436827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41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6E80C744-99BF-4DD8-A16E-C2E1162E87E1}"/>
              </a:ext>
            </a:extLst>
          </p:cNvPr>
          <p:cNvPicPr>
            <a:picLocks/>
          </p:cNvPicPr>
          <p:nvPr/>
        </p:nvPicPr>
        <p:blipFill>
          <a:blip r:embed="rId3" cstate="print"/>
          <a:stretch>
            <a:fillRect/>
          </a:stretch>
        </p:blipFill>
        <p:spPr>
          <a:xfrm>
            <a:off x="431359" y="1159422"/>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41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A51E6310-DC81-4482-95F9-CE829F562B1C}"/>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41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113217C7-965F-4ABE-8690-E108B07CDB41}"/>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40 to week 41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Content Placeholder 2">
            <a:extLst>
              <a:ext uri="{FF2B5EF4-FFF2-40B4-BE49-F238E27FC236}">
                <a16:creationId xmlns:a16="http://schemas.microsoft.com/office/drawing/2014/main" id="{128B090D-822B-433E-85AB-1984CD52900A}"/>
              </a:ext>
            </a:extLst>
          </p:cNvPr>
          <p:cNvPicPr>
            <a:picLocks/>
          </p:cNvPicPr>
          <p:nvPr/>
        </p:nvPicPr>
        <p:blipFill>
          <a:blip r:embed="rId3" cstate="print"/>
          <a:stretch>
            <a:fillRect/>
          </a:stretch>
        </p:blipFill>
        <p:spPr>
          <a:xfrm>
            <a:off x="2209800" y="718451"/>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05F6C3-A982-469A-A8F9-3EE98C0D984A}"/>
              </a:ext>
            </a:extLst>
          </p:cNvPr>
          <p:cNvSpPr>
            <a:spLocks noGrp="1"/>
          </p:cNvSpPr>
          <p:nvPr>
            <p:ph type="sldNum" sz="quarter" idx="12"/>
          </p:nvPr>
        </p:nvSpPr>
        <p:spPr/>
        <p:txBody>
          <a:bodyPr/>
          <a:lstStyle/>
          <a:p>
            <a:fld id="{F9E29A8E-A0F1-419A-8E8B-A78BF9C70DE8}" type="slidenum">
              <a:rPr lang="en-GB" smtClean="0"/>
              <a:pPr/>
              <a:t>6</a:t>
            </a:fld>
            <a:endParaRPr lang="en-GB" dirty="0"/>
          </a:p>
        </p:txBody>
      </p:sp>
      <p:pic>
        <p:nvPicPr>
          <p:cNvPr id="2" name="Picture 1">
            <a:extLst>
              <a:ext uri="{FF2B5EF4-FFF2-40B4-BE49-F238E27FC236}">
                <a16:creationId xmlns:a16="http://schemas.microsoft.com/office/drawing/2014/main" id="{28167DE7-6C72-4196-8AC0-BAEC13A72A8D}"/>
              </a:ext>
            </a:extLst>
          </p:cNvPr>
          <p:cNvPicPr>
            <a:picLocks noChangeAspect="1"/>
          </p:cNvPicPr>
          <p:nvPr/>
        </p:nvPicPr>
        <p:blipFill>
          <a:blip r:embed="rId2"/>
          <a:stretch>
            <a:fillRect/>
          </a:stretch>
        </p:blipFill>
        <p:spPr>
          <a:xfrm>
            <a:off x="1640375" y="857249"/>
            <a:ext cx="7728615" cy="5457825"/>
          </a:xfrm>
          <a:prstGeom prst="rect">
            <a:avLst/>
          </a:prstGeom>
        </p:spPr>
      </p:pic>
      <p:sp>
        <p:nvSpPr>
          <p:cNvPr id="3" name="TextBox 2">
            <a:extLst>
              <a:ext uri="{FF2B5EF4-FFF2-40B4-BE49-F238E27FC236}">
                <a16:creationId xmlns:a16="http://schemas.microsoft.com/office/drawing/2014/main" id="{EE1E985E-9C87-4877-8992-88734AEC9F5F}"/>
              </a:ext>
            </a:extLst>
          </p:cNvPr>
          <p:cNvSpPr txBox="1"/>
          <p:nvPr/>
        </p:nvSpPr>
        <p:spPr>
          <a:xfrm>
            <a:off x="1438275" y="17333"/>
            <a:ext cx="10153650" cy="757130"/>
          </a:xfrm>
          <a:prstGeom prst="rect">
            <a:avLst/>
          </a:prstGeom>
          <a:noFill/>
        </p:spPr>
        <p:txBody>
          <a:bodyPr wrap="square" rtlCol="0">
            <a:spAutoFit/>
          </a:bodyPr>
          <a:lstStyle/>
          <a:p>
            <a:r>
              <a:rPr lang="en-GB" sz="2400" dirty="0"/>
              <a:t>Distribution of human West Nile virus infections by affected areas as of 21 October 2021</a:t>
            </a:r>
          </a:p>
        </p:txBody>
      </p:sp>
    </p:spTree>
    <p:extLst>
      <p:ext uri="{BB962C8B-B14F-4D97-AF65-F5344CB8AC3E}">
        <p14:creationId xmlns:p14="http://schemas.microsoft.com/office/powerpoint/2010/main" val="146597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AB8FA3-2C7A-4DD2-B6E0-996223E7EC07}"/>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Content Placeholder 4">
            <a:extLst>
              <a:ext uri="{FF2B5EF4-FFF2-40B4-BE49-F238E27FC236}">
                <a16:creationId xmlns:a16="http://schemas.microsoft.com/office/drawing/2014/main" id="{7386B26B-4D80-4E9B-B4DE-276D6F5782D5}"/>
              </a:ext>
            </a:extLst>
          </p:cNvPr>
          <p:cNvPicPr>
            <a:picLocks noGrp="1" noChangeAspect="1"/>
          </p:cNvPicPr>
          <p:nvPr>
            <p:ph idx="1"/>
          </p:nvPr>
        </p:nvPicPr>
        <p:blipFill>
          <a:blip r:embed="rId2"/>
          <a:stretch>
            <a:fillRect/>
          </a:stretch>
        </p:blipFill>
        <p:spPr>
          <a:xfrm>
            <a:off x="1362075" y="900826"/>
            <a:ext cx="7894140" cy="5574716"/>
          </a:xfrm>
          <a:prstGeom prst="rect">
            <a:avLst/>
          </a:prstGeom>
        </p:spPr>
      </p:pic>
      <p:sp>
        <p:nvSpPr>
          <p:cNvPr id="7" name="TextBox 6">
            <a:extLst>
              <a:ext uri="{FF2B5EF4-FFF2-40B4-BE49-F238E27FC236}">
                <a16:creationId xmlns:a16="http://schemas.microsoft.com/office/drawing/2014/main" id="{D38F2CFF-69A1-47DB-A2FB-D44C44B802D7}"/>
              </a:ext>
            </a:extLst>
          </p:cNvPr>
          <p:cNvSpPr txBox="1"/>
          <p:nvPr/>
        </p:nvSpPr>
        <p:spPr>
          <a:xfrm>
            <a:off x="1162050" y="17333"/>
            <a:ext cx="11515725" cy="757130"/>
          </a:xfrm>
          <a:prstGeom prst="rect">
            <a:avLst/>
          </a:prstGeom>
          <a:noFill/>
        </p:spPr>
        <p:txBody>
          <a:bodyPr wrap="square" rtlCol="0">
            <a:spAutoFit/>
          </a:bodyPr>
          <a:lstStyle/>
          <a:p>
            <a:r>
              <a:rPr lang="en-GB" sz="2400" dirty="0"/>
              <a:t>Distribution of West Nile virus infections among humans and outbreaks among equids and/or birds in the EU as of 21 October 2021</a:t>
            </a:r>
          </a:p>
        </p:txBody>
      </p:sp>
    </p:spTree>
    <p:extLst>
      <p:ext uri="{BB962C8B-B14F-4D97-AF65-F5344CB8AC3E}">
        <p14:creationId xmlns:p14="http://schemas.microsoft.com/office/powerpoint/2010/main" val="19226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8D8-0621-44FD-8434-B8D95BE91F36}"/>
              </a:ext>
            </a:extLst>
          </p:cNvPr>
          <p:cNvSpPr>
            <a:spLocks noGrp="1"/>
          </p:cNvSpPr>
          <p:nvPr>
            <p:ph type="title"/>
          </p:nvPr>
        </p:nvSpPr>
        <p:spPr/>
        <p:txBody>
          <a:bodyPr>
            <a:normAutofit fontScale="90000"/>
          </a:bodyPr>
          <a:lstStyle/>
          <a:p>
            <a:r>
              <a:rPr lang="en-GB" dirty="0">
                <a:effectLst/>
              </a:rPr>
              <a:t>Geographical distribution of cholera cases reported worldwide from </a:t>
            </a:r>
            <a:r>
              <a:rPr lang="en-GB" dirty="0"/>
              <a:t>August</a:t>
            </a:r>
            <a:r>
              <a:rPr lang="en-GB" dirty="0">
                <a:effectLst/>
              </a:rPr>
              <a:t> to </a:t>
            </a:r>
            <a:r>
              <a:rPr lang="en-GB" dirty="0"/>
              <a:t>October</a:t>
            </a:r>
            <a:r>
              <a:rPr lang="en-GB" dirty="0">
                <a:effectLst/>
              </a:rPr>
              <a:t> 2021 </a:t>
            </a:r>
            <a:endParaRPr lang="en-GB" dirty="0"/>
          </a:p>
        </p:txBody>
      </p:sp>
      <p:sp>
        <p:nvSpPr>
          <p:cNvPr id="3" name="Footer Placeholder 2">
            <a:extLst>
              <a:ext uri="{FF2B5EF4-FFF2-40B4-BE49-F238E27FC236}">
                <a16:creationId xmlns:a16="http://schemas.microsoft.com/office/drawing/2014/main" id="{6EA02FB9-3D00-48A1-97E2-F131E6BF0B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CC9CDE5-D5E0-4EF5-9525-DB8AAEC49E1C}"/>
              </a:ext>
            </a:extLst>
          </p:cNvPr>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6" name="Picture 5">
            <a:extLst>
              <a:ext uri="{FF2B5EF4-FFF2-40B4-BE49-F238E27FC236}">
                <a16:creationId xmlns:a16="http://schemas.microsoft.com/office/drawing/2014/main" id="{C8E36704-16A5-4415-B50E-A3795B17B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773" y="1075541"/>
            <a:ext cx="9169480" cy="5400000"/>
          </a:xfrm>
          <a:prstGeom prst="rect">
            <a:avLst/>
          </a:prstGeom>
        </p:spPr>
      </p:pic>
    </p:spTree>
    <p:extLst>
      <p:ext uri="{BB962C8B-B14F-4D97-AF65-F5344CB8AC3E}">
        <p14:creationId xmlns:p14="http://schemas.microsoft.com/office/powerpoint/2010/main" val="2193509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EFA2-5429-4636-B7B4-630B12490A21}"/>
              </a:ext>
            </a:extLst>
          </p:cNvPr>
          <p:cNvSpPr>
            <a:spLocks noGrp="1"/>
          </p:cNvSpPr>
          <p:nvPr>
            <p:ph type="title"/>
          </p:nvPr>
        </p:nvSpPr>
        <p:spPr/>
        <p:txBody>
          <a:bodyPr>
            <a:normAutofit fontScale="90000"/>
          </a:bodyPr>
          <a:lstStyle/>
          <a:p>
            <a:r>
              <a:rPr lang="en-GB" dirty="0">
                <a:effectLst/>
              </a:rPr>
              <a:t>Geographical distribution of cholera cases reported worldwide as of </a:t>
            </a:r>
            <a:r>
              <a:rPr lang="en-GB" dirty="0"/>
              <a:t>October</a:t>
            </a:r>
            <a:r>
              <a:rPr lang="en-GB" dirty="0">
                <a:effectLst/>
              </a:rPr>
              <a:t> 2021</a:t>
            </a:r>
            <a:endParaRPr lang="en-GB" dirty="0"/>
          </a:p>
        </p:txBody>
      </p:sp>
      <p:sp>
        <p:nvSpPr>
          <p:cNvPr id="3" name="Footer Placeholder 2">
            <a:extLst>
              <a:ext uri="{FF2B5EF4-FFF2-40B4-BE49-F238E27FC236}">
                <a16:creationId xmlns:a16="http://schemas.microsoft.com/office/drawing/2014/main" id="{7C49513D-2BB9-4BE0-BEE8-590FCF77B44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123091F-BA12-452F-81FF-20BE369B2A6D}"/>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6" name="Picture 5">
            <a:extLst>
              <a:ext uri="{FF2B5EF4-FFF2-40B4-BE49-F238E27FC236}">
                <a16:creationId xmlns:a16="http://schemas.microsoft.com/office/drawing/2014/main" id="{5F44189E-7A31-49B5-AC64-318F32BF8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587" y="1075541"/>
            <a:ext cx="9406247" cy="5400000"/>
          </a:xfrm>
          <a:prstGeom prst="rect">
            <a:avLst/>
          </a:prstGeom>
        </p:spPr>
      </p:pic>
    </p:spTree>
    <p:extLst>
      <p:ext uri="{BB962C8B-B14F-4D97-AF65-F5344CB8AC3E}">
        <p14:creationId xmlns:p14="http://schemas.microsoft.com/office/powerpoint/2010/main" val="12117073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schemas.microsoft.com/sharepoint/v3"/>
    <ds:schemaRef ds:uri="http://schemas.microsoft.com/office/2006/metadata/properties"/>
    <ds:schemaRef ds:uri="http://purl.org/dc/dcmitype/"/>
    <ds:schemaRef ds:uri="http://schemas.openxmlformats.org/package/2006/metadata/core-properties"/>
    <ds:schemaRef ds:uri="376727eb-354b-45e4-998d-f84ea079474e"/>
    <ds:schemaRef ds:uri="http://purl.org/dc/elements/1.1/"/>
    <ds:schemaRef ds:uri="http://schemas.microsoft.com/office/infopath/2007/PartnerControls"/>
    <ds:schemaRef ds:uri="http://schemas.microsoft.com/office/2006/documentManagement/types"/>
    <ds:schemaRef ds:uri="d23a570b-d7a9-49ca-a34c-8afb8206b4b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28099</TotalTime>
  <Words>486</Words>
  <Application>Microsoft Office PowerPoint</Application>
  <PresentationFormat>Widescreen</PresentationFormat>
  <Paragraphs>33</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Helvetica</vt:lpstr>
      <vt:lpstr>Tahoma</vt:lpstr>
      <vt:lpstr>Theme_ECDC</vt:lpstr>
      <vt:lpstr>Reusable maps and graphs from ECDC Communicable Disease Threats Report   Week 42 2021 </vt:lpstr>
      <vt:lpstr>Distribution of COVID-19 cases worldwide, in accordance with the applied case definitions in the affected countries, as of week 41 2021</vt:lpstr>
      <vt:lpstr>Distribution of COVID-19 deaths worldwide, as of week 41 2021 </vt:lpstr>
      <vt:lpstr>Distribution of laboratory-confirmed cases of COVID-19  in the EU/EEA, as of week 41 2021</vt:lpstr>
      <vt:lpstr>Geographical distribution of 14-day cumulative number of reported COVID-19 cases  per 100 000 population, worldwide, week 40 to week 41 2021</vt:lpstr>
      <vt:lpstr>PowerPoint Presentation</vt:lpstr>
      <vt:lpstr>PowerPoint Presentation</vt:lpstr>
      <vt:lpstr>Geographical distribution of cholera cases reported worldwide from August to October 2021 </vt:lpstr>
      <vt:lpstr>Geographical distribution of cholera cases reported worldwide as of October 2021</vt:lpstr>
      <vt:lpstr>Distribution of confirmed human cases of avian influenza A(H9N2) virus infection by year of onset and country,  1998–2021 (n=94)</vt:lpstr>
      <vt:lpstr>Age and sex distribution of confirmed human cases with influenza A(H9N2) virus infection,  1998–2021 (n=94)</vt:lpstr>
      <vt:lpstr>Distribution of confirmed human cases of avian influenza A(H5N6) virus infection by year of onset and country,  2014–2021 (n=49)</vt:lpstr>
      <vt:lpstr>Age and sex distribution of confirmed human cases with influenza A(H5N6) virus infection,  2014–2021, China and Laos (n=49)</vt:lpstr>
      <vt:lpstr>Geographical distribution of confirmed human cases with influenza A(H5N6) virus infection,  2014–2021, China and Laos (n=49)</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Signe Gilbro</cp:lastModifiedBy>
  <cp:revision>2191</cp:revision>
  <cp:lastPrinted>2017-03-24T07:50:18Z</cp:lastPrinted>
  <dcterms:created xsi:type="dcterms:W3CDTF">2015-11-05T13:02:54Z</dcterms:created>
  <dcterms:modified xsi:type="dcterms:W3CDTF">2021-10-22T11:28:47Z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