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26" r:id="rId6"/>
  </p:sldMasterIdLst>
  <p:notesMasterIdLst>
    <p:notesMasterId r:id="rId21"/>
  </p:notesMasterIdLst>
  <p:handoutMasterIdLst>
    <p:handoutMasterId r:id="rId22"/>
  </p:handoutMasterIdLst>
  <p:sldIdLst>
    <p:sldId id="256" r:id="rId7"/>
    <p:sldId id="322" r:id="rId8"/>
    <p:sldId id="323" r:id="rId9"/>
    <p:sldId id="324" r:id="rId10"/>
    <p:sldId id="325" r:id="rId11"/>
    <p:sldId id="313" r:id="rId12"/>
    <p:sldId id="318" r:id="rId13"/>
    <p:sldId id="268" r:id="rId14"/>
    <p:sldId id="326" r:id="rId15"/>
    <p:sldId id="327" r:id="rId16"/>
    <p:sldId id="328" r:id="rId17"/>
    <p:sldId id="329" r:id="rId18"/>
    <p:sldId id="330" r:id="rId19"/>
    <p:sldId id="331" r:id="rId20"/>
  </p:sldIdLst>
  <p:sldSz cx="12192000" cy="6858000"/>
  <p:notesSz cx="7010400" cy="9296400"/>
  <p:defaultTex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n Duncan" initials="BD"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9BF7F"/>
    <a:srgbClr val="FFE471"/>
    <a:srgbClr val="FF9999"/>
    <a:srgbClr val="FF99CC"/>
    <a:srgbClr val="FFCC00"/>
    <a:srgbClr val="70AD47"/>
    <a:srgbClr val="FF6600"/>
    <a:srgbClr val="FF0066"/>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61" autoAdjust="0"/>
    <p:restoredTop sz="94249" autoAdjust="0"/>
  </p:normalViewPr>
  <p:slideViewPr>
    <p:cSldViewPr snapToGrid="0">
      <p:cViewPr varScale="1">
        <p:scale>
          <a:sx n="69" d="100"/>
          <a:sy n="69" d="100"/>
        </p:scale>
        <p:origin x="954" y="6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86" d="100"/>
          <a:sy n="86" d="100"/>
        </p:scale>
        <p:origin x="2892" y="10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0445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4" name="Rectangle 4"/>
          <p:cNvSpPr>
            <a:spLocks noGrp="1" noRot="1" noChangeAspect="1" noChangeArrowheads="1" noTextEdit="1"/>
          </p:cNvSpPr>
          <p:nvPr>
            <p:ph type="sldImg" idx="2"/>
          </p:nvPr>
        </p:nvSpPr>
        <p:spPr bwMode="auto">
          <a:xfrm>
            <a:off x="328613" y="534988"/>
            <a:ext cx="4214812" cy="2371725"/>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757838" y="3231145"/>
            <a:ext cx="5608320" cy="536802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endParaRPr lang="en-GB" noProof="0" dirty="0"/>
          </a:p>
        </p:txBody>
      </p:sp>
      <p:sp>
        <p:nvSpPr>
          <p:cNvPr id="4" name="Slide Number Placeholder 3"/>
          <p:cNvSpPr>
            <a:spLocks noGrp="1"/>
          </p:cNvSpPr>
          <p:nvPr>
            <p:ph type="sldNum" sz="quarter" idx="5"/>
          </p:nvPr>
        </p:nvSpPr>
        <p:spPr>
          <a:xfrm>
            <a:off x="3970377" y="8829797"/>
            <a:ext cx="3038386" cy="465118"/>
          </a:xfrm>
          <a:prstGeom prst="rect">
            <a:avLst/>
          </a:prstGeom>
        </p:spPr>
        <p:txBody>
          <a:bodyPr vert="horz" lIns="91440" tIns="45720" rIns="91440" bIns="45720" rtlCol="0" anchor="b"/>
          <a:lstStyle>
            <a:lvl1pPr algn="r">
              <a:defRPr sz="1200"/>
            </a:lvl1pPr>
          </a:lstStyle>
          <a:p>
            <a:fld id="{D0D18800-03A3-4371-B392-80B672D011D5}" type="slidenum">
              <a:rPr lang="en-GB" smtClean="0"/>
              <a:t>‹#›</a:t>
            </a:fld>
            <a:endParaRPr lang="en-GB"/>
          </a:p>
        </p:txBody>
      </p:sp>
    </p:spTree>
    <p:extLst>
      <p:ext uri="{BB962C8B-B14F-4D97-AF65-F5344CB8AC3E}">
        <p14:creationId xmlns:p14="http://schemas.microsoft.com/office/powerpoint/2010/main" val="206865215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6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D18800-03A3-4371-B392-80B672D011D5}" type="slidenum">
              <a:rPr lang="en-GB" smtClean="0"/>
              <a:t>1</a:t>
            </a:fld>
            <a:endParaRPr lang="en-GB"/>
          </a:p>
        </p:txBody>
      </p:sp>
    </p:spTree>
    <p:extLst>
      <p:ext uri="{BB962C8B-B14F-4D97-AF65-F5344CB8AC3E}">
        <p14:creationId xmlns:p14="http://schemas.microsoft.com/office/powerpoint/2010/main" val="270229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7C4438-05CF-4422-80F6-43EA6CF53316}" type="slidenum">
              <a:rPr lang="en-GB" smtClean="0"/>
              <a:t>3</a:t>
            </a:fld>
            <a:endParaRPr lang="en-GB"/>
          </a:p>
        </p:txBody>
      </p:sp>
    </p:spTree>
    <p:extLst>
      <p:ext uri="{BB962C8B-B14F-4D97-AF65-F5344CB8AC3E}">
        <p14:creationId xmlns:p14="http://schemas.microsoft.com/office/powerpoint/2010/main" val="2790683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7C4438-05CF-4422-80F6-43EA6CF53316}" type="slidenum">
              <a:rPr lang="en-GB" smtClean="0"/>
              <a:t>4</a:t>
            </a:fld>
            <a:endParaRPr lang="en-GB"/>
          </a:p>
        </p:txBody>
      </p:sp>
    </p:spTree>
    <p:extLst>
      <p:ext uri="{BB962C8B-B14F-4D97-AF65-F5344CB8AC3E}">
        <p14:creationId xmlns:p14="http://schemas.microsoft.com/office/powerpoint/2010/main" val="646408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8000" y="4012163"/>
            <a:ext cx="10800000" cy="1794912"/>
          </a:xfrm>
        </p:spPr>
        <p:txBody>
          <a:bodyPr anchor="ctr">
            <a:normAutofit/>
          </a:bodyPr>
          <a:lstStyle>
            <a:lvl1pPr algn="l">
              <a:defRPr sz="40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Subtitle 2"/>
          <p:cNvSpPr>
            <a:spLocks noGrp="1"/>
          </p:cNvSpPr>
          <p:nvPr>
            <p:ph type="subTitle" idx="1" hasCustomPrompt="1"/>
          </p:nvPr>
        </p:nvSpPr>
        <p:spPr>
          <a:xfrm>
            <a:off x="648000" y="3312000"/>
            <a:ext cx="10800000" cy="504000"/>
          </a:xfrm>
        </p:spPr>
        <p:txBody>
          <a:bodyPr>
            <a:normAutofit/>
          </a:bodyPr>
          <a:lstStyle>
            <a:lvl1pPr marL="0" indent="0" algn="l">
              <a:buNone/>
              <a:defRPr sz="2400"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European Centre for Disease Prevention and Control </a:t>
            </a:r>
            <a:endParaRPr lang="en-GB" dirty="0"/>
          </a:p>
        </p:txBody>
      </p:sp>
    </p:spTree>
    <p:extLst>
      <p:ext uri="{BB962C8B-B14F-4D97-AF65-F5344CB8AC3E}">
        <p14:creationId xmlns:p14="http://schemas.microsoft.com/office/powerpoint/2010/main" val="71402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2000" y="223936"/>
            <a:ext cx="10354188" cy="951722"/>
          </a:xfrm>
        </p:spPr>
        <p:txBody>
          <a:bodyPr>
            <a:normAutofit/>
          </a:bodyPr>
          <a:lstStyle>
            <a:lvl1pPr>
              <a:defRPr sz="2800" b="1">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Content Placeholder 2"/>
          <p:cNvSpPr>
            <a:spLocks noGrp="1"/>
          </p:cNvSpPr>
          <p:nvPr>
            <p:ph idx="1" hasCustomPrompt="1"/>
          </p:nvPr>
        </p:nvSpPr>
        <p:spPr>
          <a:xfrm>
            <a:off x="431999" y="1474237"/>
            <a:ext cx="11352563" cy="4702726"/>
          </a:xfrm>
        </p:spPr>
        <p:txBody>
          <a:bodyPr/>
          <a:lstStyle>
            <a:lvl1pPr marL="0" indent="0">
              <a:buNone/>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add text</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a:xfrm>
            <a:off x="9041362" y="6475542"/>
            <a:ext cx="2743200" cy="365125"/>
          </a:xfrm>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F9E29A8E-A0F1-419A-8E8B-A78BF9C70DE8}" type="slidenum">
              <a:rPr lang="en-GB" smtClean="0"/>
              <a:pPr/>
              <a:t>‹#›</a:t>
            </a:fld>
            <a:endParaRPr lang="en-GB" dirty="0"/>
          </a:p>
        </p:txBody>
      </p:sp>
      <p:sp>
        <p:nvSpPr>
          <p:cNvPr id="7" name="Rectangle 6"/>
          <p:cNvSpPr/>
          <p:nvPr userDrawn="1"/>
        </p:nvSpPr>
        <p:spPr>
          <a:xfrm>
            <a:off x="0" y="6638464"/>
            <a:ext cx="7647039" cy="203133"/>
          </a:xfrm>
          <a:prstGeom prst="rect">
            <a:avLst/>
          </a:prstGeom>
        </p:spPr>
        <p:txBody>
          <a:bodyPr wrap="square">
            <a:spAutoFit/>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r>
              <a:rPr lang="en-GB" sz="800" b="1" kern="1200" dirty="0">
                <a:solidFill>
                  <a:schemeClr val="tx1"/>
                </a:solidFill>
                <a:effectLst/>
                <a:latin typeface="Tahoma" pitchFamily="34" charset="0"/>
                <a:ea typeface="+mn-ea"/>
                <a:cs typeface="+mn-cs"/>
              </a:rPr>
              <a:t>Source: European Centre for Disease Prevention and Control. Communicable Disease Threats Report, 2020</a:t>
            </a:r>
            <a:endParaRPr lang="en-GB" sz="800" kern="1200" dirty="0">
              <a:solidFill>
                <a:schemeClr val="tx1"/>
              </a:solidFill>
              <a:effectLst/>
              <a:latin typeface="Tahoma" pitchFamily="34" charset="0"/>
              <a:ea typeface="+mn-ea"/>
              <a:cs typeface="+mn-cs"/>
            </a:endParaRPr>
          </a:p>
        </p:txBody>
      </p:sp>
    </p:spTree>
    <p:extLst>
      <p:ext uri="{BB962C8B-B14F-4D97-AF65-F5344CB8AC3E}">
        <p14:creationId xmlns:p14="http://schemas.microsoft.com/office/powerpoint/2010/main" val="3040853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782813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AC71EB-E3AF-4F5A-ACD6-510F33677DF7}" type="datetime1">
              <a:rPr lang="en-GB" smtClean="0"/>
              <a:t>23/10/2020</a:t>
            </a:fld>
            <a:r>
              <a:rPr lang="en-GB" sz="1200" kern="0">
                <a:solidFill>
                  <a:prstClr val="white"/>
                </a:solidFill>
                <a:ea typeface="+mn-ea"/>
              </a:rPr>
              <a:t>Week </a:t>
            </a:r>
            <a:r>
              <a:rPr lang="en-GB" sz="1200" kern="0" dirty="0">
                <a:solidFill>
                  <a:prstClr val="white"/>
                </a:solidFill>
                <a:ea typeface="+mn-ea"/>
              </a:rPr>
              <a:t>39, 2018</a:t>
            </a:r>
            <a:r>
              <a:rPr lang="en-GB" sz="1200" b="0" kern="0" dirty="0">
                <a:solidFill>
                  <a:prstClr val="white"/>
                </a:solidFill>
                <a:ea typeface="+mn-ea"/>
              </a:rPr>
              <a:t/>
            </a:r>
            <a:br>
              <a:rPr lang="en-GB" sz="1200" b="0" kern="0" dirty="0">
                <a:solidFill>
                  <a:prstClr val="white"/>
                </a:solidFill>
                <a:ea typeface="+mn-ea"/>
              </a:rPr>
            </a:br>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a:r>
              <a:rPr lang="en-GB" sz="1600" b="1" kern="0">
                <a:solidFill>
                  <a:prstClr val="white"/>
                </a:solidFill>
                <a:ea typeface="Tahoma" panose="020B0604030504040204" pitchFamily="34" charset="0"/>
                <a:cs typeface="Tahoma" panose="020B0604030504040204" pitchFamily="34" charset="0"/>
              </a:rPr>
              <a:t>Week 39, 2018  </a:t>
            </a:r>
            <a:endParaRPr lang="en-GB" dirty="0">
              <a:solidFill>
                <a:schemeClr val="tx1"/>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GB" sz="1600" b="1" kern="0" dirty="0">
                <a:solidFill>
                  <a:prstClr val="white"/>
                </a:solidFill>
                <a:ea typeface="Tahoma" panose="020B0604030504040204" pitchFamily="34" charset="0"/>
                <a:cs typeface="Tahoma" panose="020B0604030504040204" pitchFamily="34" charset="0"/>
              </a:rPr>
              <a:t>Week 39, 2018</a:t>
            </a:r>
            <a:r>
              <a:rPr lang="en-GB" sz="1600" kern="0" dirty="0">
                <a:solidFill>
                  <a:prstClr val="white"/>
                </a:solidFill>
                <a:ea typeface="Tahoma" panose="020B0604030504040204" pitchFamily="34" charset="0"/>
                <a:cs typeface="Tahoma" panose="020B0604030504040204" pitchFamily="34" charset="0"/>
              </a:rPr>
              <a:t/>
            </a:r>
            <a:br>
              <a:rPr lang="en-GB" sz="1600" kern="0" dirty="0">
                <a:solidFill>
                  <a:prstClr val="white"/>
                </a:solidFill>
                <a:ea typeface="Tahoma" panose="020B0604030504040204" pitchFamily="34" charset="0"/>
                <a:cs typeface="Tahoma" panose="020B0604030504040204" pitchFamily="34" charset="0"/>
              </a:rPr>
            </a:br>
            <a:r>
              <a:rPr lang="en-GB" kern="0" dirty="0">
                <a:solidFill>
                  <a:schemeClr val="tx1"/>
                </a:solidFill>
              </a:rPr>
              <a:t>Week 39, 2018</a:t>
            </a:r>
            <a:br>
              <a:rPr lang="en-GB" kern="0" dirty="0">
                <a:solidFill>
                  <a:schemeClr val="tx1"/>
                </a:solidFill>
              </a:rPr>
            </a:br>
            <a:endParaRPr lang="en-GB" dirty="0">
              <a:solidFill>
                <a:schemeClr val="tx1"/>
              </a:solidFill>
            </a:endParaRPr>
          </a:p>
        </p:txBody>
      </p:sp>
    </p:spTree>
    <p:extLst>
      <p:ext uri="{BB962C8B-B14F-4D97-AF65-F5344CB8AC3E}">
        <p14:creationId xmlns:p14="http://schemas.microsoft.com/office/powerpoint/2010/main" val="3717505211"/>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30" r:id="rId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timesofindia.indiatimes.com/india/2k-more-covid-deaths-cases-rise-to-3-5-lakh/articleshow/76415524.cms" TargetMode="External"/><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t.me/RshKRCOV/6840" TargetMode="External"/><Relationship Id="rId5" Type="http://schemas.openxmlformats.org/officeDocument/2006/relationships/hyperlink" Target="https://www.web24.news/u/2020/07/due-to-a-change-in-the-records-the-death-toll-soared.html" TargetMode="External"/><Relationship Id="rId4" Type="http://schemas.openxmlformats.org/officeDocument/2006/relationships/hyperlink" Target="https://www.mscbs.gob.es/profesionales/saludPublica/ccayes/alertasActual/nCov-China/documentos/Actualizacion_116_COVID-19.pdf"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mscbs.gob.es/profesionales/saludPublica/ccayes/alertasActual/nCov-China/documentos/Actualizacion_116_COVID-19.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48000" y="4138367"/>
            <a:ext cx="10800000" cy="1385740"/>
          </a:xfrm>
        </p:spPr>
        <p:txBody>
          <a:bodyPr>
            <a:normAutofit fontScale="90000"/>
          </a:bodyPr>
          <a:lstStyle/>
          <a:p>
            <a:pPr lvl="0" fontAlgn="base">
              <a:spcBef>
                <a:spcPts val="0"/>
              </a:spcBef>
            </a:pPr>
            <a:r>
              <a:rPr lang="en-GB" sz="2300" kern="0" dirty="0">
                <a:solidFill>
                  <a:prstClr val="white"/>
                </a:solidFill>
                <a:ea typeface="+mn-ea"/>
              </a:rPr>
              <a:t>Reusable maps and graphs from ECDC Communicable Disease Threats Report</a:t>
            </a:r>
            <a:br>
              <a:rPr lang="en-GB" sz="2300" kern="0" dirty="0">
                <a:solidFill>
                  <a:prstClr val="white"/>
                </a:solidFill>
                <a:ea typeface="+mn-ea"/>
              </a:rPr>
            </a:br>
            <a:r>
              <a:rPr lang="en-GB" sz="1800" kern="0" dirty="0">
                <a:solidFill>
                  <a:prstClr val="white"/>
                </a:solidFill>
                <a:ea typeface="+mn-ea"/>
              </a:rPr>
              <a:t/>
            </a:r>
            <a:br>
              <a:rPr lang="en-GB" sz="1800" kern="0" dirty="0">
                <a:solidFill>
                  <a:prstClr val="white"/>
                </a:solidFill>
                <a:ea typeface="+mn-ea"/>
              </a:rPr>
            </a:br>
            <a:r>
              <a:rPr lang="en-GB" sz="1800" kern="0" dirty="0">
                <a:solidFill>
                  <a:prstClr val="white"/>
                </a:solidFill>
                <a:ea typeface="+mn-ea"/>
              </a:rPr>
              <a:t/>
            </a:r>
            <a:br>
              <a:rPr lang="en-GB" sz="1800" kern="0" dirty="0">
                <a:solidFill>
                  <a:prstClr val="white"/>
                </a:solidFill>
                <a:ea typeface="+mn-ea"/>
              </a:rPr>
            </a:br>
            <a:r>
              <a:rPr lang="en-GB" sz="1800" kern="0" dirty="0">
                <a:solidFill>
                  <a:prstClr val="white"/>
                </a:solidFill>
                <a:ea typeface="+mn-ea"/>
              </a:rPr>
              <a:t>Week </a:t>
            </a:r>
            <a:r>
              <a:rPr lang="en-GB" sz="1800" kern="0" dirty="0" smtClean="0">
                <a:solidFill>
                  <a:prstClr val="white"/>
                </a:solidFill>
                <a:ea typeface="+mn-ea"/>
              </a:rPr>
              <a:t>43, </a:t>
            </a:r>
            <a:r>
              <a:rPr lang="en-GB" sz="1800" kern="0" dirty="0">
                <a:solidFill>
                  <a:prstClr val="white"/>
                </a:solidFill>
                <a:ea typeface="+mn-ea"/>
              </a:rPr>
              <a:t>2020</a:t>
            </a:r>
            <a:r>
              <a:rPr lang="en-GB" sz="1800" b="0" kern="0" dirty="0">
                <a:solidFill>
                  <a:prstClr val="white"/>
                </a:solidFill>
                <a:ea typeface="+mn-ea"/>
              </a:rPr>
              <a:t/>
            </a:r>
            <a:br>
              <a:rPr lang="en-GB" sz="1800" b="0" kern="0" dirty="0">
                <a:solidFill>
                  <a:prstClr val="white"/>
                </a:solidFill>
                <a:ea typeface="+mn-ea"/>
              </a:rPr>
            </a:br>
            <a:endParaRPr lang="en-GB" dirty="0"/>
          </a:p>
        </p:txBody>
      </p:sp>
      <p:sp>
        <p:nvSpPr>
          <p:cNvPr id="7" name="Subtitle 6"/>
          <p:cNvSpPr>
            <a:spLocks noGrp="1"/>
          </p:cNvSpPr>
          <p:nvPr>
            <p:ph type="subTitle" idx="1"/>
          </p:nvPr>
        </p:nvSpPr>
        <p:spPr/>
        <p:txBody>
          <a:bodyPr/>
          <a:lstStyle/>
          <a:p>
            <a:endParaRPr lang="en-GB" dirty="0"/>
          </a:p>
        </p:txBody>
      </p:sp>
      <p:sp>
        <p:nvSpPr>
          <p:cNvPr id="5" name="Text Box 4"/>
          <p:cNvSpPr txBox="1">
            <a:spLocks noChangeArrowheads="1"/>
          </p:cNvSpPr>
          <p:nvPr/>
        </p:nvSpPr>
        <p:spPr bwMode="auto">
          <a:xfrm>
            <a:off x="648000" y="5720270"/>
            <a:ext cx="10869432" cy="550869"/>
          </a:xfrm>
          <a:prstGeom prst="rect">
            <a:avLst/>
          </a:prstGeom>
          <a:noFill/>
          <a:ln w="38100">
            <a:noFill/>
            <a:miter lim="800000"/>
            <a:headEnd/>
            <a:tailEnd/>
          </a:ln>
          <a:effectLst/>
        </p:spPr>
        <p:txBody>
          <a:bodyPr lIns="0" tIns="0" rIns="0" bIns="0" anchor="b"/>
          <a:lstStyle/>
          <a:p>
            <a:pPr marL="0" marR="0" lvl="0" indent="0" algn="l" defTabSz="914400" rtl="0" eaLnBrk="1" fontAlgn="base" latinLnBrk="0" hangingPunct="1">
              <a:lnSpc>
                <a:spcPct val="100000"/>
              </a:lnSpc>
              <a:spcBef>
                <a:spcPct val="0"/>
              </a:spcBef>
              <a:spcAft>
                <a:spcPts val="120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Tahoma" pitchFamily="34" charset="0"/>
                <a:ea typeface="+mn-ea"/>
                <a:cs typeface="+mn-cs"/>
              </a:rPr>
              <a:t/>
            </a:r>
            <a:br>
              <a:rPr kumimoji="0" lang="en-GB" sz="2000" b="0" i="0" u="none" strike="noStrike" kern="1200" cap="none" spc="0" normalizeH="0" baseline="0" noProof="0" dirty="0">
                <a:ln>
                  <a:noFill/>
                </a:ln>
                <a:solidFill>
                  <a:prstClr val="white"/>
                </a:solidFill>
                <a:effectLst/>
                <a:uLnTx/>
                <a:uFillTx/>
                <a:latin typeface="Tahoma" pitchFamily="34" charset="0"/>
                <a:ea typeface="+mn-ea"/>
                <a:cs typeface="+mn-cs"/>
              </a:rPr>
            </a:br>
            <a:r>
              <a:rPr kumimoji="0" lang="en-GB" sz="1400" b="0" i="0" u="none" strike="noStrike" kern="1200" cap="none" spc="0" normalizeH="0" baseline="0" noProof="0" dirty="0">
                <a:ln>
                  <a:noFill/>
                </a:ln>
                <a:solidFill>
                  <a:prstClr val="white"/>
                </a:solidFill>
                <a:effectLst/>
                <a:uLnTx/>
                <a:uFillTx/>
                <a:latin typeface="Tahoma" pitchFamily="34" charset="0"/>
                <a:ea typeface="+mn-ea"/>
                <a:cs typeface="Tahoma" pitchFamily="34" charset="0"/>
              </a:rPr>
              <a:t>You are encouraged to reuse our maps and graphs for your own purposes and free to translate, provided the content is not altered and the source is acknowledged. </a:t>
            </a:r>
          </a:p>
        </p:txBody>
      </p:sp>
    </p:spTree>
    <p:extLst>
      <p:ext uri="{BB962C8B-B14F-4D97-AF65-F5344CB8AC3E}">
        <p14:creationId xmlns:p14="http://schemas.microsoft.com/office/powerpoint/2010/main" val="4007109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37067" y="-297"/>
            <a:ext cx="9717866" cy="6858594"/>
          </a:xfrm>
          <a:prstGeom prst="rect">
            <a:avLst/>
          </a:prstGeom>
        </p:spPr>
      </p:pic>
    </p:spTree>
    <p:extLst>
      <p:ext uri="{BB962C8B-B14F-4D97-AF65-F5344CB8AC3E}">
        <p14:creationId xmlns:p14="http://schemas.microsoft.com/office/powerpoint/2010/main" val="3186747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37067" y="-297"/>
            <a:ext cx="9717866" cy="6858594"/>
          </a:xfrm>
          <a:prstGeom prst="rect">
            <a:avLst/>
          </a:prstGeom>
        </p:spPr>
      </p:pic>
    </p:spTree>
    <p:extLst>
      <p:ext uri="{BB962C8B-B14F-4D97-AF65-F5344CB8AC3E}">
        <p14:creationId xmlns:p14="http://schemas.microsoft.com/office/powerpoint/2010/main" val="4163581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37067" y="-297"/>
            <a:ext cx="9717866" cy="6858594"/>
          </a:xfrm>
          <a:prstGeom prst="rect">
            <a:avLst/>
          </a:prstGeom>
        </p:spPr>
      </p:pic>
    </p:spTree>
    <p:extLst>
      <p:ext uri="{BB962C8B-B14F-4D97-AF65-F5344CB8AC3E}">
        <p14:creationId xmlns:p14="http://schemas.microsoft.com/office/powerpoint/2010/main" val="18604977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9E29A8E-A0F1-419A-8E8B-A78BF9C70DE8}" type="slidenum">
              <a:rPr lang="en-GB" smtClean="0"/>
              <a:pPr/>
              <a:t>13</a:t>
            </a:fld>
            <a:endParaRPr lang="en-GB" dirty="0"/>
          </a:p>
        </p:txBody>
      </p:sp>
      <p:sp>
        <p:nvSpPr>
          <p:cNvPr id="3" name="Rectangle 2"/>
          <p:cNvSpPr/>
          <p:nvPr/>
        </p:nvSpPr>
        <p:spPr>
          <a:xfrm>
            <a:off x="8589818" y="5527964"/>
            <a:ext cx="1662546" cy="3186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1969559" y="254633"/>
            <a:ext cx="7882364" cy="951722"/>
          </a:xfrm>
        </p:spPr>
        <p:txBody>
          <a:bodyPr>
            <a:noAutofit/>
          </a:bodyPr>
          <a:lstStyle/>
          <a:p>
            <a:pPr algn="ctr"/>
            <a:r>
              <a:rPr lang="en-GB" sz="2200" dirty="0"/>
              <a:t>Geographical distribution of chikungunya cases reported worldwide, August to October 2020</a:t>
            </a:r>
            <a:br>
              <a:rPr lang="en-GB" sz="2200" dirty="0"/>
            </a:br>
            <a:endParaRPr lang="en-GB" sz="2200" dirty="0"/>
          </a:p>
        </p:txBody>
      </p:sp>
      <p:pic>
        <p:nvPicPr>
          <p:cNvPr id="7" name="Picture 6">
            <a:extLst>
              <a:ext uri="{FF2B5EF4-FFF2-40B4-BE49-F238E27FC236}">
                <a16:creationId xmlns:a16="http://schemas.microsoft.com/office/drawing/2014/main" id="{A044173C-F2A1-4424-9D5C-14053C925B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36035" y="930564"/>
            <a:ext cx="8825947" cy="5600384"/>
          </a:xfrm>
          <a:prstGeom prst="rect">
            <a:avLst/>
          </a:prstGeom>
        </p:spPr>
      </p:pic>
    </p:spTree>
    <p:extLst>
      <p:ext uri="{BB962C8B-B14F-4D97-AF65-F5344CB8AC3E}">
        <p14:creationId xmlns:p14="http://schemas.microsoft.com/office/powerpoint/2010/main" val="14259186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9078" y="193311"/>
            <a:ext cx="7042013" cy="951722"/>
          </a:xfrm>
        </p:spPr>
        <p:txBody>
          <a:bodyPr>
            <a:normAutofit fontScale="90000"/>
          </a:bodyPr>
          <a:lstStyle/>
          <a:p>
            <a:pPr algn="ctr"/>
            <a:r>
              <a:rPr lang="en-GB" sz="2400" dirty="0"/>
              <a:t>Geographical distribution of dengue cases reported worldwide, August to October 2020</a:t>
            </a:r>
            <a:r>
              <a:rPr lang="en-GB" dirty="0"/>
              <a:t/>
            </a:r>
            <a:br>
              <a:rPr lang="en-GB" dirty="0"/>
            </a:br>
            <a:endParaRPr lang="en-GB" dirty="0"/>
          </a:p>
        </p:txBody>
      </p:sp>
      <p:sp>
        <p:nvSpPr>
          <p:cNvPr id="5" name="Slide Number Placeholder 4"/>
          <p:cNvSpPr>
            <a:spLocks noGrp="1"/>
          </p:cNvSpPr>
          <p:nvPr>
            <p:ph type="sldNum" sz="quarter" idx="12"/>
          </p:nvPr>
        </p:nvSpPr>
        <p:spPr/>
        <p:txBody>
          <a:bodyPr/>
          <a:lstStyle/>
          <a:p>
            <a:fld id="{F9E29A8E-A0F1-419A-8E8B-A78BF9C70DE8}" type="slidenum">
              <a:rPr lang="en-GB" smtClean="0"/>
              <a:pPr/>
              <a:t>14</a:t>
            </a:fld>
            <a:endParaRPr lang="en-GB" dirty="0"/>
          </a:p>
        </p:txBody>
      </p:sp>
      <p:sp>
        <p:nvSpPr>
          <p:cNvPr id="3" name="Rectangle 2"/>
          <p:cNvSpPr/>
          <p:nvPr/>
        </p:nvSpPr>
        <p:spPr>
          <a:xfrm>
            <a:off x="8589818" y="5527964"/>
            <a:ext cx="1662546" cy="3186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CD2A2838-E510-424F-8A0B-BC4C4E2A0196}"/>
              </a:ext>
            </a:extLst>
          </p:cNvPr>
          <p:cNvPicPr>
            <a:picLocks noChangeAspect="1"/>
          </p:cNvPicPr>
          <p:nvPr/>
        </p:nvPicPr>
        <p:blipFill rotWithShape="1">
          <a:blip r:embed="rId2"/>
          <a:srcRect t="7729" r="4756" b="21932"/>
          <a:stretch/>
        </p:blipFill>
        <p:spPr>
          <a:xfrm>
            <a:off x="1583816" y="969187"/>
            <a:ext cx="9340890" cy="5330513"/>
          </a:xfrm>
          <a:prstGeom prst="rect">
            <a:avLst/>
          </a:prstGeom>
        </p:spPr>
      </p:pic>
    </p:spTree>
    <p:extLst>
      <p:ext uri="{BB962C8B-B14F-4D97-AF65-F5344CB8AC3E}">
        <p14:creationId xmlns:p14="http://schemas.microsoft.com/office/powerpoint/2010/main" val="18486361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521" y="222456"/>
            <a:ext cx="10354188" cy="951722"/>
          </a:xfrm>
        </p:spPr>
        <p:txBody>
          <a:bodyPr vert="horz" lIns="91440" tIns="45720" rIns="91440" bIns="45720" rtlCol="0" anchor="ctr">
            <a:normAutofit/>
          </a:bodyPr>
          <a:lstStyle/>
          <a:p>
            <a:pPr algn="ctr"/>
            <a:r>
              <a:rPr lang="en-GB" sz="1800" dirty="0"/>
              <a:t>Distribution of COVID-19 cases* in accordance with the applied case definitions in the affected countries, as of </a:t>
            </a:r>
            <a:r>
              <a:rPr lang="en-GB" sz="1800" dirty="0" smtClean="0"/>
              <a:t>23 </a:t>
            </a:r>
            <a:r>
              <a:rPr lang="en-GB" sz="1800" dirty="0"/>
              <a:t>October 2020</a:t>
            </a:r>
          </a:p>
        </p:txBody>
      </p:sp>
      <p:sp>
        <p:nvSpPr>
          <p:cNvPr id="5" name="Slide Number Placeholder 4"/>
          <p:cNvSpPr>
            <a:spLocks noGrp="1"/>
          </p:cNvSpPr>
          <p:nvPr>
            <p:ph type="sldNum" sz="quarter" idx="12"/>
          </p:nvPr>
        </p:nvSpPr>
        <p:spPr>
          <a:xfrm>
            <a:off x="9170804" y="6375460"/>
            <a:ext cx="2743200" cy="365125"/>
          </a:xfrm>
        </p:spPr>
        <p:txBody>
          <a:bodyPr/>
          <a:lstStyle/>
          <a:p>
            <a:fld id="{F9E29A8E-A0F1-419A-8E8B-A78BF9C70DE8}" type="slidenum">
              <a:rPr lang="en-GB" smtClean="0"/>
              <a:pPr/>
              <a:t>2</a:t>
            </a:fld>
            <a:endParaRPr lang="en-GB" dirty="0"/>
          </a:p>
        </p:txBody>
      </p:sp>
      <p:sp>
        <p:nvSpPr>
          <p:cNvPr id="6" name="TextBox 5"/>
          <p:cNvSpPr txBox="1"/>
          <p:nvPr/>
        </p:nvSpPr>
        <p:spPr>
          <a:xfrm>
            <a:off x="846457" y="5590630"/>
            <a:ext cx="8851725" cy="1324978"/>
          </a:xfrm>
          <a:prstGeom prst="rect">
            <a:avLst/>
          </a:prstGeom>
          <a:noFill/>
        </p:spPr>
        <p:txBody>
          <a:bodyPr wrap="square" rtlCol="0">
            <a:spAutoFit/>
          </a:bodyPr>
          <a:lstStyle/>
          <a:p>
            <a:r>
              <a:rPr lang="en-GB" sz="1100" dirty="0"/>
              <a:t>*Spain: Since 11 May, the frequency of reporting from regional level to national level has changed. This may lead to possible discrepancies in cases and death numbers due to data validation. This discrepancy could persist for several days. The cases reported in this table for Spain include cases from the previous seven days with available data at the time of data collection.</a:t>
            </a:r>
          </a:p>
          <a:p>
            <a:r>
              <a:rPr lang="en-GB" sz="1100" dirty="0"/>
              <a:t>*Sweden: from end of August 2020, Swedish authorities are performing daily data consolidation leading to data retro-corrections. From week 38, the Swedish Public Health Agency will update COVID-19 daily data four times per week on Tuesday–Friday. This can result in a decrease of cumulative figures (cases or deaths) and related outputs. </a:t>
            </a:r>
            <a:endParaRPr lang="en-GB" sz="1050" dirty="0"/>
          </a:p>
          <a:p>
            <a:endParaRPr lang="en-GB" sz="1100" dirty="0"/>
          </a:p>
          <a:p>
            <a:endParaRPr lang="en-GB" sz="1200" dirty="0"/>
          </a:p>
        </p:txBody>
      </p:sp>
      <p:sp>
        <p:nvSpPr>
          <p:cNvPr id="3" name="Rectangle 2"/>
          <p:cNvSpPr/>
          <p:nvPr/>
        </p:nvSpPr>
        <p:spPr>
          <a:xfrm>
            <a:off x="5967599" y="3244334"/>
            <a:ext cx="256802" cy="369332"/>
          </a:xfrm>
          <a:prstGeom prst="rect">
            <a:avLst/>
          </a:prstGeom>
        </p:spPr>
        <p:txBody>
          <a:bodyPr wrap="none">
            <a:spAutoFit/>
          </a:bodyPr>
          <a:lstStyle/>
          <a:p>
            <a:r>
              <a:rPr lang="en-GB" dirty="0"/>
              <a:t> </a:t>
            </a:r>
          </a:p>
        </p:txBody>
      </p:sp>
      <p:pic>
        <p:nvPicPr>
          <p:cNvPr id="7" name="Picture 6"/>
          <p:cNvPicPr>
            <a:picLocks noChangeAspect="1"/>
          </p:cNvPicPr>
          <p:nvPr/>
        </p:nvPicPr>
        <p:blipFill>
          <a:blip r:embed="rId2"/>
          <a:stretch>
            <a:fillRect/>
          </a:stretch>
        </p:blipFill>
        <p:spPr>
          <a:xfrm>
            <a:off x="157163" y="1068786"/>
            <a:ext cx="11756841" cy="4352931"/>
          </a:xfrm>
          <a:prstGeom prst="rect">
            <a:avLst/>
          </a:prstGeom>
        </p:spPr>
      </p:pic>
    </p:spTree>
    <p:extLst>
      <p:ext uri="{BB962C8B-B14F-4D97-AF65-F5344CB8AC3E}">
        <p14:creationId xmlns:p14="http://schemas.microsoft.com/office/powerpoint/2010/main" val="2633171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894" y="112120"/>
            <a:ext cx="10354188" cy="951722"/>
          </a:xfrm>
        </p:spPr>
        <p:txBody>
          <a:bodyPr vert="horz" lIns="91440" tIns="45720" rIns="91440" bIns="45720" rtlCol="0" anchor="ctr">
            <a:normAutofit/>
          </a:bodyPr>
          <a:lstStyle/>
          <a:p>
            <a:pPr algn="ctr"/>
            <a:r>
              <a:rPr lang="en-GB" sz="1800" dirty="0"/>
              <a:t>Distribution of COVID-19 deaths*</a:t>
            </a:r>
            <a:r>
              <a:rPr lang="en-GB" sz="1800" baseline="30000" dirty="0"/>
              <a:t> </a:t>
            </a:r>
            <a:r>
              <a:rPr lang="en-GB" sz="1800" dirty="0"/>
              <a:t>worldwide, as of </a:t>
            </a:r>
            <a:r>
              <a:rPr lang="en-GB" sz="1800" dirty="0" smtClean="0"/>
              <a:t>23 </a:t>
            </a:r>
            <a:r>
              <a:rPr lang="en-GB" sz="1800" dirty="0"/>
              <a:t>October 2020 </a:t>
            </a:r>
          </a:p>
        </p:txBody>
      </p:sp>
      <p:sp>
        <p:nvSpPr>
          <p:cNvPr id="5" name="Slide Number Placeholder 4"/>
          <p:cNvSpPr>
            <a:spLocks noGrp="1"/>
          </p:cNvSpPr>
          <p:nvPr>
            <p:ph type="sldNum" sz="quarter" idx="12"/>
          </p:nvPr>
        </p:nvSpPr>
        <p:spPr>
          <a:xfrm>
            <a:off x="6366988" y="6492875"/>
            <a:ext cx="2743200" cy="365125"/>
          </a:xfrm>
        </p:spPr>
        <p:txBody>
          <a:bodyPr/>
          <a:lstStyle/>
          <a:p>
            <a:fld id="{F9E29A8E-A0F1-419A-8E8B-A78BF9C70DE8}" type="slidenum">
              <a:rPr lang="en-GB" smtClean="0"/>
              <a:pPr/>
              <a:t>3</a:t>
            </a:fld>
            <a:endParaRPr lang="en-GB" dirty="0"/>
          </a:p>
        </p:txBody>
      </p:sp>
      <p:sp>
        <p:nvSpPr>
          <p:cNvPr id="7" name="Rectangle 6"/>
          <p:cNvSpPr/>
          <p:nvPr/>
        </p:nvSpPr>
        <p:spPr>
          <a:xfrm>
            <a:off x="454391" y="4967669"/>
            <a:ext cx="11524754" cy="397032"/>
          </a:xfrm>
          <a:prstGeom prst="rect">
            <a:avLst/>
          </a:prstGeom>
        </p:spPr>
        <p:txBody>
          <a:bodyPr wrap="square">
            <a:spAutoFit/>
          </a:bodyPr>
          <a:lstStyle/>
          <a:p>
            <a:r>
              <a:rPr lang="en-GB" sz="1100" dirty="0"/>
              <a:t>*According to media, the increase in deaths in Asia on 17 June is attributable to an increase in India as a result of a data reconciliation process in several states. </a:t>
            </a:r>
            <a:r>
              <a:rPr lang="en-GB" sz="1100" u="sng" dirty="0">
                <a:hlinkClick r:id="rId3"/>
              </a:rPr>
              <a:t>https://timesofindia.indiatimes.com/india/2k-more-covid-deaths-cases-rise-to-3-5-lakh/articleshow/76415524.cms</a:t>
            </a:r>
            <a:endParaRPr lang="en-GB" sz="1100" dirty="0"/>
          </a:p>
        </p:txBody>
      </p:sp>
      <p:sp>
        <p:nvSpPr>
          <p:cNvPr id="6" name="TextBox 5"/>
          <p:cNvSpPr txBox="1"/>
          <p:nvPr/>
        </p:nvSpPr>
        <p:spPr>
          <a:xfrm>
            <a:off x="454391" y="5298561"/>
            <a:ext cx="11196731" cy="1241878"/>
          </a:xfrm>
          <a:prstGeom prst="rect">
            <a:avLst/>
          </a:prstGeom>
          <a:noFill/>
        </p:spPr>
        <p:txBody>
          <a:bodyPr wrap="square" rtlCol="0">
            <a:spAutoFit/>
          </a:bodyPr>
          <a:lstStyle/>
          <a:p>
            <a:r>
              <a:rPr lang="en-GB" sz="1100" dirty="0"/>
              <a:t>Spain: Since 11 May, the frequency of reporting from regional level to national level has </a:t>
            </a:r>
            <a:r>
              <a:rPr lang="en-GB" sz="1100" dirty="0">
                <a:hlinkClick r:id="rId4" tooltip="https://www.mscbs.gob.es/profesionales/saludpublica/ccayes/alertasactual/ncov-china/documentos/actualizacion_116_covid-19.pdf"/>
              </a:rPr>
              <a:t>changed</a:t>
            </a:r>
            <a:r>
              <a:rPr lang="en-GB" sz="1100" dirty="0"/>
              <a:t>. This may lead to possible discrepancies in cases and death numbers due to data validation. This discrepancy could persist for several days. The cases reported in this table for Spain include cases from the previous 7 days with available data at the time of data collection. On 12 August 2020, Spain retro corrected the cumulative number of deaths leading to a negative increase of deaths.</a:t>
            </a:r>
          </a:p>
          <a:p>
            <a:r>
              <a:rPr lang="en-GB" sz="1100" dirty="0"/>
              <a:t>*Sweden: from end of August 2020, Swedish authorities are performing daily data consolidation leading to data retro-corrections. From week 38, the Swedish Public Health Agency will update COVID-19 daily data four times per week on Tuesday–Friday. This can result in a decrease of cumulative figures (cases or deaths) and related outputs. </a:t>
            </a:r>
            <a:endParaRPr lang="en-GB" sz="1050" dirty="0"/>
          </a:p>
          <a:p>
            <a:endParaRPr lang="en-GB" sz="2800" dirty="0"/>
          </a:p>
        </p:txBody>
      </p:sp>
      <p:sp>
        <p:nvSpPr>
          <p:cNvPr id="8" name="TextBox 7"/>
          <p:cNvSpPr txBox="1"/>
          <p:nvPr/>
        </p:nvSpPr>
        <p:spPr>
          <a:xfrm>
            <a:off x="454392" y="6122223"/>
            <a:ext cx="11196731" cy="258532"/>
          </a:xfrm>
          <a:prstGeom prst="rect">
            <a:avLst/>
          </a:prstGeom>
          <a:noFill/>
        </p:spPr>
        <p:txBody>
          <a:bodyPr wrap="square" rtlCol="0">
            <a:spAutoFit/>
          </a:bodyPr>
          <a:lstStyle/>
          <a:p>
            <a:r>
              <a:rPr lang="en-GB" sz="1100" dirty="0"/>
              <a:t>On 18 July, the increase in deaths is partly attributable to changes in the reporting system for </a:t>
            </a:r>
            <a:r>
              <a:rPr lang="en-GB" sz="1100" dirty="0">
                <a:hlinkClick r:id="rId5"/>
              </a:rPr>
              <a:t>Chile</a:t>
            </a:r>
            <a:r>
              <a:rPr lang="en-GB" sz="1100" dirty="0"/>
              <a:t> and </a:t>
            </a:r>
            <a:r>
              <a:rPr lang="en-GB" sz="1100" dirty="0">
                <a:hlinkClick r:id="rId6"/>
              </a:rPr>
              <a:t>Kyrgyzstan</a:t>
            </a:r>
            <a:r>
              <a:rPr lang="en-GB" sz="1200" dirty="0"/>
              <a:t>.</a:t>
            </a:r>
          </a:p>
        </p:txBody>
      </p:sp>
      <p:sp>
        <p:nvSpPr>
          <p:cNvPr id="10" name="TextBox 9"/>
          <p:cNvSpPr txBox="1"/>
          <p:nvPr/>
        </p:nvSpPr>
        <p:spPr>
          <a:xfrm>
            <a:off x="454392" y="6334998"/>
            <a:ext cx="11443778" cy="410882"/>
          </a:xfrm>
          <a:prstGeom prst="rect">
            <a:avLst/>
          </a:prstGeom>
          <a:noFill/>
        </p:spPr>
        <p:txBody>
          <a:bodyPr wrap="square" rtlCol="0">
            <a:spAutoFit/>
          </a:bodyPr>
          <a:lstStyle/>
          <a:p>
            <a:r>
              <a:rPr lang="en-GB" sz="1100" dirty="0"/>
              <a:t>On 24 July, the increase in deaths is partly attributable to the inclusion of deaths by Peru (from March to the end of June) which were previously not reported.</a:t>
            </a:r>
          </a:p>
          <a:p>
            <a:endParaRPr lang="en-GB" sz="1200" dirty="0"/>
          </a:p>
        </p:txBody>
      </p:sp>
      <p:pic>
        <p:nvPicPr>
          <p:cNvPr id="4" name="Picture 3"/>
          <p:cNvPicPr>
            <a:picLocks noChangeAspect="1"/>
          </p:cNvPicPr>
          <p:nvPr/>
        </p:nvPicPr>
        <p:blipFill>
          <a:blip r:embed="rId7"/>
          <a:stretch>
            <a:fillRect/>
          </a:stretch>
        </p:blipFill>
        <p:spPr>
          <a:xfrm>
            <a:off x="486451" y="1035057"/>
            <a:ext cx="11379660" cy="3956107"/>
          </a:xfrm>
          <a:prstGeom prst="rect">
            <a:avLst/>
          </a:prstGeom>
        </p:spPr>
      </p:pic>
    </p:spTree>
    <p:extLst>
      <p:ext uri="{BB962C8B-B14F-4D97-AF65-F5344CB8AC3E}">
        <p14:creationId xmlns:p14="http://schemas.microsoft.com/office/powerpoint/2010/main" val="1205592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4446" y="123166"/>
            <a:ext cx="9190971" cy="951722"/>
          </a:xfrm>
        </p:spPr>
        <p:txBody>
          <a:bodyPr vert="horz" lIns="91440" tIns="45720" rIns="91440" bIns="45720" rtlCol="0" anchor="ctr">
            <a:normAutofit/>
          </a:bodyPr>
          <a:lstStyle/>
          <a:p>
            <a:pPr algn="ctr"/>
            <a:r>
              <a:rPr lang="en-GB" sz="1800" dirty="0"/>
              <a:t>Distribution of laboratory-confirmed cases* of COVID-19 in the EU/EEA and the UK, as </a:t>
            </a:r>
            <a:r>
              <a:rPr lang="en-GB" sz="1800"/>
              <a:t>of </a:t>
            </a:r>
            <a:r>
              <a:rPr lang="en-GB" sz="1800" smtClean="0"/>
              <a:t>23 </a:t>
            </a:r>
            <a:r>
              <a:rPr lang="en-GB" sz="1800" dirty="0"/>
              <a:t>October 2020</a:t>
            </a:r>
          </a:p>
        </p:txBody>
      </p:sp>
      <p:sp>
        <p:nvSpPr>
          <p:cNvPr id="5" name="Slide Number Placeholder 4"/>
          <p:cNvSpPr>
            <a:spLocks noGrp="1"/>
          </p:cNvSpPr>
          <p:nvPr>
            <p:ph type="sldNum" sz="quarter" idx="12"/>
          </p:nvPr>
        </p:nvSpPr>
        <p:spPr/>
        <p:txBody>
          <a:bodyPr/>
          <a:lstStyle/>
          <a:p>
            <a:fld id="{F9E29A8E-A0F1-419A-8E8B-A78BF9C70DE8}" type="slidenum">
              <a:rPr lang="en-GB" smtClean="0"/>
              <a:pPr/>
              <a:t>4</a:t>
            </a:fld>
            <a:endParaRPr lang="en-GB" dirty="0"/>
          </a:p>
        </p:txBody>
      </p:sp>
      <p:sp>
        <p:nvSpPr>
          <p:cNvPr id="6" name="TextBox 5"/>
          <p:cNvSpPr txBox="1"/>
          <p:nvPr/>
        </p:nvSpPr>
        <p:spPr>
          <a:xfrm>
            <a:off x="519475" y="5558992"/>
            <a:ext cx="10582052" cy="1311128"/>
          </a:xfrm>
          <a:prstGeom prst="rect">
            <a:avLst/>
          </a:prstGeom>
          <a:noFill/>
        </p:spPr>
        <p:txBody>
          <a:bodyPr wrap="square" rtlCol="0">
            <a:spAutoFit/>
          </a:bodyPr>
          <a:lstStyle/>
          <a:p>
            <a:r>
              <a:rPr lang="en-GB" sz="1100" dirty="0"/>
              <a:t>*Spain: Since 11 May, the frequency of reporting from regional level to national level has </a:t>
            </a:r>
            <a:r>
              <a:rPr lang="en-GB" sz="1100" dirty="0">
                <a:hlinkClick r:id="rId3" tooltip="https://www.mscbs.gob.es/profesionales/saludpublica/ccayes/alertasactual/ncov-china/documentos/actualizacion_116_covid-19.pdf"/>
              </a:rPr>
              <a:t>changed</a:t>
            </a:r>
            <a:r>
              <a:rPr lang="en-GB" sz="1100" dirty="0"/>
              <a:t>. This may lead to possible discrepancies in cases and death numbers due to data validation. This discrepancy could persist for several days. The cases reported in this table for Spain include cases from the previous 7 days with available data at the time of data collection. On 12 August 2020, Spain retro corrected the cumulative number of deaths leading to a negative increase of deaths.</a:t>
            </a:r>
          </a:p>
          <a:p>
            <a:r>
              <a:rPr lang="en-GB" sz="1100" dirty="0"/>
              <a:t>*Sweden: from end of August 2020, Swedish authorities are performing daily data consolidation leading to data retro-corrections. From week 38, the Swedish Public Health Agency will update COVID-19 daily data four times per week on Tuesday–Friday. This can result in a decrease of cumulative figures (cases or deaths) and related outputs. </a:t>
            </a:r>
          </a:p>
          <a:p>
            <a:endParaRPr lang="en-GB" sz="1100" dirty="0"/>
          </a:p>
          <a:p>
            <a:endParaRPr lang="en-GB" sz="1100" dirty="0"/>
          </a:p>
        </p:txBody>
      </p:sp>
      <p:pic>
        <p:nvPicPr>
          <p:cNvPr id="4" name="Picture 3"/>
          <p:cNvPicPr>
            <a:picLocks noChangeAspect="1"/>
          </p:cNvPicPr>
          <p:nvPr/>
        </p:nvPicPr>
        <p:blipFill>
          <a:blip r:embed="rId4"/>
          <a:stretch>
            <a:fillRect/>
          </a:stretch>
        </p:blipFill>
        <p:spPr>
          <a:xfrm>
            <a:off x="519475" y="1296858"/>
            <a:ext cx="10836771" cy="4040164"/>
          </a:xfrm>
          <a:prstGeom prst="rect">
            <a:avLst/>
          </a:prstGeom>
        </p:spPr>
      </p:pic>
    </p:spTree>
    <p:extLst>
      <p:ext uri="{BB962C8B-B14F-4D97-AF65-F5344CB8AC3E}">
        <p14:creationId xmlns:p14="http://schemas.microsoft.com/office/powerpoint/2010/main" val="1044548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9E29A8E-A0F1-419A-8E8B-A78BF9C70DE8}" type="slidenum">
              <a:rPr lang="en-GB" smtClean="0"/>
              <a:pPr/>
              <a:t>5</a:t>
            </a:fld>
            <a:endParaRPr lang="en-GB" dirty="0"/>
          </a:p>
        </p:txBody>
      </p:sp>
      <p:sp>
        <p:nvSpPr>
          <p:cNvPr id="4" name="Title 1"/>
          <p:cNvSpPr>
            <a:spLocks noGrp="1"/>
          </p:cNvSpPr>
          <p:nvPr>
            <p:ph type="title"/>
          </p:nvPr>
        </p:nvSpPr>
        <p:spPr>
          <a:xfrm>
            <a:off x="719908" y="0"/>
            <a:ext cx="10354188" cy="951722"/>
          </a:xfrm>
        </p:spPr>
        <p:txBody>
          <a:bodyPr vert="horz" lIns="91440" tIns="45720" rIns="91440" bIns="45720" rtlCol="0" anchor="ctr">
            <a:normAutofit/>
          </a:bodyPr>
          <a:lstStyle/>
          <a:p>
            <a:pPr algn="ctr"/>
            <a:r>
              <a:rPr lang="en-GB" sz="1800" dirty="0"/>
              <a:t>Geographic distribution of 14-day cumulative number of reported COVID-19 cases per 100 000 population, worldwide, as of </a:t>
            </a:r>
            <a:r>
              <a:rPr lang="en-GB" sz="1800" dirty="0" smtClean="0"/>
              <a:t>23 </a:t>
            </a:r>
            <a:r>
              <a:rPr lang="en-GB" sz="1800" dirty="0"/>
              <a:t>October 2020</a:t>
            </a:r>
          </a:p>
        </p:txBody>
      </p:sp>
      <p:sp>
        <p:nvSpPr>
          <p:cNvPr id="6" name="Rectangle 5"/>
          <p:cNvSpPr/>
          <p:nvPr/>
        </p:nvSpPr>
        <p:spPr>
          <a:xfrm>
            <a:off x="0" y="6074226"/>
            <a:ext cx="11709399" cy="584775"/>
          </a:xfrm>
          <a:prstGeom prst="rect">
            <a:avLst/>
          </a:prstGeom>
        </p:spPr>
        <p:txBody>
          <a:bodyPr wrap="square">
            <a:spAutoFit/>
          </a:bodyPr>
          <a:lstStyle/>
          <a:p>
            <a:pPr lvl="0"/>
            <a:r>
              <a:rPr lang="en-GB" sz="800" b="1" dirty="0">
                <a:solidFill>
                  <a:srgbClr val="333333"/>
                </a:solidFill>
                <a:latin typeface="Helvetica" panose="020B0604020202020204" pitchFamily="34" charset="0"/>
                <a:ea typeface="Calibri" panose="020F0502020204030204" pitchFamily="34" charset="0"/>
              </a:rPr>
              <a:t>14-day notification rates and trends are collected using epidemic intelligence from various sources and are affected by the testing strategy, laboratory capacity and the effectiveness of surveillance systems. As all of these factors can differ greatly between countries, ECDC does not recommend using notification rates to directly compare countries. Particular caution is needed when interpreting reported rates from areas with small populations where small changes in numbers of reported cases can have a big impact on the notification rate. In addition, retrospective adjustment of data by reporting authorities is possible. Negative counts of new cases can arise if countries or subnational areas report cumulative totals that are lower than those reported previously, which can affect the presentation of data in maps and time-series plots.</a:t>
            </a:r>
            <a:endParaRPr lang="en-GB" sz="900" dirty="0">
              <a:solidFill>
                <a:prstClr val="black"/>
              </a:solidFill>
              <a:latin typeface="Calibri" panose="020F0502020204030204" pitchFamily="34" charset="0"/>
              <a:ea typeface="Calibri" panose="020F050202020403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31379" y="768903"/>
            <a:ext cx="7246640" cy="5123657"/>
          </a:xfrm>
          <a:prstGeom prst="rect">
            <a:avLst/>
          </a:prstGeom>
        </p:spPr>
      </p:pic>
    </p:spTree>
    <p:extLst>
      <p:ext uri="{BB962C8B-B14F-4D97-AF65-F5344CB8AC3E}">
        <p14:creationId xmlns:p14="http://schemas.microsoft.com/office/powerpoint/2010/main" val="3823556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altLang="en-US" sz="2000" dirty="0">
                <a:solidFill>
                  <a:prstClr val="black"/>
                </a:solidFill>
              </a:rPr>
              <a:t>Ebola virus disease case distribution in Equateur Province, </a:t>
            </a:r>
            <a:br>
              <a:rPr lang="en-GB" altLang="en-US" sz="2000" dirty="0">
                <a:solidFill>
                  <a:prstClr val="black"/>
                </a:solidFill>
              </a:rPr>
            </a:br>
            <a:r>
              <a:rPr lang="en-GB" altLang="en-US" sz="2000" dirty="0">
                <a:solidFill>
                  <a:prstClr val="black"/>
                </a:solidFill>
              </a:rPr>
              <a:t>Democratic Republic of the Congo, as of </a:t>
            </a:r>
            <a:r>
              <a:rPr lang="en-GB" altLang="en-US" sz="2000" dirty="0" smtClean="0">
                <a:solidFill>
                  <a:prstClr val="black"/>
                </a:solidFill>
              </a:rPr>
              <a:t>20 </a:t>
            </a:r>
            <a:r>
              <a:rPr lang="en-GB" altLang="en-US" sz="2000" dirty="0">
                <a:solidFill>
                  <a:prstClr val="black"/>
                </a:solidFill>
              </a:rPr>
              <a:t>October 2020</a:t>
            </a:r>
            <a:endParaRPr lang="en-GB" sz="2000" dirty="0">
              <a:solidFill>
                <a:prstClr val="black"/>
              </a:solidFill>
            </a:endParaRPr>
          </a:p>
        </p:txBody>
      </p:sp>
      <p:sp>
        <p:nvSpPr>
          <p:cNvPr id="4" name="Slide Number Placeholder 3"/>
          <p:cNvSpPr>
            <a:spLocks noGrp="1"/>
          </p:cNvSpPr>
          <p:nvPr>
            <p:ph type="sldNum" sz="quarter" idx="12"/>
          </p:nvPr>
        </p:nvSpPr>
        <p:spPr/>
        <p:txBody>
          <a:bodyPr/>
          <a:lstStyle/>
          <a:p>
            <a:fld id="{F9E29A8E-A0F1-419A-8E8B-A78BF9C70DE8}" type="slidenum">
              <a:rPr lang="en-GB" smtClean="0"/>
              <a:pPr/>
              <a:t>6</a:t>
            </a:fld>
            <a:endParaRPr lang="en-GB" dirty="0"/>
          </a:p>
        </p:txBody>
      </p:sp>
      <p:pic>
        <p:nvPicPr>
          <p:cNvPr id="6" name="Picture 5">
            <a:extLst>
              <a:ext uri="{FF2B5EF4-FFF2-40B4-BE49-F238E27FC236}">
                <a16:creationId xmlns:a16="http://schemas.microsoft.com/office/drawing/2014/main" id="{8C23C51A-A4DF-41DC-8EB6-5956A2EB4BB5}"/>
              </a:ext>
            </a:extLst>
          </p:cNvPr>
          <p:cNvPicPr>
            <a:picLocks noChangeAspect="1"/>
          </p:cNvPicPr>
          <p:nvPr/>
        </p:nvPicPr>
        <p:blipFill>
          <a:blip r:embed="rId2"/>
          <a:stretch>
            <a:fillRect/>
          </a:stretch>
        </p:blipFill>
        <p:spPr>
          <a:xfrm>
            <a:off x="0" y="1642672"/>
            <a:ext cx="12192000" cy="3572656"/>
          </a:xfrm>
          <a:prstGeom prst="rect">
            <a:avLst/>
          </a:prstGeom>
        </p:spPr>
      </p:pic>
    </p:spTree>
    <p:extLst>
      <p:ext uri="{BB962C8B-B14F-4D97-AF65-F5344CB8AC3E}">
        <p14:creationId xmlns:p14="http://schemas.microsoft.com/office/powerpoint/2010/main" val="2809327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sz="2000" dirty="0">
                <a:solidFill>
                  <a:prstClr val="black"/>
                </a:solidFill>
              </a:rPr>
              <a:t>Distribution of confirmed and probable cases of Ebola virus disease by week of reporting in Equateur Province, Democratic Republic of the Congo, </a:t>
            </a:r>
            <a:br>
              <a:rPr lang="en-GB" sz="2000" dirty="0">
                <a:solidFill>
                  <a:prstClr val="black"/>
                </a:solidFill>
              </a:rPr>
            </a:br>
            <a:r>
              <a:rPr lang="en-GB" sz="2000" dirty="0">
                <a:solidFill>
                  <a:prstClr val="black"/>
                </a:solidFill>
              </a:rPr>
              <a:t>as of </a:t>
            </a:r>
            <a:r>
              <a:rPr lang="en-GB" sz="2000" dirty="0" smtClean="0">
                <a:solidFill>
                  <a:prstClr val="black"/>
                </a:solidFill>
              </a:rPr>
              <a:t>20</a:t>
            </a:r>
            <a:r>
              <a:rPr lang="en-GB" altLang="en-US" sz="2000" dirty="0" smtClean="0">
                <a:solidFill>
                  <a:prstClr val="black"/>
                </a:solidFill>
              </a:rPr>
              <a:t> </a:t>
            </a:r>
            <a:r>
              <a:rPr lang="en-GB" altLang="en-US" sz="2000" dirty="0">
                <a:solidFill>
                  <a:prstClr val="black"/>
                </a:solidFill>
              </a:rPr>
              <a:t>October </a:t>
            </a:r>
            <a:r>
              <a:rPr lang="en-GB" sz="2000" dirty="0">
                <a:solidFill>
                  <a:prstClr val="black"/>
                </a:solidFill>
              </a:rPr>
              <a:t>2020</a:t>
            </a:r>
            <a:endParaRPr lang="en-GB" sz="2000" dirty="0"/>
          </a:p>
        </p:txBody>
      </p:sp>
      <p:sp>
        <p:nvSpPr>
          <p:cNvPr id="4" name="Slide Number Placeholder 3"/>
          <p:cNvSpPr>
            <a:spLocks noGrp="1"/>
          </p:cNvSpPr>
          <p:nvPr>
            <p:ph type="sldNum" sz="quarter" idx="12"/>
          </p:nvPr>
        </p:nvSpPr>
        <p:spPr/>
        <p:txBody>
          <a:bodyPr/>
          <a:lstStyle/>
          <a:p>
            <a:fld id="{F9E29A8E-A0F1-419A-8E8B-A78BF9C70DE8}" type="slidenum">
              <a:rPr lang="en-GB" smtClean="0"/>
              <a:pPr/>
              <a:t>7</a:t>
            </a:fld>
            <a:endParaRPr lang="en-GB" dirty="0"/>
          </a:p>
        </p:txBody>
      </p:sp>
      <p:pic>
        <p:nvPicPr>
          <p:cNvPr id="5" name="Picture 4"/>
          <p:cNvPicPr>
            <a:picLocks noChangeAspect="1"/>
          </p:cNvPicPr>
          <p:nvPr/>
        </p:nvPicPr>
        <p:blipFill>
          <a:blip r:embed="rId2"/>
          <a:stretch>
            <a:fillRect/>
          </a:stretch>
        </p:blipFill>
        <p:spPr>
          <a:xfrm>
            <a:off x="989217" y="1285835"/>
            <a:ext cx="9478136" cy="4962565"/>
          </a:xfrm>
          <a:prstGeom prst="rect">
            <a:avLst/>
          </a:prstGeom>
        </p:spPr>
      </p:pic>
    </p:spTree>
    <p:extLst>
      <p:ext uri="{BB962C8B-B14F-4D97-AF65-F5344CB8AC3E}">
        <p14:creationId xmlns:p14="http://schemas.microsoft.com/office/powerpoint/2010/main" val="21485598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9E29A8E-A0F1-419A-8E8B-A78BF9C70DE8}" type="slidenum">
              <a:rPr lang="en-GB" smtClean="0"/>
              <a:pPr/>
              <a:t>8</a:t>
            </a:fld>
            <a:endParaRPr lang="en-GB" dirty="0"/>
          </a:p>
        </p:txBody>
      </p:sp>
      <p:sp>
        <p:nvSpPr>
          <p:cNvPr id="6" name="Title 1"/>
          <p:cNvSpPr txBox="1">
            <a:spLocks/>
          </p:cNvSpPr>
          <p:nvPr/>
        </p:nvSpPr>
        <p:spPr>
          <a:xfrm>
            <a:off x="562708" y="300446"/>
            <a:ext cx="10512963" cy="9405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algn="ctr" fontAlgn="base">
              <a:spcAft>
                <a:spcPct val="0"/>
              </a:spcAft>
            </a:pPr>
            <a:r>
              <a:rPr lang="en-GB" sz="2000" dirty="0"/>
              <a:t>Geographical distribution of confirmed and probable cases of Ebola virus disease, Equateur Province, Democratic Republic of the Congo, </a:t>
            </a:r>
          </a:p>
          <a:p>
            <a:pPr algn="ctr" fontAlgn="base">
              <a:spcAft>
                <a:spcPct val="0"/>
              </a:spcAft>
            </a:pPr>
            <a:r>
              <a:rPr lang="en-GB" sz="2000" dirty="0"/>
              <a:t>as of </a:t>
            </a:r>
            <a:r>
              <a:rPr lang="en-GB" sz="2000" dirty="0" smtClean="0"/>
              <a:t>20</a:t>
            </a:r>
            <a:r>
              <a:rPr lang="en-GB" altLang="en-US" sz="2000" dirty="0" smtClean="0">
                <a:solidFill>
                  <a:prstClr val="black"/>
                </a:solidFill>
              </a:rPr>
              <a:t> </a:t>
            </a:r>
            <a:r>
              <a:rPr lang="en-GB" altLang="en-US" sz="2000" dirty="0">
                <a:solidFill>
                  <a:prstClr val="black"/>
                </a:solidFill>
              </a:rPr>
              <a:t>October </a:t>
            </a:r>
            <a:r>
              <a:rPr lang="en-GB" sz="2000" dirty="0"/>
              <a:t>2020</a:t>
            </a:r>
            <a:r>
              <a:rPr lang="en-GB" sz="2000" dirty="0">
                <a:solidFill>
                  <a:srgbClr val="002060"/>
                </a:solidFill>
              </a:rPr>
              <a:t/>
            </a:r>
            <a:br>
              <a:rPr lang="en-GB" sz="2000" dirty="0">
                <a:solidFill>
                  <a:srgbClr val="002060"/>
                </a:solidFill>
              </a:rPr>
            </a:br>
            <a:endParaRPr lang="en-GB" sz="2000" dirty="0">
              <a:solidFill>
                <a:srgbClr val="002060"/>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02301" y="1110814"/>
            <a:ext cx="7089196" cy="5478015"/>
          </a:xfrm>
          <a:prstGeom prst="rect">
            <a:avLst/>
          </a:prstGeom>
        </p:spPr>
      </p:pic>
    </p:spTree>
    <p:extLst>
      <p:ext uri="{BB962C8B-B14F-4D97-AF65-F5344CB8AC3E}">
        <p14:creationId xmlns:p14="http://schemas.microsoft.com/office/powerpoint/2010/main" val="4272609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91347" y="0"/>
            <a:ext cx="9717866" cy="6858594"/>
          </a:xfrm>
          <a:prstGeom prst="rect">
            <a:avLst/>
          </a:prstGeom>
        </p:spPr>
      </p:pic>
    </p:spTree>
    <p:extLst>
      <p:ext uri="{BB962C8B-B14F-4D97-AF65-F5344CB8AC3E}">
        <p14:creationId xmlns:p14="http://schemas.microsoft.com/office/powerpoint/2010/main" val="3480667153"/>
      </p:ext>
    </p:extLst>
  </p:cSld>
  <p:clrMapOvr>
    <a:masterClrMapping/>
  </p:clrMapOvr>
</p:sld>
</file>

<file path=ppt/theme/theme1.xml><?xml version="1.0" encoding="utf-8"?>
<a:theme xmlns:a="http://schemas.openxmlformats.org/drawingml/2006/main" name="Theme_ECDC">
  <a:themeElements>
    <a:clrScheme name="ECDC">
      <a:dk1>
        <a:sysClr val="windowText" lastClr="000000"/>
      </a:dk1>
      <a:lt1>
        <a:sysClr val="window" lastClr="FFFFFF"/>
      </a:lt1>
      <a:dk2>
        <a:srgbClr val="69AE23"/>
      </a:dk2>
      <a:lt2>
        <a:srgbClr val="E7E6E6"/>
      </a:lt2>
      <a:accent1>
        <a:srgbClr val="7CBDC1"/>
      </a:accent1>
      <a:accent2>
        <a:srgbClr val="C0D236"/>
      </a:accent2>
      <a:accent3>
        <a:srgbClr val="3E5B84"/>
      </a:accent3>
      <a:accent4>
        <a:srgbClr val="008C75"/>
      </a:accent4>
      <a:accent5>
        <a:srgbClr val="82428D"/>
      </a:accent5>
      <a:accent6>
        <a:srgbClr val="E8683F"/>
      </a:accent6>
      <a:hlink>
        <a:srgbClr val="51871B"/>
      </a:hlink>
      <a:folHlink>
        <a:srgbClr val="51871B"/>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DC_PowerPoint_Template_2018-newbuilding-16-9 V3.potx [Read-Only]" id="{D322459E-1AE5-4DD4-A4CA-847638BBE1AF}" vid="{F3AA6A5B-6808-443B-A3A7-BB9FF9F55CB3}"/>
    </a:ext>
  </a:extLst>
</a:theme>
</file>

<file path=ppt/theme/theme2.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haredContentType xmlns="Microsoft.SharePoint.Taxonomy.ContentTypeSync" SourceId="de887f88-4a24-49db-a549-4c3cbb517053" ContentTypeId="0x010100D736C7ACE9B64A2887FC840CE64E73CD00360B9ACB809F49C1884CB141DE574707007F106902CA0648509223A5AB6FB37150" PreviousValue="false"/>
</file>

<file path=customXml/item4.xml><?xml version="1.0" encoding="utf-8"?>
<ct:contentTypeSchema xmlns:ct="http://schemas.microsoft.com/office/2006/metadata/contentType" xmlns:ma="http://schemas.microsoft.com/office/2006/metadata/properties/metaAttributes" ct:_="" ma:_="" ma:contentTypeName="Epidemic Intelligence and Emergency Operations" ma:contentTypeID="0x010100D736C7ACE9B64A2887FC840CE64E73CD00360B9ACB809F49C1884CB141DE574707007F106902CA0648509223A5AB6FB3715000B80CADFD35067648B85EBA8BF6B3929D" ma:contentTypeVersion="37" ma:contentTypeDescription="Epidemic Intelligence and Emergency Operations Content Type" ma:contentTypeScope="" ma:versionID="8f0cb0a25a289c4a32324af94a921498">
  <xsd:schema xmlns:xsd="http://www.w3.org/2001/XMLSchema" xmlns:xs="http://www.w3.org/2001/XMLSchema" xmlns:p="http://schemas.microsoft.com/office/2006/metadata/properties" xmlns:ns1="http://schemas.microsoft.com/sharepoint/v3" xmlns:ns2="376727eb-354b-45e4-998d-f84ea079474e" xmlns:ns3="d23a570b-d7a9-49ca-a34c-8afb8206b4bf" targetNamespace="http://schemas.microsoft.com/office/2006/metadata/properties" ma:root="true" ma:fieldsID="de28d7e1e387f98cca7eb7d69937aac5" ns1:_="" ns2:_="" ns3:_="">
    <xsd:import namespace="http://schemas.microsoft.com/sharepoint/v3"/>
    <xsd:import namespace="376727eb-354b-45e4-998d-f84ea079474e"/>
    <xsd:import namespace="d23a570b-d7a9-49ca-a34c-8afb8206b4bf"/>
    <xsd:element name="properties">
      <xsd:complexType>
        <xsd:sequence>
          <xsd:element name="documentManagement">
            <xsd:complexType>
              <xsd:all>
                <xsd:element ref="ns1:ECDC_Description" minOccurs="0"/>
                <xsd:element ref="ns2:ECDC_DMS_Author" minOccurs="0"/>
                <xsd:element ref="ns2:ECDC_DMS_Organization0" minOccurs="0"/>
                <xsd:element ref="ns3:TaxCatchAll" minOccurs="0"/>
                <xsd:element ref="ns3:TaxCatchAllLabel" minOccurs="0"/>
                <xsd:element ref="ns2:ECDC_DMS_Epi_and_Emergency_Document_Type0" minOccurs="0"/>
                <xsd:element ref="ns2:ECDC_Subject_whatTaxHTField0" minOccurs="0"/>
                <xsd:element ref="ns2:ECDC_DMS_Project0" minOccurs="0"/>
                <xsd:element ref="ns2:ECDC_DMS_MIS_Activity_code0" minOccurs="0"/>
                <xsd:element ref="ns3:TaxKeywordTaxHTField" minOccurs="0"/>
                <xsd:element ref="ns2:ECDC_DMS_Classification" minOccurs="0"/>
                <xsd:element ref="ns2:ECDC_DMS_Contains_Personal_Data" minOccurs="0"/>
                <xsd:element ref="ns2:ECDC_DMS_Data_Controller" minOccurs="0"/>
                <xsd:element ref="ns2:ECDC_DMS_Effective_Date" minOccurs="0"/>
                <xsd:element ref="ns2:ECDC_DMS_Section" minOccurs="0"/>
                <xsd:element ref="ns2:ECDC_DMS_Group"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CDC_Description" ma:index="2" nillable="true" ma:displayName="Description" ma:internalName="ECDC_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76727eb-354b-45e4-998d-f84ea079474e" elementFormDefault="qualified">
    <xsd:import namespace="http://schemas.microsoft.com/office/2006/documentManagement/types"/>
    <xsd:import namespace="http://schemas.microsoft.com/office/infopath/2007/PartnerControls"/>
    <xsd:element name="ECDC_DMS_Author" ma:index="3" nillable="true" ma:displayName="Owner" ma:description="An ECDC user or group(s) of users that are responsible for the document" ma:format="Hyperlink" ma:internalName="ECDC_DMS_Autho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Organization0" ma:index="4" nillable="true" ma:taxonomy="true" ma:internalName="ECDC_DMS_Organization0" ma:taxonomyFieldName="ECDC_DMS_Organization" ma:displayName="Organisation" ma:readOnly="false" ma:default="" ma:fieldId="{35fb11e9-a18d-4b50-add6-447ef1d65648}" ma:taxonomyMulti="true" ma:sspId="de887f88-4a24-49db-a549-4c3cbb517053" ma:termSetId="0a8715e9-9613-4f3d-9487-c066723ad7a7" ma:anchorId="00000000-0000-0000-0000-000000000000" ma:open="false" ma:isKeyword="false">
      <xsd:complexType>
        <xsd:sequence>
          <xsd:element ref="pc:Terms" minOccurs="0" maxOccurs="1"/>
        </xsd:sequence>
      </xsd:complexType>
    </xsd:element>
    <xsd:element name="ECDC_DMS_Epi_and_Emergency_Document_Type0" ma:index="8" ma:taxonomy="true" ma:internalName="ECDC_DMS_Epi_and_Emergency_Document_Type0" ma:taxonomyFieldName="ECDC_DMS_Epi_and_Emergency_Document_Type" ma:displayName="Document Type" ma:readOnly="false" ma:fieldId="{db5d7a09-fdd7-41fd-b02e-d1d803890622}" ma:taxonomyMulti="true" ma:sspId="de887f88-4a24-49db-a549-4c3cbb517053" ma:termSetId="05694767-788d-4e99-ad07-3dd6ddb61ccc" ma:anchorId="fd2d67fc-49ba-4ea3-bbfc-a0893a7af3e7" ma:open="false" ma:isKeyword="false">
      <xsd:complexType>
        <xsd:sequence>
          <xsd:element ref="pc:Terms" minOccurs="0" maxOccurs="1"/>
        </xsd:sequence>
      </xsd:complexType>
    </xsd:element>
    <xsd:element name="ECDC_Subject_whatTaxHTField0" ma:index="10" ma:taxonomy="true" ma:internalName="ECDC_Subject_whatTaxHTField0" ma:taxonomyFieldName="ECDC_Subject_what" ma:displayName="Topic" ma:default="" ma:fieldId="{7525aafd-95ab-48e0-925f-ead7584e2866}" ma:taxonomyMulti="true" ma:sspId="de887f88-4a24-49db-a549-4c3cbb517053" ma:termSetId="b09c8666-4e2c-4f19-91e4-8f1fe34bcccd" ma:anchorId="00000000-0000-0000-0000-000000000000" ma:open="false" ma:isKeyword="false">
      <xsd:complexType>
        <xsd:sequence>
          <xsd:element ref="pc:Terms" minOccurs="0" maxOccurs="1"/>
        </xsd:sequence>
      </xsd:complexType>
    </xsd:element>
    <xsd:element name="ECDC_DMS_Project0" ma:index="12" nillable="true" ma:taxonomy="true" ma:internalName="ECDC_DMS_Project0" ma:taxonomyFieldName="ECDC_DMS_Project" ma:displayName="Project" ma:readOnly="false" ma:default="" ma:fieldId="{951a5c61-3e7d-4f5e-ad41-b76025ccfaa6}" ma:taxonomyMulti="true" ma:sspId="de887f88-4a24-49db-a549-4c3cbb517053" ma:termSetId="83bc1c21-e08b-4faa-97f2-3f7a70f36fcc" ma:anchorId="00000000-0000-0000-0000-000000000000" ma:open="false" ma:isKeyword="false">
      <xsd:complexType>
        <xsd:sequence>
          <xsd:element ref="pc:Terms" minOccurs="0" maxOccurs="1"/>
        </xsd:sequence>
      </xsd:complexType>
    </xsd:element>
    <xsd:element name="ECDC_DMS_MIS_Activity_code0" ma:index="14" nillable="true" ma:taxonomy="true" ma:internalName="ECDC_DMS_MIS_Activity_code0" ma:taxonomyFieldName="ECDC_DMS_MIS_Activity_code" ma:displayName="MIS Activity code" ma:readOnly="false" ma:default="" ma:fieldId="{8cb6b235-d851-4acc-9843-ae912a313215}" ma:taxonomyMulti="true" ma:sspId="de887f88-4a24-49db-a549-4c3cbb517053" ma:termSetId="141081f5-dfc8-474c-9d5b-c9b39840f641" ma:anchorId="00000000-0000-0000-0000-000000000000" ma:open="false" ma:isKeyword="false">
      <xsd:complexType>
        <xsd:sequence>
          <xsd:element ref="pc:Terms" minOccurs="0" maxOccurs="1"/>
        </xsd:sequence>
      </xsd:complexType>
    </xsd:element>
    <xsd:element name="ECDC_DMS_Classification" ma:index="18" nillable="true" ma:displayName="Classification" ma:format="Dropdown" ma:internalName="ECDC_DMS_Classification" ma:readOnly="false">
      <xsd:simpleType>
        <xsd:restriction base="dms:Choice">
          <xsd:enumeration value="Public"/>
          <xsd:enumeration value="Restricted"/>
          <xsd:enumeration value="Confidential"/>
        </xsd:restriction>
      </xsd:simpleType>
    </xsd:element>
    <xsd:element name="ECDC_DMS_Contains_Personal_Data" ma:index="19" nillable="true" ma:displayName="Contains Personal Data" ma:default="0" ma:internalName="ECDC_DMS_Contains_Personal_Data" ma:readOnly="false">
      <xsd:simpleType>
        <xsd:restriction base="dms:Boolean"/>
      </xsd:simpleType>
    </xsd:element>
    <xsd:element name="ECDC_DMS_Data_Controller" ma:index="20" nillable="true" ma:displayName="Data Controller" ma:format="Hyperlink" ma:SearchPeopleOnly="false" ma:SharePointGroup="0" ma:internalName="ECDC_DMS_Data_Controlle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Effective_Date" ma:index="21" nillable="true" ma:displayName="Effective Date" ma:default="[today]" ma:internalName="ECDC_DMS_Effective_Date" ma:readOnly="false">
      <xsd:simpleType>
        <xsd:restriction base="dms:DateTime"/>
      </xsd:simpleType>
    </xsd:element>
    <xsd:element name="ECDC_DMS_Section" ma:index="22" nillable="true" ma:displayName="Section" ma:description="Indicates the creator users ECDC Unit" ma:hidden="true" ma:internalName="ECDC_DMS_Section" ma:readOnly="false">
      <xsd:simpleType>
        <xsd:restriction base="dms:Text"/>
      </xsd:simpleType>
    </xsd:element>
    <xsd:element name="ECDC_DMS_Group" ma:index="23" nillable="true" ma:displayName="Group" ma:description="Indicates the creator users ECDC Group" ma:hidden="true" ma:internalName="ECDC_DMS_Group"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3a570b-d7a9-49ca-a34c-8afb8206b4bf" elementFormDefault="qualified">
    <xsd:import namespace="http://schemas.microsoft.com/office/2006/documentManagement/types"/>
    <xsd:import namespace="http://schemas.microsoft.com/office/infopath/2007/PartnerControls"/>
    <xsd:element name="TaxCatchAll" ma:index="5" nillable="true" ma:displayName="Taxonomy Catch All Column" ma:description="" ma:hidden="true" ma:list="{f540d323-f29b-4666-8500-d25439f05077}" ma:internalName="TaxCatchAll" ma:showField="CatchAllData"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CatchAllLabel" ma:index="6" nillable="true" ma:displayName="Taxonomy Catch All Column1" ma:description="" ma:hidden="true" ma:list="{f540d323-f29b-4666-8500-d25439f05077}" ma:internalName="TaxCatchAllLabel" ma:readOnly="true" ma:showField="CatchAllDataLabel"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KeywordTaxHTField" ma:index="16" nillable="true" ma:taxonomy="true" ma:internalName="TaxKeywordTaxHTField" ma:taxonomyFieldName="TaxKeyword" ma:displayName="Additional Keywords" ma:fieldId="{23f27201-bee3-471e-b2e7-b64fd8b7ca38}" ma:taxonomyMulti="true" ma:sspId="de887f88-4a24-49db-a549-4c3cbb517053"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p:properties xmlns:p="http://schemas.microsoft.com/office/2006/metadata/properties" xmlns:xsi="http://www.w3.org/2001/XMLSchema-instance" xmlns:pc="http://schemas.microsoft.com/office/infopath/2007/PartnerControls">
  <documentManagement>
    <ECDC_Description xmlns="http://schemas.microsoft.com/sharepoint/v3" xsi:nil="true"/>
    <TaxKeywordTaxHTField xmlns="d23a570b-d7a9-49ca-a34c-8afb8206b4bf">
      <Terms xmlns="http://schemas.microsoft.com/office/infopath/2007/PartnerControls"/>
    </TaxKeywordTaxHTField>
    <TaxCatchAll xmlns="d23a570b-d7a9-49ca-a34c-8afb8206b4bf">
      <Value>124</Value>
      <Value>1624</Value>
      <Value>588</Value>
    </TaxCatchAll>
    <ECDC_Subject_whatTaxHTField0 xmlns="376727eb-354b-45e4-998d-f84ea079474e">
      <Terms xmlns="http://schemas.microsoft.com/office/infopath/2007/PartnerControls">
        <TermInfo xmlns="http://schemas.microsoft.com/office/infopath/2007/PartnerControls">
          <TermName xmlns="http://schemas.microsoft.com/office/infopath/2007/PartnerControls">epidemic intelligence</TermName>
          <TermId xmlns="http://schemas.microsoft.com/office/infopath/2007/PartnerControls">ad1f1585-b938-4db1-992a-8af3e2bf831f</TermId>
        </TermInfo>
      </Terms>
    </ECDC_Subject_whatTaxHTField0>
    <ECDC_DMS_Project0 xmlns="376727eb-354b-45e4-998d-f84ea079474e">
      <Terms xmlns="http://schemas.microsoft.com/office/infopath/2007/PartnerControls"/>
    </ECDC_DMS_Project0>
    <ECDC_DMS_MIS_Activity_code0 xmlns="376727eb-354b-45e4-998d-f84ea079474e">
      <Terms xmlns="http://schemas.microsoft.com/office/infopath/2007/PartnerControls"/>
    </ECDC_DMS_MIS_Activity_code0>
    <ECDC_DMS_Section xmlns="376727eb-354b-45e4-998d-f84ea079474e">Epidemic Intelligence and Emergency Operations</ECDC_DMS_Section>
    <ECDC_DMS_Author xmlns="376727eb-354b-45e4-998d-f84ea079474e">
      <UserInfo>
        <DisplayName>Thomas Mollet</DisplayName>
        <AccountId>501</AccountId>
        <AccountType/>
      </UserInfo>
    </ECDC_DMS_Author>
    <ECDC_DMS_Group xmlns="376727eb-354b-45e4-998d-f84ea079474e">Epidemic Intelligence</ECDC_DMS_Group>
    <ECDC_DMS_Contains_Personal_Data xmlns="376727eb-354b-45e4-998d-f84ea079474e">false</ECDC_DMS_Contains_Personal_Data>
    <ECDC_DMS_Organization0 xmlns="376727eb-354b-45e4-998d-f84ea079474e">
      <Terms xmlns="http://schemas.microsoft.com/office/infopath/2007/PartnerControls">
        <TermInfo xmlns="http://schemas.microsoft.com/office/infopath/2007/PartnerControls">
          <TermName xmlns="http://schemas.microsoft.com/office/infopath/2007/PartnerControls">Epidemic Intelligence and Emergency Operations</TermName>
          <TermId xmlns="http://schemas.microsoft.com/office/infopath/2007/PartnerControls">14e38dbb-bccc-4c34-ac2f-9f24d991c96d</TermId>
        </TermInfo>
      </Terms>
    </ECDC_DMS_Organization0>
    <ECDC_DMS_Epi_and_Emergency_Document_Type0 xmlns="376727eb-354b-45e4-998d-f84ea079474e">
      <Terms xmlns="http://schemas.microsoft.com/office/infopath/2007/PartnerControls">
        <TermInfo xmlns="http://schemas.microsoft.com/office/infopath/2007/PartnerControls">
          <TermName xmlns="http://schemas.microsoft.com/office/infopath/2007/PartnerControls">Non-Classified Epidemic Intelligence and Emergency Operations</TermName>
          <TermId xmlns="http://schemas.microsoft.com/office/infopath/2007/PartnerControls">37ea999c-e28f-4073-bd66-a51bd1b190b5</TermId>
        </TermInfo>
      </Terms>
    </ECDC_DMS_Epi_and_Emergency_Document_Type0>
    <ECDC_DMS_Data_Controller xmlns="376727eb-354b-45e4-998d-f84ea079474e">
      <UserInfo>
        <DisplayName/>
        <AccountId xsi:nil="true"/>
        <AccountType/>
      </UserInfo>
    </ECDC_DMS_Data_Controller>
    <ECDC_DMS_Classification xmlns="376727eb-354b-45e4-998d-f84ea079474e" xsi:nil="true"/>
    <ECDC_DMS_Effective_Date xmlns="376727eb-354b-45e4-998d-f84ea079474e">2016-10-31T09:44:00+00:00</ECDC_DMS_Effective_Date>
  </documentManagement>
</p:properties>
</file>

<file path=customXml/itemProps1.xml><?xml version="1.0" encoding="utf-8"?>
<ds:datastoreItem xmlns:ds="http://schemas.openxmlformats.org/officeDocument/2006/customXml" ds:itemID="{62586917-95D1-403B-9907-4F45793AFAF0}">
  <ds:schemaRefs>
    <ds:schemaRef ds:uri="http://schemas.microsoft.com/sharepoint/events"/>
  </ds:schemaRefs>
</ds:datastoreItem>
</file>

<file path=customXml/itemProps2.xml><?xml version="1.0" encoding="utf-8"?>
<ds:datastoreItem xmlns:ds="http://schemas.openxmlformats.org/officeDocument/2006/customXml" ds:itemID="{12C6006D-0315-439C-9BFB-C85185C42E39}">
  <ds:schemaRefs>
    <ds:schemaRef ds:uri="http://schemas.microsoft.com/sharepoint/v3/contenttype/forms"/>
  </ds:schemaRefs>
</ds:datastoreItem>
</file>

<file path=customXml/itemProps3.xml><?xml version="1.0" encoding="utf-8"?>
<ds:datastoreItem xmlns:ds="http://schemas.openxmlformats.org/officeDocument/2006/customXml" ds:itemID="{F8EED194-C37D-4977-AE20-81936875A2E9}">
  <ds:schemaRefs>
    <ds:schemaRef ds:uri="Microsoft.SharePoint.Taxonomy.ContentTypeSync"/>
  </ds:schemaRefs>
</ds:datastoreItem>
</file>

<file path=customXml/itemProps4.xml><?xml version="1.0" encoding="utf-8"?>
<ds:datastoreItem xmlns:ds="http://schemas.openxmlformats.org/officeDocument/2006/customXml" ds:itemID="{5BA77A72-71BB-4886-9700-B0F8355946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76727eb-354b-45e4-998d-f84ea079474e"/>
    <ds:schemaRef ds:uri="d23a570b-d7a9-49ca-a34c-8afb8206b4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A98013DF-7568-4DE1-A15A-B72D0DA1D637}">
  <ds:schemaRefs>
    <ds:schemaRef ds:uri="http://schemas.microsoft.com/office/infopath/2007/PartnerControls"/>
    <ds:schemaRef ds:uri="http://purl.org/dc/terms/"/>
    <ds:schemaRef ds:uri="http://schemas.microsoft.com/office/2006/metadata/properties"/>
    <ds:schemaRef ds:uri="d23a570b-d7a9-49ca-a34c-8afb8206b4bf"/>
    <ds:schemaRef ds:uri="http://schemas.microsoft.com/office/2006/documentManagement/types"/>
    <ds:schemaRef ds:uri="http://schemas.microsoft.com/sharepoint/v3"/>
    <ds:schemaRef ds:uri="http://purl.org/dc/elements/1.1/"/>
    <ds:schemaRef ds:uri="http://schemas.openxmlformats.org/package/2006/metadata/core-properties"/>
    <ds:schemaRef ds:uri="376727eb-354b-45e4-998d-f84ea079474e"/>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ECDC_PowerPoint_Template_2009_rev_1_2</Template>
  <TotalTime>25458</TotalTime>
  <Words>893</Words>
  <Application>Microsoft Office PowerPoint</Application>
  <PresentationFormat>Widescreen</PresentationFormat>
  <Paragraphs>35</Paragraphs>
  <Slides>14</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Helvetica</vt:lpstr>
      <vt:lpstr>Tahoma</vt:lpstr>
      <vt:lpstr>Theme_ECDC</vt:lpstr>
      <vt:lpstr>Reusable maps and graphs from ECDC Communicable Disease Threats Report   Week 43, 2020 </vt:lpstr>
      <vt:lpstr>Distribution of COVID-19 cases* in accordance with the applied case definitions in the affected countries, as of 23 October 2020</vt:lpstr>
      <vt:lpstr>Distribution of COVID-19 deaths* worldwide, as of 23 October 2020 </vt:lpstr>
      <vt:lpstr>Distribution of laboratory-confirmed cases* of COVID-19 in the EU/EEA and the UK, as of 23 October 2020</vt:lpstr>
      <vt:lpstr>Geographic distribution of 14-day cumulative number of reported COVID-19 cases per 100 000 population, worldwide, as of 23 October 2020</vt:lpstr>
      <vt:lpstr>Ebola virus disease case distribution in Equateur Province,  Democratic Republic of the Congo, as of 20 October 2020</vt:lpstr>
      <vt:lpstr>Distribution of confirmed and probable cases of Ebola virus disease by week of reporting in Equateur Province, Democratic Republic of the Congo,  as of 20 October 2020</vt:lpstr>
      <vt:lpstr>PowerPoint Presentation</vt:lpstr>
      <vt:lpstr>PowerPoint Presentation</vt:lpstr>
      <vt:lpstr>PowerPoint Presentation</vt:lpstr>
      <vt:lpstr>PowerPoint Presentation</vt:lpstr>
      <vt:lpstr>PowerPoint Presentation</vt:lpstr>
      <vt:lpstr>Geographical distribution of chikungunya cases reported worldwide, August to October 2020 </vt:lpstr>
      <vt:lpstr>Geographical distribution of dengue cases reported worldwide, August to October 2020 </vt:lpstr>
    </vt:vector>
  </TitlesOfParts>
  <Manager>Thomas Mollet</Manager>
  <Company>ECDC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Reusable maps and graphs from ECDC Communicable Disease Threats Report – Week 5, 2019</dc:title>
  <dc:creator>ECDC</dc:creator>
  <cp:keywords/>
  <cp:lastModifiedBy>Rumila Edward</cp:lastModifiedBy>
  <cp:revision>2058</cp:revision>
  <cp:lastPrinted>2017-03-24T07:50:18Z</cp:lastPrinted>
  <dcterms:created xsi:type="dcterms:W3CDTF">2015-11-05T13:02:54Z</dcterms:created>
  <dcterms:modified xsi:type="dcterms:W3CDTF">2020-10-23T11:14:18Z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0x010100D736C7ACE9B64A2887FC840CE64E73CD00360B9ACB809F49C1884CB141DE574707007F106902CA0648509223A5AB6FB3715000B80CADFD35067648B85EBA8BF6B3929D</vt:lpwstr>
  </property>
  <property fmtid="{D5CDD505-2E9C-101B-9397-08002B2CF9AE}" pid="3" name="_dlc_DocIdItemGuid">
    <vt:lpwstr>5d091477-0474-4b81-8d0d-8f15ba811882</vt:lpwstr>
  </property>
  <property fmtid="{D5CDD505-2E9C-101B-9397-08002B2CF9AE}" pid="4" name="ECDC_Subject_does">
    <vt:lpwstr/>
  </property>
  <property fmtid="{D5CDD505-2E9C-101B-9397-08002B2CF9AE}" pid="5" name="DMS Product">
    <vt:lpwstr/>
  </property>
  <property fmtid="{D5CDD505-2E9C-101B-9397-08002B2CF9AE}" pid="6" name="TaxKeyword">
    <vt:lpwstr/>
  </property>
  <property fmtid="{D5CDD505-2E9C-101B-9397-08002B2CF9AE}" pid="7" name="ECDC_Target_audience">
    <vt:lpwstr/>
  </property>
  <property fmtid="{D5CDD505-2E9C-101B-9397-08002B2CF9AE}" pid="8" name="ECDC_DMS_Country">
    <vt:lpwstr/>
  </property>
  <property fmtid="{D5CDD505-2E9C-101B-9397-08002B2CF9AE}" pid="9" name="ECDC_DMS_Eurosurveillance_Document_Type">
    <vt:lpwstr/>
  </property>
  <property fmtid="{D5CDD505-2E9C-101B-9397-08002B2CF9AE}" pid="10" name="ECDC_DMS_MIS_Activity_code">
    <vt:lpwstr/>
  </property>
  <property fmtid="{D5CDD505-2E9C-101B-9397-08002B2CF9AE}" pid="11" name="ECDC_DMS_Organigramme">
    <vt:lpwstr>588;#Epidemic Intelligence and Emergency Operations|14e38dbb-bccc-4c34-ac2f-9f24d991c96d</vt:lpwstr>
  </property>
  <property fmtid="{D5CDD505-2E9C-101B-9397-08002B2CF9AE}" pid="12" name="ECDC_DMS_Project">
    <vt:lpwstr/>
  </property>
  <property fmtid="{D5CDD505-2E9C-101B-9397-08002B2CF9AE}" pid="13" name="ECDC_Subject_who">
    <vt:lpwstr/>
  </property>
  <property fmtid="{D5CDD505-2E9C-101B-9397-08002B2CF9AE}" pid="14" name="Meeting_x0020_Code">
    <vt:lpwstr/>
  </property>
  <property fmtid="{D5CDD505-2E9C-101B-9397-08002B2CF9AE}" pid="15" name="ECDC_Subject_what">
    <vt:lpwstr>124;#epidemic intelligence|ad1f1585-b938-4db1-992a-8af3e2bf831f</vt:lpwstr>
  </property>
  <property fmtid="{D5CDD505-2E9C-101B-9397-08002B2CF9AE}" pid="16" name="ECDC_DMS_Epidemic_Intelligence_Document_Type">
    <vt:lpwstr>955;#Non-Classified Epidemic Intelligence Document|bb56eead-3e33-469a-99c7-76d6f740793f</vt:lpwstr>
  </property>
  <property fmtid="{D5CDD505-2E9C-101B-9397-08002B2CF9AE}" pid="17" name="Meeting Code">
    <vt:lpwstr/>
  </property>
  <property fmtid="{D5CDD505-2E9C-101B-9397-08002B2CF9AE}" pid="18" name="ECDC_DMS_RestrictedAccess">
    <vt:lpwstr/>
  </property>
  <property fmtid="{D5CDD505-2E9C-101B-9397-08002B2CF9AE}" pid="19" name="_dlc_DocId">
    <vt:lpwstr>DOI1006-78-5</vt:lpwstr>
  </property>
  <property fmtid="{D5CDD505-2E9C-101B-9397-08002B2CF9AE}" pid="20" name="_dlc_DocIdPersistId">
    <vt:bool>false</vt:bool>
  </property>
  <property fmtid="{D5CDD505-2E9C-101B-9397-08002B2CF9AE}" pid="21" name="_dlc_DocIdUrl">
    <vt:lpwstr>http://dms.ecdcnet.europa.eu/sites/srs/eir/eieo/_layouts/15/DocIdRedir.aspx?ID=DOI1006-78-5, DOI1006-78-5</vt:lpwstr>
  </property>
  <property fmtid="{D5CDD505-2E9C-101B-9397-08002B2CF9AE}" pid="22" name="ECDC_DMS_Organization">
    <vt:lpwstr>588;#Epidemic Intelligence and Emergency Operations|14e38dbb-bccc-4c34-ac2f-9f24d991c96d</vt:lpwstr>
  </property>
  <property fmtid="{D5CDD505-2E9C-101B-9397-08002B2CF9AE}" pid="23" name="ECDC_DMS_Epi_and_Emergency_Document_Type">
    <vt:lpwstr>1624;#Non-Classified Epidemic Intelligence and Emergency Operations|37ea999c-e28f-4073-bd66-a51bd1b190b5</vt:lpwstr>
  </property>
</Properties>
</file>