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7" r:id="rId8"/>
    <p:sldId id="280" r:id="rId9"/>
    <p:sldId id="268" r:id="rId10"/>
    <p:sldId id="294" r:id="rId11"/>
    <p:sldId id="298" r:id="rId12"/>
    <p:sldId id="299" r:id="rId13"/>
    <p:sldId id="300" r:id="rId14"/>
    <p:sldId id="301" r:id="rId15"/>
    <p:sldId id="302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64" d="100"/>
          <a:sy n="64" d="100"/>
        </p:scale>
        <p:origin x="90" y="19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31/10/2019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smtClean="0">
                <a:solidFill>
                  <a:prstClr val="white"/>
                </a:solidFill>
                <a:ea typeface="+mn-ea"/>
              </a:rPr>
              <a:t>44,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reporting </a:t>
            </a:r>
            <a:r>
              <a:rPr lang="en-GB" sz="1800" dirty="0" smtClean="0"/>
              <a:t>country,</a:t>
            </a:r>
            <a:br>
              <a:rPr lang="en-GB" sz="1800" dirty="0" smtClean="0"/>
            </a:br>
            <a:r>
              <a:rPr lang="en-GB" sz="1800" dirty="0"/>
              <a:t>April </a:t>
            </a:r>
            <a:r>
              <a:rPr lang="en-GB" sz="1800" dirty="0" smtClean="0"/>
              <a:t>2012–30 October 2019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r="1561" b="25093"/>
          <a:stretch/>
        </p:blipFill>
        <p:spPr>
          <a:xfrm>
            <a:off x="750420" y="1066800"/>
            <a:ext cx="9431527" cy="54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</a:t>
            </a:r>
            <a:r>
              <a:rPr lang="en-GB" sz="1400">
                <a:solidFill>
                  <a:prstClr val="black"/>
                </a:solidFill>
                <a:ea typeface="+mn-ea"/>
                <a:cs typeface="+mn-cs"/>
              </a:rPr>
              <a:t>of 29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October 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4" t="3673" r="6692" b="7384"/>
          <a:stretch/>
        </p:blipFill>
        <p:spPr>
          <a:xfrm>
            <a:off x="896112" y="621793"/>
            <a:ext cx="9308592" cy="59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</a:t>
            </a:r>
            <a:r>
              <a:rPr lang="en-GB" altLang="en-US" sz="1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29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October</a:t>
            </a:r>
            <a:r>
              <a:rPr lang="en-GB" sz="1800" dirty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637235"/>
            <a:ext cx="9588235" cy="59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</a:t>
            </a:r>
            <a:r>
              <a:rPr lang="en-GB" sz="1500">
                <a:solidFill>
                  <a:prstClr val="black"/>
                </a:solidFill>
                <a:ea typeface="+mn-ea"/>
                <a:cs typeface="+mn-cs"/>
              </a:rPr>
              <a:t>of </a:t>
            </a:r>
            <a:r>
              <a:rPr lang="en-GB" sz="1600">
                <a:solidFill>
                  <a:prstClr val="black"/>
                </a:solidFill>
              </a:rPr>
              <a:t>29 </a:t>
            </a:r>
            <a:r>
              <a:rPr lang="en-GB" sz="1600" dirty="0">
                <a:solidFill>
                  <a:prstClr val="black"/>
                </a:solidFill>
              </a:rPr>
              <a:t>October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110" r="1919" b="2406"/>
          <a:stretch/>
        </p:blipFill>
        <p:spPr>
          <a:xfrm>
            <a:off x="1928690" y="542556"/>
            <a:ext cx="7942449" cy="60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6" y="158788"/>
            <a:ext cx="8937996" cy="63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182683"/>
            <a:ext cx="8934138" cy="63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confirmed cases of MERS-CoV by place of infection and month of onset, </a:t>
            </a:r>
            <a:br>
              <a:rPr lang="en-GB" sz="1800" dirty="0"/>
            </a:br>
            <a:r>
              <a:rPr lang="en-GB" sz="1800" dirty="0"/>
              <a:t>March </a:t>
            </a:r>
            <a:r>
              <a:rPr lang="en-GB" sz="1800" dirty="0" smtClean="0"/>
              <a:t>2012–30 October 2019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6" y="935038"/>
            <a:ext cx="10235372" cy="5467422"/>
          </a:xfrm>
        </p:spPr>
      </p:pic>
    </p:spTree>
    <p:extLst>
      <p:ext uri="{BB962C8B-B14F-4D97-AF65-F5344CB8AC3E}">
        <p14:creationId xmlns:p14="http://schemas.microsoft.com/office/powerpoint/2010/main" val="268550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probable region of infection and exposure, April </a:t>
            </a:r>
            <a:r>
              <a:rPr lang="en-GB" sz="1800" dirty="0" smtClean="0"/>
              <a:t>2012–30 October </a:t>
            </a:r>
            <a:r>
              <a:rPr lang="en-GB" sz="180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15" y="1044406"/>
            <a:ext cx="7153681" cy="55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4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country of infection and year, </a:t>
            </a:r>
            <a:r>
              <a:rPr lang="en-GB" sz="1800" dirty="0" smtClean="0"/>
              <a:t>April 2012–30 October 2019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03" y="989154"/>
            <a:ext cx="7221185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6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76727eb-354b-45e4-998d-f84ea0794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21652</TotalTime>
  <Words>143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Theme_ECDC</vt:lpstr>
      <vt:lpstr>Reusable maps and graphs from ECDC Communicable Disease Threats Report   Week 44, 2019 </vt:lpstr>
      <vt:lpstr>PowerPoint Presentation</vt:lpstr>
      <vt:lpstr>Ebola Virus Disease case distribution in DRC and Uganda as of 29 October 2019</vt:lpstr>
      <vt:lpstr>PowerPoint Presentation</vt:lpstr>
      <vt:lpstr>PowerPoint Presentation</vt:lpstr>
      <vt:lpstr>PowerPoint Presentation</vt:lpstr>
      <vt:lpstr>Distribution of confirmed cases of MERS-CoV by place of infection and month of onset,  March 2012–30 October 2019 </vt:lpstr>
      <vt:lpstr>Geographical distribution of confirmed MERS-CoV cases by probable region of infection and exposure, April 2012–30 October 2019</vt:lpstr>
      <vt:lpstr>Geographical distribution of confirmed MERS-CoV cases by country of infection and year, April 2012–30 October 2019</vt:lpstr>
      <vt:lpstr>Geographical distribution of confirmed MERS-CoV cases by reporting country, April 2012–30 October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1704</cp:revision>
  <cp:lastPrinted>2017-03-24T07:50:18Z</cp:lastPrinted>
  <dcterms:created xsi:type="dcterms:W3CDTF">2015-11-05T13:02:54Z</dcterms:created>
  <dcterms:modified xsi:type="dcterms:W3CDTF">2019-10-31T09:40:51Z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