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1"/>
  </p:notesMasterIdLst>
  <p:handoutMasterIdLst>
    <p:handoutMasterId r:id="rId22"/>
  </p:handoutMasterIdLst>
  <p:sldIdLst>
    <p:sldId id="256" r:id="rId7"/>
    <p:sldId id="322" r:id="rId8"/>
    <p:sldId id="323" r:id="rId9"/>
    <p:sldId id="324" r:id="rId10"/>
    <p:sldId id="325" r:id="rId11"/>
    <p:sldId id="313" r:id="rId12"/>
    <p:sldId id="318" r:id="rId13"/>
    <p:sldId id="268" r:id="rId14"/>
    <p:sldId id="326" r:id="rId15"/>
    <p:sldId id="327" r:id="rId16"/>
    <p:sldId id="328" r:id="rId17"/>
    <p:sldId id="329" r:id="rId18"/>
    <p:sldId id="330" r:id="rId19"/>
    <p:sldId id="331" r:id="rId20"/>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109" d="100"/>
          <a:sy n="109" d="100"/>
        </p:scale>
        <p:origin x="91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2844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06/11/2020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 id="2147483731"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45,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3274-1689-4B07-A18A-A70361B5F5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449" y="158262"/>
            <a:ext cx="8915325" cy="6295861"/>
          </a:xfrm>
          <a:prstGeom prst="rect">
            <a:avLst/>
          </a:prstGeom>
        </p:spPr>
      </p:pic>
    </p:spTree>
    <p:extLst>
      <p:ext uri="{BB962C8B-B14F-4D97-AF65-F5344CB8AC3E}">
        <p14:creationId xmlns:p14="http://schemas.microsoft.com/office/powerpoint/2010/main" val="31867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DAFCB-CF40-490F-847E-C4B06B5BB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123" y="105508"/>
            <a:ext cx="8980849" cy="6342132"/>
          </a:xfrm>
          <a:prstGeom prst="rect">
            <a:avLst/>
          </a:prstGeom>
        </p:spPr>
      </p:pic>
    </p:spTree>
    <p:extLst>
      <p:ext uri="{BB962C8B-B14F-4D97-AF65-F5344CB8AC3E}">
        <p14:creationId xmlns:p14="http://schemas.microsoft.com/office/powerpoint/2010/main" val="416358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2761" y="175550"/>
            <a:ext cx="8915118" cy="6292037"/>
          </a:xfrm>
          <a:prstGeom prst="rect">
            <a:avLst/>
          </a:prstGeom>
        </p:spPr>
      </p:pic>
    </p:spTree>
    <p:extLst>
      <p:ext uri="{BB962C8B-B14F-4D97-AF65-F5344CB8AC3E}">
        <p14:creationId xmlns:p14="http://schemas.microsoft.com/office/powerpoint/2010/main" val="186049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algn="ctr">
              <a:lnSpc>
                <a:spcPct val="100000"/>
              </a:lnSpc>
              <a:spcBef>
                <a:spcPts val="0"/>
              </a:spcBef>
            </a:pPr>
            <a:r>
              <a:rPr lang="en-GB" sz="1800" b="0" dirty="0">
                <a:solidFill>
                  <a:srgbClr val="000000">
                    <a:alpha val="100000"/>
                  </a:srgbClr>
                </a:solidFill>
                <a:latin typeface="Tahoma"/>
                <a:cs typeface="Tahoma"/>
              </a:rPr>
              <a:t>Distribution of confirmed human cases of A(H9N2) by reporting country, since 1998 and as of </a:t>
            </a:r>
            <a:br>
              <a:rPr lang="en-GB" sz="1800" b="0" dirty="0">
                <a:solidFill>
                  <a:srgbClr val="000000">
                    <a:alpha val="100000"/>
                  </a:srgbClr>
                </a:solidFill>
                <a:latin typeface="Tahoma"/>
                <a:cs typeface="Tahoma"/>
              </a:rPr>
            </a:br>
            <a:r>
              <a:rPr lang="en-GB" sz="1800" b="0" dirty="0" smtClean="0">
                <a:solidFill>
                  <a:srgbClr val="000000">
                    <a:alpha val="100000"/>
                  </a:srgbClr>
                </a:solidFill>
                <a:latin typeface="Tahoma"/>
                <a:cs typeface="Tahoma"/>
              </a:rPr>
              <a:t>5 </a:t>
            </a:r>
            <a:r>
              <a:rPr lang="en-GB" sz="1800" b="0" dirty="0">
                <a:solidFill>
                  <a:srgbClr val="000000">
                    <a:alpha val="100000"/>
                  </a:srgbClr>
                </a:solidFill>
                <a:latin typeface="Tahoma"/>
                <a:cs typeface="Tahoma"/>
              </a:rPr>
              <a:t>November 2020</a:t>
            </a:r>
          </a:p>
        </p:txBody>
      </p:sp>
      <p:pic>
        <p:nvPicPr>
          <p:cNvPr id="3" name="Picture 2"/>
          <p:cNvPicPr>
            <a:picLocks noChangeAspect="1"/>
          </p:cNvPicPr>
          <p:nvPr/>
        </p:nvPicPr>
        <p:blipFill>
          <a:blip r:embed="rId2"/>
          <a:stretch>
            <a:fillRect/>
          </a:stretch>
        </p:blipFill>
        <p:spPr>
          <a:xfrm>
            <a:off x="369128" y="1175658"/>
            <a:ext cx="10479932" cy="5444200"/>
          </a:xfrm>
          <a:prstGeom prst="rect">
            <a:avLst/>
          </a:prstGeom>
        </p:spPr>
      </p:pic>
    </p:spTree>
    <p:extLst>
      <p:ext uri="{BB962C8B-B14F-4D97-AF65-F5344CB8AC3E}">
        <p14:creationId xmlns:p14="http://schemas.microsoft.com/office/powerpoint/2010/main" val="93852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781432" cy="951722"/>
          </a:xfrm>
        </p:spPr>
        <p:txBody>
          <a:bodyPr/>
          <a:lstStyle/>
          <a:p>
            <a:pPr algn="ctr">
              <a:lnSpc>
                <a:spcPct val="100000"/>
              </a:lnSpc>
              <a:spcBef>
                <a:spcPts val="0"/>
              </a:spcBef>
            </a:pPr>
            <a:r>
              <a:rPr lang="en-GB" sz="1800" b="0" spc="-50" dirty="0">
                <a:solidFill>
                  <a:srgbClr val="000000">
                    <a:alpha val="100000"/>
                  </a:srgbClr>
                </a:solidFill>
                <a:latin typeface="Tahoma"/>
                <a:cs typeface="Tahoma"/>
              </a:rPr>
              <a:t>Geographical distribution of confirmed human cases of A(H9N2), since 1998 and as of </a:t>
            </a:r>
            <a:r>
              <a:rPr lang="en-GB" sz="1800" b="0" spc="-50" dirty="0" smtClean="0">
                <a:solidFill>
                  <a:srgbClr val="000000">
                    <a:alpha val="100000"/>
                  </a:srgbClr>
                </a:solidFill>
                <a:latin typeface="Tahoma"/>
                <a:cs typeface="Tahoma"/>
              </a:rPr>
              <a:t>6 November </a:t>
            </a:r>
            <a:r>
              <a:rPr lang="en-GB" sz="1800" b="0" spc="-50" dirty="0">
                <a:solidFill>
                  <a:srgbClr val="000000">
                    <a:alpha val="100000"/>
                  </a:srgbClr>
                </a:solidFill>
                <a:latin typeface="Tahoma"/>
                <a:cs typeface="Tahoma"/>
              </a:rPr>
              <a:t>2020</a:t>
            </a:r>
          </a:p>
        </p:txBody>
      </p:sp>
      <p:pic>
        <p:nvPicPr>
          <p:cNvPr id="5" name="Picture 4"/>
          <p:cNvPicPr>
            <a:picLocks noChangeAspect="1"/>
          </p:cNvPicPr>
          <p:nvPr/>
        </p:nvPicPr>
        <p:blipFill>
          <a:blip r:embed="rId2"/>
          <a:stretch>
            <a:fillRect/>
          </a:stretch>
        </p:blipFill>
        <p:spPr>
          <a:xfrm>
            <a:off x="2398277" y="832758"/>
            <a:ext cx="7353620" cy="5682342"/>
          </a:xfrm>
          <a:prstGeom prst="rect">
            <a:avLst/>
          </a:prstGeom>
        </p:spPr>
      </p:pic>
    </p:spTree>
    <p:extLst>
      <p:ext uri="{BB962C8B-B14F-4D97-AF65-F5344CB8AC3E}">
        <p14:creationId xmlns:p14="http://schemas.microsoft.com/office/powerpoint/2010/main" val="360980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a:t>
            </a:r>
            <a:r>
              <a:rPr lang="en-GB" sz="1800" dirty="0" smtClean="0"/>
              <a:t>6 </a:t>
            </a:r>
            <a:r>
              <a:rPr lang="en-GB" sz="1800" dirty="0"/>
              <a:t>November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the end of August 2020, Swedish authorities have been performing daily data consolidation leading to data retro-corrections. From week </a:t>
            </a:r>
            <a:r>
              <a:rPr lang="en-GB" sz="1100" dirty="0" smtClean="0"/>
              <a:t>38 onwards, </a:t>
            </a:r>
            <a:r>
              <a:rPr lang="en-GB" sz="1100" dirty="0"/>
              <a:t>the Swedish Public Health Agency </a:t>
            </a:r>
            <a:r>
              <a:rPr lang="en-GB" sz="1100" dirty="0" smtClean="0"/>
              <a:t>have been updating </a:t>
            </a:r>
            <a:r>
              <a:rPr lang="en-GB" sz="1100" dirty="0"/>
              <a:t>COVID-19 daily data four times per week, Tuesday to 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AAE3EC07-E28B-4F54-AE5C-B66548343CFF}"/>
              </a:ext>
            </a:extLst>
          </p:cNvPr>
          <p:cNvPicPr>
            <a:picLocks noChangeAspect="1"/>
          </p:cNvPicPr>
          <p:nvPr/>
        </p:nvPicPr>
        <p:blipFill>
          <a:blip r:embed="rId2"/>
          <a:stretch>
            <a:fillRect/>
          </a:stretch>
        </p:blipFill>
        <p:spPr>
          <a:xfrm>
            <a:off x="1145257" y="1011804"/>
            <a:ext cx="9901486" cy="4465060"/>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a:t>
            </a:r>
            <a:r>
              <a:rPr lang="en-GB" sz="1800" dirty="0" smtClean="0"/>
              <a:t>6 </a:t>
            </a:r>
            <a:r>
              <a:rPr lang="en-GB" sz="1800" dirty="0"/>
              <a:t>November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41632"/>
          </a:xfrm>
          <a:prstGeom prst="rect">
            <a:avLst/>
          </a:prstGeom>
        </p:spPr>
        <p:txBody>
          <a:bodyPr wrap="square">
            <a:spAutoFit/>
          </a:bodyPr>
          <a:lstStyle/>
          <a:p>
            <a:r>
              <a:rPr lang="en-GB" sz="900" dirty="0"/>
              <a:t>*According to media reports, the increase in deaths in Asia on 17 June is attributable to an increase in India as a result of a data reconciliation process in several states. </a:t>
            </a:r>
            <a:r>
              <a:rPr lang="en-GB" sz="900" u="sng" dirty="0">
                <a:hlinkClick r:id="rId3"/>
              </a:rPr>
              <a:t>https://timesofindia.indiatimes.com/india/2k-more-covid-deaths-cases-rise-to-3-5-lakh/articleshow/76415524.cms</a:t>
            </a:r>
            <a:endParaRPr lang="en-GB" sz="900" dirty="0"/>
          </a:p>
        </p:txBody>
      </p:sp>
      <p:sp>
        <p:nvSpPr>
          <p:cNvPr id="6" name="TextBox 5"/>
          <p:cNvSpPr txBox="1"/>
          <p:nvPr/>
        </p:nvSpPr>
        <p:spPr>
          <a:xfrm>
            <a:off x="454391" y="5298561"/>
            <a:ext cx="11196731" cy="820225"/>
          </a:xfrm>
          <a:prstGeom prst="rect">
            <a:avLst/>
          </a:prstGeom>
          <a:noFill/>
        </p:spPr>
        <p:txBody>
          <a:bodyPr wrap="square" rtlCol="0">
            <a:spAutoFit/>
          </a:bodyPr>
          <a:lstStyle/>
          <a:p>
            <a:pPr>
              <a:spcBef>
                <a:spcPts val="600"/>
              </a:spcBef>
              <a:spcAft>
                <a:spcPts val="600"/>
              </a:spcAft>
            </a:pPr>
            <a:r>
              <a:rPr lang="en-GB" sz="900" dirty="0"/>
              <a:t>Spain: Since 11 May, the frequency of reporting from regional level to national level has </a:t>
            </a:r>
            <a:r>
              <a:rPr lang="en-GB" sz="900" dirty="0">
                <a:hlinkClick r:id="rId4" tooltip="https://www.mscbs.gob.es/profesionales/saludpublica/ccayes/alertasactual/ncov-china/documentos/actualizacion_116_covid-19.pdf"/>
              </a:rPr>
              <a:t>changed</a:t>
            </a:r>
            <a:r>
              <a:rPr lang="en-GB" sz="9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a:t>
            </a:r>
            <a:r>
              <a:rPr lang="en-GB" sz="900" dirty="0" smtClean="0"/>
              <a:t>in </a:t>
            </a:r>
            <a:r>
              <a:rPr lang="en-GB" sz="900" dirty="0"/>
              <a:t>deaths.</a:t>
            </a:r>
          </a:p>
          <a:p>
            <a:pPr>
              <a:lnSpc>
                <a:spcPct val="100000"/>
              </a:lnSpc>
            </a:pPr>
            <a:r>
              <a:rPr lang="en-GB" sz="900" dirty="0"/>
              <a:t>*Sweden: from the end of August 2020, Swedish authorities have been performing daily data consolidation leading to data retro-corrections. From week </a:t>
            </a:r>
            <a:r>
              <a:rPr lang="en-GB" sz="900" dirty="0" smtClean="0"/>
              <a:t>38 onwards, </a:t>
            </a:r>
            <a:r>
              <a:rPr lang="en-GB" sz="900" dirty="0"/>
              <a:t>the Swedish Public Health Agency </a:t>
            </a:r>
            <a:r>
              <a:rPr lang="en-GB" sz="900" dirty="0" smtClean="0"/>
              <a:t>have been updating </a:t>
            </a:r>
            <a:r>
              <a:rPr lang="en-GB" sz="900" dirty="0"/>
              <a:t>COVID-19 daily data four times per week, Tuesday to Friday. This can result in a decrease of cumulative figures (cases or deaths) and related outputs. </a:t>
            </a:r>
            <a:endParaRPr lang="en-GB" sz="2800" dirty="0"/>
          </a:p>
        </p:txBody>
      </p:sp>
      <p:sp>
        <p:nvSpPr>
          <p:cNvPr id="8" name="TextBox 7"/>
          <p:cNvSpPr txBox="1"/>
          <p:nvPr/>
        </p:nvSpPr>
        <p:spPr>
          <a:xfrm>
            <a:off x="454392" y="6122223"/>
            <a:ext cx="11196731" cy="216982"/>
          </a:xfrm>
          <a:prstGeom prst="rect">
            <a:avLst/>
          </a:prstGeom>
          <a:noFill/>
        </p:spPr>
        <p:txBody>
          <a:bodyPr wrap="square" rtlCol="0">
            <a:spAutoFit/>
          </a:bodyPr>
          <a:lstStyle/>
          <a:p>
            <a:r>
              <a:rPr lang="en-GB" sz="900" dirty="0"/>
              <a:t>On 18 July, the increase in deaths is partly attributable to changes in the reporting system for </a:t>
            </a:r>
            <a:r>
              <a:rPr lang="en-GB" sz="900" dirty="0">
                <a:hlinkClick r:id="rId5"/>
              </a:rPr>
              <a:t>Chile</a:t>
            </a:r>
            <a:r>
              <a:rPr lang="en-GB" sz="900" dirty="0"/>
              <a:t> and </a:t>
            </a:r>
            <a:r>
              <a:rPr lang="en-GB" sz="900" dirty="0">
                <a:hlinkClick r:id="rId6"/>
              </a:rPr>
              <a:t>Kyrgyzstan</a:t>
            </a:r>
            <a:r>
              <a:rPr lang="en-GB" sz="900" dirty="0"/>
              <a:t>.</a:t>
            </a:r>
          </a:p>
        </p:txBody>
      </p:sp>
      <p:sp>
        <p:nvSpPr>
          <p:cNvPr id="10" name="TextBox 9"/>
          <p:cNvSpPr txBox="1"/>
          <p:nvPr/>
        </p:nvSpPr>
        <p:spPr>
          <a:xfrm>
            <a:off x="454392" y="6334998"/>
            <a:ext cx="11443778" cy="383182"/>
          </a:xfrm>
          <a:prstGeom prst="rect">
            <a:avLst/>
          </a:prstGeom>
          <a:noFill/>
        </p:spPr>
        <p:txBody>
          <a:bodyPr wrap="square" rtlCol="0">
            <a:spAutoFit/>
          </a:bodyPr>
          <a:lstStyle/>
          <a:p>
            <a:r>
              <a:rPr lang="en-GB" sz="900" dirty="0"/>
              <a:t>On 24 July, the increase in deaths is partly attributable to the inclusion of deaths by Peru (from March to the end of June) that were previously not reported.</a:t>
            </a:r>
          </a:p>
          <a:p>
            <a:endParaRPr lang="en-GB" sz="1200" dirty="0"/>
          </a:p>
        </p:txBody>
      </p:sp>
      <p:pic>
        <p:nvPicPr>
          <p:cNvPr id="9" name="Picture 8">
            <a:extLst>
              <a:ext uri="{FF2B5EF4-FFF2-40B4-BE49-F238E27FC236}">
                <a16:creationId xmlns:a16="http://schemas.microsoft.com/office/drawing/2014/main" id="{18EB5A7A-211D-4323-BE04-891D517FD67D}"/>
              </a:ext>
            </a:extLst>
          </p:cNvPr>
          <p:cNvPicPr>
            <a:picLocks noChangeAspect="1"/>
          </p:cNvPicPr>
          <p:nvPr/>
        </p:nvPicPr>
        <p:blipFill>
          <a:blip r:embed="rId7"/>
          <a:stretch>
            <a:fillRect/>
          </a:stretch>
        </p:blipFill>
        <p:spPr>
          <a:xfrm>
            <a:off x="1319918" y="921791"/>
            <a:ext cx="8723297" cy="3933758"/>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a:t>
            </a:r>
            <a:r>
              <a:rPr lang="en-GB" sz="1800" dirty="0" smtClean="0"/>
              <a:t>6 </a:t>
            </a:r>
            <a:r>
              <a:rPr lang="en-GB" sz="1800" dirty="0"/>
              <a:t>November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04973"/>
          </a:xfrm>
          <a:prstGeom prst="rect">
            <a:avLst/>
          </a:prstGeom>
          <a:noFill/>
        </p:spPr>
        <p:txBody>
          <a:bodyPr wrap="square" rtlCol="0">
            <a:spAutoFit/>
          </a:bodyPr>
          <a:lstStyle/>
          <a:p>
            <a:pPr>
              <a:spcAft>
                <a:spcPts val="600"/>
              </a:spcAft>
            </a:pPr>
            <a:r>
              <a:rPr lang="en-GB" sz="1000" dirty="0"/>
              <a:t>*Spain: Since 11 May, the frequency of reporting from regional level to national level has </a:t>
            </a:r>
            <a:r>
              <a:rPr lang="en-GB" sz="1000" dirty="0">
                <a:hlinkClick r:id="rId3" tooltip="https://www.mscbs.gob.es/profesionales/saludpublica/ccayes/alertasactual/ncov-china/documentos/actualizacion_116_covid-19.pdf"/>
              </a:rPr>
              <a:t>changed</a:t>
            </a:r>
            <a:r>
              <a:rPr lang="en-GB" sz="10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000" dirty="0"/>
              <a:t>*Sweden: from end of August 2020, Swedish authorities are performing daily data consolidation leading to data retro-corrections. </a:t>
            </a:r>
            <a:endParaRPr lang="en-GB" sz="1000" dirty="0" smtClean="0"/>
          </a:p>
          <a:p>
            <a:r>
              <a:rPr lang="en-GB" sz="1000" dirty="0" smtClean="0"/>
              <a:t>From </a:t>
            </a:r>
            <a:r>
              <a:rPr lang="en-GB" sz="1000" dirty="0"/>
              <a:t>week </a:t>
            </a:r>
            <a:r>
              <a:rPr lang="en-GB" sz="1000" dirty="0" smtClean="0"/>
              <a:t>38 onwards, </a:t>
            </a:r>
            <a:r>
              <a:rPr lang="en-GB" sz="1000" dirty="0"/>
              <a:t>the Swedish Public Health Agency </a:t>
            </a:r>
            <a:r>
              <a:rPr lang="en-GB" sz="1000" dirty="0" smtClean="0"/>
              <a:t>have been updating </a:t>
            </a:r>
            <a:r>
              <a:rPr lang="en-GB" sz="1000" dirty="0"/>
              <a:t>COVID-19 daily data four times per week, Tuesdays to Fridays. This can result in a decrease of cumulative figures (cases or deaths) and related outputs. </a:t>
            </a:r>
          </a:p>
          <a:p>
            <a:endParaRPr lang="en-GB" sz="1100" dirty="0"/>
          </a:p>
          <a:p>
            <a:endParaRPr lang="en-GB" sz="1100" dirty="0"/>
          </a:p>
        </p:txBody>
      </p:sp>
      <p:pic>
        <p:nvPicPr>
          <p:cNvPr id="4" name="Picture 3">
            <a:extLst>
              <a:ext uri="{FF2B5EF4-FFF2-40B4-BE49-F238E27FC236}">
                <a16:creationId xmlns:a16="http://schemas.microsoft.com/office/drawing/2014/main" id="{34DE9068-B9A8-4A65-973B-676477F5A48B}"/>
              </a:ext>
            </a:extLst>
          </p:cNvPr>
          <p:cNvPicPr>
            <a:picLocks noChangeAspect="1"/>
          </p:cNvPicPr>
          <p:nvPr/>
        </p:nvPicPr>
        <p:blipFill>
          <a:blip r:embed="rId4"/>
          <a:stretch>
            <a:fillRect/>
          </a:stretch>
        </p:blipFill>
        <p:spPr>
          <a:xfrm>
            <a:off x="915299" y="981627"/>
            <a:ext cx="10085212" cy="4547912"/>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a:t>
            </a:r>
            <a:r>
              <a:rPr lang="en-GB" sz="1800" dirty="0" smtClean="0"/>
              <a:t>6 </a:t>
            </a:r>
            <a:r>
              <a:rPr lang="en-GB" sz="1800" dirty="0"/>
              <a:t>November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i="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a:t>
            </a:r>
            <a:r>
              <a:rPr lang="en-GB" sz="800" i="1" dirty="0" smtClean="0">
                <a:solidFill>
                  <a:srgbClr val="333333"/>
                </a:solidFill>
                <a:latin typeface="Helvetica" panose="020B0604020202020204" pitchFamily="34" charset="0"/>
                <a:ea typeface="Calibri" panose="020F0502020204030204" pitchFamily="34" charset="0"/>
              </a:rPr>
              <a:t>among </a:t>
            </a:r>
            <a:r>
              <a:rPr lang="en-GB" sz="800" i="1" dirty="0">
                <a:solidFill>
                  <a:srgbClr val="333333"/>
                </a:solidFill>
                <a:latin typeface="Helvetica" panose="020B0604020202020204" pitchFamily="34" charset="0"/>
                <a:ea typeface="Calibri" panose="020F0502020204030204" pitchFamily="34" charset="0"/>
              </a:rPr>
              <a:t>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i="1"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1C26979-178B-4B81-A059-42663140F9D7}"/>
              </a:ext>
            </a:extLst>
          </p:cNvPr>
          <p:cNvPicPr>
            <a:picLocks noChangeAspect="1"/>
          </p:cNvPicPr>
          <p:nvPr/>
        </p:nvPicPr>
        <p:blipFill>
          <a:blip r:embed="rId2"/>
          <a:stretch>
            <a:fillRect/>
          </a:stretch>
        </p:blipFill>
        <p:spPr>
          <a:xfrm>
            <a:off x="2283559" y="772237"/>
            <a:ext cx="7226885" cy="5101331"/>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3 November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036B176F-0EC2-4BDB-BE48-8B59C95CC6C5}"/>
              </a:ext>
            </a:extLst>
          </p:cNvPr>
          <p:cNvPicPr>
            <a:picLocks noChangeAspect="1"/>
          </p:cNvPicPr>
          <p:nvPr/>
        </p:nvPicPr>
        <p:blipFill>
          <a:blip r:embed="rId2"/>
          <a:stretch>
            <a:fillRect/>
          </a:stretch>
        </p:blipFill>
        <p:spPr>
          <a:xfrm>
            <a:off x="496338" y="1383614"/>
            <a:ext cx="11199323" cy="4090771"/>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3</a:t>
            </a:r>
            <a:r>
              <a:rPr lang="en-GB" altLang="en-US" sz="2000" dirty="0">
                <a:solidFill>
                  <a:prstClr val="black"/>
                </a:solidFill>
              </a:rPr>
              <a:t> November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a:extLst>
              <a:ext uri="{FF2B5EF4-FFF2-40B4-BE49-F238E27FC236}">
                <a16:creationId xmlns:a16="http://schemas.microsoft.com/office/drawing/2014/main" id="{D86AD94A-C58B-4332-A551-72145F475D92}"/>
              </a:ext>
            </a:extLst>
          </p:cNvPr>
          <p:cNvPicPr>
            <a:picLocks noChangeAspect="1"/>
          </p:cNvPicPr>
          <p:nvPr/>
        </p:nvPicPr>
        <p:blipFill>
          <a:blip r:embed="rId2"/>
          <a:stretch>
            <a:fillRect/>
          </a:stretch>
        </p:blipFill>
        <p:spPr>
          <a:xfrm>
            <a:off x="1682113" y="1502822"/>
            <a:ext cx="8827773" cy="4645555"/>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3</a:t>
            </a:r>
            <a:r>
              <a:rPr lang="en-GB" altLang="en-US" sz="2000" dirty="0">
                <a:solidFill>
                  <a:prstClr val="black"/>
                </a:solidFill>
              </a:rPr>
              <a:t> November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4" name="Picture 3">
            <a:extLst>
              <a:ext uri="{FF2B5EF4-FFF2-40B4-BE49-F238E27FC236}">
                <a16:creationId xmlns:a16="http://schemas.microsoft.com/office/drawing/2014/main" id="{84BA5858-1703-40DA-AFA1-EEC4A21DA521}"/>
              </a:ext>
            </a:extLst>
          </p:cNvPr>
          <p:cNvPicPr>
            <a:picLocks noChangeAspect="1"/>
          </p:cNvPicPr>
          <p:nvPr/>
        </p:nvPicPr>
        <p:blipFill>
          <a:blip r:embed="rId2"/>
          <a:stretch>
            <a:fillRect/>
          </a:stretch>
        </p:blipFill>
        <p:spPr>
          <a:xfrm>
            <a:off x="2499048" y="1045214"/>
            <a:ext cx="7193903" cy="5566130"/>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39317B-4761-4914-AA9A-9DC3B9BC48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293" y="189261"/>
            <a:ext cx="8867896" cy="6262366"/>
          </a:xfrm>
          <a:prstGeom prst="rect">
            <a:avLst/>
          </a:prstGeom>
        </p:spPr>
      </p:pic>
    </p:spTree>
    <p:extLst>
      <p:ext uri="{BB962C8B-B14F-4D97-AF65-F5344CB8AC3E}">
        <p14:creationId xmlns:p14="http://schemas.microsoft.com/office/powerpoint/2010/main" val="3480667153"/>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schemas.microsoft.com/office/infopath/2007/PartnerControls"/>
    <ds:schemaRef ds:uri="http://purl.org/dc/elements/1.1/"/>
    <ds:schemaRef ds:uri="d23a570b-d7a9-49ca-a34c-8afb8206b4bf"/>
    <ds:schemaRef ds:uri="http://purl.org/dc/terms/"/>
    <ds:schemaRef ds:uri="http://schemas.openxmlformats.org/package/2006/metadata/core-properties"/>
    <ds:schemaRef ds:uri="376727eb-354b-45e4-998d-f84ea079474e"/>
    <ds:schemaRef ds:uri="http://schemas.microsoft.com/office/2006/documentManagement/types"/>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25575</TotalTime>
  <Words>922</Words>
  <Application>Microsoft Office PowerPoint</Application>
  <PresentationFormat>Widescreen</PresentationFormat>
  <Paragraphs>34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Tahoma</vt:lpstr>
      <vt:lpstr>Theme_ECDC</vt:lpstr>
      <vt:lpstr>Reusable maps and graphs from ECDC Communicable Disease Threats Report   Week 45, 2020 </vt:lpstr>
      <vt:lpstr>Distribution of COVID-19 cases* in accordance with the applied case definitions in the affected countries, as of 6 November 2020</vt:lpstr>
      <vt:lpstr>Distribution of COVID-19 deaths* worldwide, as of 6 November 2020 </vt:lpstr>
      <vt:lpstr>Distribution of laboratory-confirmed cases* of COVID-19 in the EU/EEA and the UK, as of 6 November 2020</vt:lpstr>
      <vt:lpstr>Geographic distribution of 14-day cumulative number of reported COVID-19 cases per 100 000 population, worldwide, as of 6 November 2020</vt:lpstr>
      <vt:lpstr>Ebola virus disease case distribution in Equateur Province,  Democratic Republic of the Congo, as of 3 November 2020</vt:lpstr>
      <vt:lpstr>Distribution of confirmed and probable cases of Ebola virus disease by week of reporting in Equateur Province, Democratic Republic of the Congo,  as of 3 November 2020</vt:lpstr>
      <vt:lpstr>PowerPoint Presentation</vt:lpstr>
      <vt:lpstr>PowerPoint Presentation</vt:lpstr>
      <vt:lpstr>PowerPoint Presentation</vt:lpstr>
      <vt:lpstr>PowerPoint Presentation</vt:lpstr>
      <vt:lpstr>PowerPoint Presentation</vt:lpstr>
      <vt:lpstr>Distribution of confirmed human cases of A(H9N2) by reporting country, since 1998 and as of  5 November 2020</vt:lpstr>
      <vt:lpstr>Geographical distribution of confirmed human cases of A(H9N2), since 1998 and as of 6 November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2077</cp:revision>
  <cp:lastPrinted>2017-03-24T07:50:18Z</cp:lastPrinted>
  <dcterms:created xsi:type="dcterms:W3CDTF">2015-11-05T13:02:54Z</dcterms:created>
  <dcterms:modified xsi:type="dcterms:W3CDTF">2020-11-06T13:20:05Z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