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2"/>
  </p:notesMasterIdLst>
  <p:handoutMasterIdLst>
    <p:handoutMasterId r:id="rId13"/>
  </p:handoutMasterIdLst>
  <p:sldIdLst>
    <p:sldId id="256" r:id="rId7"/>
    <p:sldId id="258" r:id="rId8"/>
    <p:sldId id="257" r:id="rId9"/>
    <p:sldId id="259" r:id="rId10"/>
    <p:sldId id="260" r:id="rId11"/>
  </p:sldIdLst>
  <p:sldSz cx="12192000" cy="6858000"/>
  <p:notesSz cx="7010400" cy="9296400"/>
  <p:custDataLst>
    <p:tags r:id="rId14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2023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>
                <a:ea typeface="+mn-ea"/>
              </a:rPr>
            </a:br>
            <a:br>
              <a:rPr lang="en-GB" sz="1800" kern="0">
                <a:ea typeface="+mn-ea"/>
              </a:rPr>
            </a:br>
            <a:r>
              <a:rPr lang="en-GB" sz="1800" kern="0">
                <a:latin typeface="Tahoma"/>
                <a:ea typeface="Tahoma"/>
                <a:cs typeface="Tahoma"/>
              </a:rPr>
              <a:t>Week 47, 2023</a:t>
            </a:r>
            <a:br>
              <a:rPr lang="en-GB" sz="1800" b="0" kern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D7583-0D86-AABE-3A97-46465EEE2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10" y="621453"/>
            <a:ext cx="10354188" cy="9517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400">
                <a:latin typeface="Tahoma"/>
                <a:ea typeface="Tahoma"/>
                <a:cs typeface="Tahoma"/>
              </a:rPr>
              <a:t>Figure 1. </a:t>
            </a:r>
            <a:r>
              <a:rPr lang="en-GB" sz="2400" dirty="0">
                <a:latin typeface="Tahoma"/>
                <a:ea typeface="Tahoma"/>
                <a:cs typeface="Tahoma"/>
              </a:rPr>
              <a:t>Proportion of sequences belonging to BA.2.86 lineages per sample collection week, EU/EEA, as of 20 November 2023 (GISAID </a:t>
            </a:r>
            <a:r>
              <a:rPr lang="en-GB" sz="2400" dirty="0" err="1">
                <a:latin typeface="Tahoma"/>
                <a:ea typeface="Tahoma"/>
                <a:cs typeface="Tahoma"/>
              </a:rPr>
              <a:t>EpiCoV</a:t>
            </a:r>
            <a:r>
              <a:rPr lang="en-GB" sz="2400" dirty="0">
                <a:latin typeface="Tahoma"/>
                <a:ea typeface="Tahoma"/>
                <a:cs typeface="Tahoma"/>
              </a:rPr>
              <a:t>)</a:t>
            </a:r>
            <a:endParaRPr lang="en-US" sz="2400" dirty="0">
              <a:latin typeface="Tahoma"/>
              <a:ea typeface="Tahoma"/>
              <a:cs typeface="Tahoma"/>
            </a:endParaRPr>
          </a:p>
        </p:txBody>
      </p:sp>
      <p:pic>
        <p:nvPicPr>
          <p:cNvPr id="5" name="Content Placeholder 4" descr="A chart of numbers and colors&#10;&#10;Description automatically generated">
            <a:extLst>
              <a:ext uri="{FF2B5EF4-FFF2-40B4-BE49-F238E27FC236}">
                <a16:creationId xmlns:a16="http://schemas.microsoft.com/office/drawing/2014/main" id="{088B53EF-3DBD-70AA-0ABF-10E7B9A54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0066" y="1847369"/>
            <a:ext cx="3754429" cy="466898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C62C8-4A65-C5A3-77A5-BB19FA6A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55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006A7-FC8B-B3A0-D057-6BE75D363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19" y="643056"/>
            <a:ext cx="10354188" cy="9517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Figure 2. Distribution of BA.2.86 lineages per sample collection week, worldwide, as of 20 November 2023 (GISAID </a:t>
            </a:r>
            <a:r>
              <a:rPr lang="en-GB" sz="24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EpiCoV</a:t>
            </a:r>
            <a:r>
              <a:rPr lang="en-GB" sz="24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)</a:t>
            </a:r>
            <a:endParaRPr lang="en-US" sz="2400" dirty="0"/>
          </a:p>
        </p:txBody>
      </p:sp>
      <p:pic>
        <p:nvPicPr>
          <p:cNvPr id="5" name="Content Placeholder 4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928D41C2-EBD9-0E72-1A7D-F5C7611BB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6997" y="2005707"/>
            <a:ext cx="5682774" cy="4114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45CC3-FECF-BF72-6E86-78CA0B50F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79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3AD25-C19E-2B4B-9FF7-B5F161E1B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690" y="588837"/>
            <a:ext cx="10354188" cy="951722"/>
          </a:xfrm>
        </p:spPr>
        <p:txBody>
          <a:bodyPr>
            <a:normAutofit/>
          </a:bodyPr>
          <a:lstStyle/>
          <a:p>
            <a:r>
              <a:rPr lang="en-GB" sz="2400">
                <a:solidFill>
                  <a:srgbClr val="212529"/>
                </a:solidFill>
                <a:latin typeface="Tahoma"/>
                <a:ea typeface="Tahoma"/>
                <a:cs typeface="Tahoma"/>
              </a:rPr>
              <a:t>Geographical distribution of cholera cases reported worldwide, November 2022 to October 2023</a:t>
            </a:r>
            <a:endParaRPr lang="en-US" sz="2400">
              <a:latin typeface="Tahoma"/>
              <a:ea typeface="Tahoma"/>
              <a:cs typeface="Tahoma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43445A-BA56-5F08-C3B5-047E9AB7C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8985" y="1541000"/>
            <a:ext cx="7899041" cy="47945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B385C-00CA-F96F-FDDE-4A02752C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446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88543-FC5D-14A6-B285-0548C3CD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605" y="588838"/>
            <a:ext cx="10354188" cy="951722"/>
          </a:xfrm>
        </p:spPr>
        <p:txBody>
          <a:bodyPr>
            <a:normAutofit/>
          </a:bodyPr>
          <a:lstStyle/>
          <a:p>
            <a:r>
              <a:rPr lang="en-GB" sz="2400">
                <a:latin typeface="Tahoma"/>
                <a:ea typeface="Tahoma"/>
                <a:cs typeface="Tahoma"/>
              </a:rPr>
              <a:t>Geographical distribution of cholera cases reported worldwide, August to October 2023</a:t>
            </a:r>
            <a:endParaRPr lang="en-US" sz="2400">
              <a:latin typeface="Tahoma"/>
              <a:ea typeface="Tahoma"/>
              <a:cs typeface="Tahoma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0E6569-8878-3966-DCD8-F63E429A8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309" y="1444409"/>
            <a:ext cx="8060027" cy="49126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B566D-75E6-856B-514D-56B3F28AA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9823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3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10" ma:contentTypeDescription="Create a new document." ma:contentTypeScope="" ma:versionID="25487ca4aed32ada196a0f791a487953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d95950600a1f664889833a5d8925b11b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MediaServiceLocation" minOccurs="0"/>
                <xsd:element ref="ns4:_dlc_DocId" minOccurs="0"/>
                <xsd:element ref="ns4:_dlc_DocIdUrl" minOccurs="0"/>
                <xsd:element ref="ns4:_dlc_DocIdPersistId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default="457;#Epidemic intelligence|0d4249dd-f51a-4f01-af69-6ba5ed704b14" ma:fieldId="{c67668d6-730c-4bc2-a26c-654fc875ab99}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98013DF-7568-4DE1-A15A-B72D0DA1D637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2CC81F65-DC3E-444D-BE81-8049485C4E90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</Words>
  <Application>Microsoft Office PowerPoint</Application>
  <PresentationFormat>Widescreen</PresentationFormat>
  <Paragraphs>11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Tahoma</vt:lpstr>
      <vt:lpstr>Theme_ECDC</vt:lpstr>
      <vt:lpstr>Reusable maps and graphs from ECDC Communicable Disease Threats Report  Week 47, 2023 </vt:lpstr>
      <vt:lpstr>Figure 1. Proportion of sequences belonging to BA.2.86 lineages per sample collection week, EU/EEA, as of 20 November 2023 (GISAID EpiCoV)</vt:lpstr>
      <vt:lpstr>Figure 2. Distribution of BA.2.86 lineages per sample collection week, worldwide, as of 20 November 2023 (GISAID EpiCoV)</vt:lpstr>
      <vt:lpstr>Geographical distribution of cholera cases reported worldwide, November 2022 to October 2023</vt:lpstr>
      <vt:lpstr>Geographical distribution of cholera cases reported worldwide, August to October 2023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Giulia Perego</cp:lastModifiedBy>
  <cp:revision>2</cp:revision>
  <cp:lastPrinted>2017-03-24T07:50:18Z</cp:lastPrinted>
  <dcterms:created xsi:type="dcterms:W3CDTF">2015-11-05T13:02:54Z</dcterms:created>
  <dcterms:modified xsi:type="dcterms:W3CDTF">2023-11-24T17:08:39Z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