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33" r:id="rId12"/>
    <p:sldId id="334" r:id="rId13"/>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141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29/01/2021</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 id="2147483731"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513521" y="1174178"/>
            <a:ext cx="11094871" cy="5003216"/>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p:cNvPicPr>
            <a:picLocks noChangeAspect="1"/>
          </p:cNvPicPr>
          <p:nvPr/>
        </p:nvPicPr>
        <p:blipFill>
          <a:blip r:embed="rId3"/>
          <a:stretch>
            <a:fillRect/>
          </a:stretch>
        </p:blipFill>
        <p:spPr>
          <a:xfrm>
            <a:off x="517894" y="1242202"/>
            <a:ext cx="11248095" cy="5072312"/>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3,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p:cNvPicPr>
            <a:picLocks noChangeAspect="1"/>
          </p:cNvPicPr>
          <p:nvPr/>
        </p:nvPicPr>
        <p:blipFill>
          <a:blip r:embed="rId3"/>
          <a:stretch>
            <a:fillRect/>
          </a:stretch>
        </p:blipFill>
        <p:spPr>
          <a:xfrm>
            <a:off x="485806" y="1252914"/>
            <a:ext cx="11077083" cy="499519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3, 2021</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127" y="831871"/>
            <a:ext cx="7268958" cy="5139437"/>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7" y="223936"/>
            <a:ext cx="10506513" cy="751942"/>
          </a:xfrm>
        </p:spPr>
        <p:txBody>
          <a:bodyPr>
            <a:normAutofit/>
          </a:bodyPr>
          <a:lstStyle/>
          <a:p>
            <a:pPr algn="ctr">
              <a:lnSpc>
                <a:spcPct val="100000"/>
              </a:lnSpc>
              <a:spcBef>
                <a:spcPts val="0"/>
              </a:spcBef>
            </a:pPr>
            <a:r>
              <a:rPr lang="en-GB" sz="1800" dirty="0">
                <a:solidFill>
                  <a:srgbClr val="000000">
                    <a:alpha val="100000"/>
                  </a:srgbClr>
                </a:solidFill>
                <a:latin typeface="Tahoma"/>
                <a:cs typeface="Tahoma"/>
              </a:rPr>
              <a:t>Distribution of confirmed human cases of avian influenza A(H9N2) virus infection by year of onset and country, 1998–2021</a:t>
            </a:r>
          </a:p>
        </p:txBody>
      </p:sp>
      <p:pic>
        <p:nvPicPr>
          <p:cNvPr id="3" name="Picture 2"/>
          <p:cNvPicPr>
            <a:picLocks noChangeAspect="1"/>
          </p:cNvPicPr>
          <p:nvPr/>
        </p:nvPicPr>
        <p:blipFill>
          <a:blip r:embed="rId2"/>
          <a:stretch>
            <a:fillRect/>
          </a:stretch>
        </p:blipFill>
        <p:spPr>
          <a:xfrm>
            <a:off x="487838" y="1047995"/>
            <a:ext cx="10394830" cy="5404277"/>
          </a:xfrm>
          <a:prstGeom prst="rect">
            <a:avLst/>
          </a:prstGeom>
        </p:spPr>
      </p:pic>
    </p:spTree>
    <p:extLst>
      <p:ext uri="{BB962C8B-B14F-4D97-AF65-F5344CB8AC3E}">
        <p14:creationId xmlns:p14="http://schemas.microsoft.com/office/powerpoint/2010/main" val="159236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24" y="0"/>
            <a:ext cx="10781432" cy="951722"/>
          </a:xfrm>
        </p:spPr>
        <p:txBody>
          <a:bodyPr/>
          <a:lstStyle/>
          <a:p>
            <a:pPr algn="ctr">
              <a:lnSpc>
                <a:spcPct val="100000"/>
              </a:lnSpc>
              <a:spcBef>
                <a:spcPts val="0"/>
              </a:spcBef>
            </a:pPr>
            <a:r>
              <a:rPr lang="en-GB" sz="1800" dirty="0">
                <a:solidFill>
                  <a:srgbClr val="000000">
                    <a:alpha val="100000"/>
                  </a:srgbClr>
                </a:solidFill>
                <a:latin typeface="Tahoma"/>
                <a:cs typeface="Tahoma"/>
              </a:rPr>
              <a:t>Geographical distribution of confirmed human cases with avian influenza A(H9N2) virus </a:t>
            </a:r>
            <a:r>
              <a:rPr lang="en-GB" sz="1800">
                <a:solidFill>
                  <a:srgbClr val="000000">
                    <a:alpha val="100000"/>
                  </a:srgbClr>
                </a:solidFill>
                <a:latin typeface="Tahoma"/>
                <a:cs typeface="Tahoma"/>
              </a:rPr>
              <a:t>infection, </a:t>
            </a:r>
            <a:r>
              <a:rPr lang="en-GB" sz="1800" dirty="0">
                <a:solidFill>
                  <a:srgbClr val="000000">
                    <a:alpha val="100000"/>
                  </a:srgbClr>
                </a:solidFill>
                <a:latin typeface="Tahoma"/>
                <a:cs typeface="Tahoma"/>
              </a:rPr>
              <a:t>1998–2021</a:t>
            </a:r>
          </a:p>
        </p:txBody>
      </p:sp>
      <p:pic>
        <p:nvPicPr>
          <p:cNvPr id="4" name="Picture 3"/>
          <p:cNvPicPr>
            <a:picLocks noChangeAspect="1"/>
          </p:cNvPicPr>
          <p:nvPr/>
        </p:nvPicPr>
        <p:blipFill>
          <a:blip r:embed="rId2"/>
          <a:stretch>
            <a:fillRect/>
          </a:stretch>
        </p:blipFill>
        <p:spPr>
          <a:xfrm>
            <a:off x="1887165" y="907219"/>
            <a:ext cx="7431933" cy="5742857"/>
          </a:xfrm>
          <a:prstGeom prst="rect">
            <a:avLst/>
          </a:prstGeom>
        </p:spPr>
      </p:pic>
    </p:spTree>
    <p:extLst>
      <p:ext uri="{BB962C8B-B14F-4D97-AF65-F5344CB8AC3E}">
        <p14:creationId xmlns:p14="http://schemas.microsoft.com/office/powerpoint/2010/main" val="3820319199"/>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schemas.microsoft.com/office/infopath/2007/PartnerControls"/>
    <ds:schemaRef ds:uri="http://schemas.microsoft.com/office/2006/metadata/properties"/>
    <ds:schemaRef ds:uri="http://www.w3.org/XML/1998/namespace"/>
    <ds:schemaRef ds:uri="http://purl.org/dc/elements/1.1/"/>
    <ds:schemaRef ds:uri="376727eb-354b-45e4-998d-f84ea079474e"/>
    <ds:schemaRef ds:uri="http://schemas.openxmlformats.org/package/2006/metadata/core-properties"/>
    <ds:schemaRef ds:uri="http://schemas.microsoft.com/sharepoint/v3"/>
    <ds:schemaRef ds:uri="http://schemas.microsoft.com/office/2006/documentManagement/types"/>
    <ds:schemaRef ds:uri="d23a570b-d7a9-49ca-a34c-8afb8206b4bf"/>
    <ds:schemaRef ds:uri="http://purl.org/dc/dcmitype/"/>
    <ds:schemaRef ds:uri="http://purl.org/dc/te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27123</TotalTime>
  <Words>308</Words>
  <Application>Microsoft Office PowerPoint</Application>
  <PresentationFormat>Widescreen</PresentationFormat>
  <Paragraphs>17</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4, 2021 </vt:lpstr>
      <vt:lpstr>Distribution of COVID-19 cases worldwide in accordance with the applied case definitions in the affected countries, as of week 3, 2021</vt:lpstr>
      <vt:lpstr>Distribution of COVID-19 deaths worldwide, as of Week 3, 2021 </vt:lpstr>
      <vt:lpstr>Distribution of laboratory-confirmed cases of COVID-19 in the EU/EEA, as of Week 3, 2021</vt:lpstr>
      <vt:lpstr>Geographic distribution of 14-day cumulative number of reported COVID-19 cases per 100 000 population, worldwide, as of Week 3, 2021</vt:lpstr>
      <vt:lpstr>Distribution of confirmed human cases of avian influenza A(H9N2) virus infection by year of onset and country, 1998–2021</vt:lpstr>
      <vt:lpstr>Geographical distribution of confirmed human cases with avian influenza A(H9N2) virus infection, 1998–2021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2134</cp:revision>
  <cp:lastPrinted>2017-03-24T07:50:18Z</cp:lastPrinted>
  <dcterms:created xsi:type="dcterms:W3CDTF">2015-11-05T13:02:54Z</dcterms:created>
  <dcterms:modified xsi:type="dcterms:W3CDTF">2021-01-29T11:48:40Z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