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Lst>
  <p:notesMasterIdLst>
    <p:notesMasterId r:id="rId17"/>
  </p:notesMasterIdLst>
  <p:handoutMasterIdLst>
    <p:handoutMasterId r:id="rId18"/>
  </p:handoutMasterIdLst>
  <p:sldIdLst>
    <p:sldId id="256" r:id="rId9"/>
    <p:sldId id="273" r:id="rId10"/>
    <p:sldId id="274" r:id="rId11"/>
    <p:sldId id="275" r:id="rId12"/>
    <p:sldId id="276" r:id="rId13"/>
    <p:sldId id="277" r:id="rId14"/>
    <p:sldId id="266" r:id="rId15"/>
    <p:sldId id="267" r:id="rId16"/>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16" d="100"/>
          <a:sy n="116" d="100"/>
        </p:scale>
        <p:origin x="1422"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740407253974879E-2"/>
          <c:y val="0.11372891582933541"/>
          <c:w val="0.94922980047514682"/>
          <c:h val="0.6974262833753313"/>
        </c:manualLayout>
      </c:layout>
      <c:barChart>
        <c:barDir val="col"/>
        <c:grouping val="stacked"/>
        <c:varyColors val="0"/>
        <c:ser>
          <c:idx val="0"/>
          <c:order val="0"/>
          <c:spPr>
            <a:solidFill>
              <a:schemeClr val="accent1">
                <a:lumMod val="75000"/>
              </a:schemeClr>
            </a:solidFill>
            <a:ln>
              <a:noFill/>
            </a:ln>
            <a:effectLst/>
          </c:spPr>
          <c:invertIfNegative val="0"/>
          <c:cat>
            <c:strRef>
              <c:f>France!$A$1:$A$140</c:f>
              <c:strCache>
                <c:ptCount val="140"/>
                <c:pt idx="0">
                  <c:v>2015-02</c:v>
                </c:pt>
                <c:pt idx="1">
                  <c:v>2015-04</c:v>
                </c:pt>
                <c:pt idx="2">
                  <c:v>2015-06</c:v>
                </c:pt>
                <c:pt idx="3">
                  <c:v>2015-08</c:v>
                </c:pt>
                <c:pt idx="4">
                  <c:v>2015-09</c:v>
                </c:pt>
                <c:pt idx="5">
                  <c:v>2015-11</c:v>
                </c:pt>
                <c:pt idx="6">
                  <c:v>2015-12</c:v>
                </c:pt>
                <c:pt idx="7">
                  <c:v>2015-13</c:v>
                </c:pt>
                <c:pt idx="8">
                  <c:v>2015-14</c:v>
                </c:pt>
                <c:pt idx="9">
                  <c:v>2015-15</c:v>
                </c:pt>
                <c:pt idx="10">
                  <c:v>2015-16</c:v>
                </c:pt>
                <c:pt idx="11">
                  <c:v>2015-17</c:v>
                </c:pt>
                <c:pt idx="12">
                  <c:v>2015-18</c:v>
                </c:pt>
                <c:pt idx="13">
                  <c:v>2015-19</c:v>
                </c:pt>
                <c:pt idx="14">
                  <c:v>2015-20</c:v>
                </c:pt>
                <c:pt idx="15">
                  <c:v>2015-21</c:v>
                </c:pt>
                <c:pt idx="16">
                  <c:v>2015-22</c:v>
                </c:pt>
                <c:pt idx="17">
                  <c:v>2015-23</c:v>
                </c:pt>
                <c:pt idx="18">
                  <c:v>2015-24</c:v>
                </c:pt>
                <c:pt idx="19">
                  <c:v>2015-25</c:v>
                </c:pt>
                <c:pt idx="20">
                  <c:v>2015-26</c:v>
                </c:pt>
                <c:pt idx="21">
                  <c:v>2015-27</c:v>
                </c:pt>
                <c:pt idx="22">
                  <c:v>2015-28</c:v>
                </c:pt>
                <c:pt idx="23">
                  <c:v>2015-29</c:v>
                </c:pt>
                <c:pt idx="24">
                  <c:v>2015-30</c:v>
                </c:pt>
                <c:pt idx="25">
                  <c:v>2015-31</c:v>
                </c:pt>
                <c:pt idx="26">
                  <c:v>2015-32</c:v>
                </c:pt>
                <c:pt idx="27">
                  <c:v>2015-33</c:v>
                </c:pt>
                <c:pt idx="28">
                  <c:v>2015-34</c:v>
                </c:pt>
                <c:pt idx="29">
                  <c:v>2015-35</c:v>
                </c:pt>
                <c:pt idx="30">
                  <c:v>2015-38</c:v>
                </c:pt>
                <c:pt idx="31">
                  <c:v>2015-40</c:v>
                </c:pt>
                <c:pt idx="32">
                  <c:v>2015-42</c:v>
                </c:pt>
                <c:pt idx="33">
                  <c:v>2015-43</c:v>
                </c:pt>
                <c:pt idx="34">
                  <c:v>2015-44</c:v>
                </c:pt>
                <c:pt idx="35">
                  <c:v>2015-46</c:v>
                </c:pt>
                <c:pt idx="36">
                  <c:v>2015-48</c:v>
                </c:pt>
                <c:pt idx="37">
                  <c:v>2015-49</c:v>
                </c:pt>
                <c:pt idx="38">
                  <c:v>2015-50</c:v>
                </c:pt>
                <c:pt idx="39">
                  <c:v>2015-51</c:v>
                </c:pt>
                <c:pt idx="40">
                  <c:v>2015-53</c:v>
                </c:pt>
                <c:pt idx="41">
                  <c:v>2016-01</c:v>
                </c:pt>
                <c:pt idx="42">
                  <c:v>2016-02</c:v>
                </c:pt>
                <c:pt idx="43">
                  <c:v>2016-03</c:v>
                </c:pt>
                <c:pt idx="44">
                  <c:v>2016-04</c:v>
                </c:pt>
                <c:pt idx="45">
                  <c:v>2016-05</c:v>
                </c:pt>
                <c:pt idx="46">
                  <c:v>2016-06</c:v>
                </c:pt>
                <c:pt idx="47">
                  <c:v>2016-07</c:v>
                </c:pt>
                <c:pt idx="48">
                  <c:v>2016-08</c:v>
                </c:pt>
                <c:pt idx="49">
                  <c:v>2016-09</c:v>
                </c:pt>
                <c:pt idx="50">
                  <c:v>2016-10</c:v>
                </c:pt>
                <c:pt idx="51">
                  <c:v>2016-11</c:v>
                </c:pt>
                <c:pt idx="52">
                  <c:v>2016-12</c:v>
                </c:pt>
                <c:pt idx="53">
                  <c:v>2016-14</c:v>
                </c:pt>
                <c:pt idx="54">
                  <c:v>2016-16</c:v>
                </c:pt>
                <c:pt idx="55">
                  <c:v>2016-23</c:v>
                </c:pt>
                <c:pt idx="56">
                  <c:v>2016-24</c:v>
                </c:pt>
                <c:pt idx="57">
                  <c:v>2016-26</c:v>
                </c:pt>
                <c:pt idx="58">
                  <c:v>2016-27</c:v>
                </c:pt>
                <c:pt idx="59">
                  <c:v>2016-28</c:v>
                </c:pt>
                <c:pt idx="60">
                  <c:v>2016-29</c:v>
                </c:pt>
                <c:pt idx="61">
                  <c:v>2016-30</c:v>
                </c:pt>
                <c:pt idx="62">
                  <c:v>2016-33</c:v>
                </c:pt>
                <c:pt idx="63">
                  <c:v>2016-34</c:v>
                </c:pt>
                <c:pt idx="64">
                  <c:v>2016-35</c:v>
                </c:pt>
                <c:pt idx="65">
                  <c:v>2016-37</c:v>
                </c:pt>
                <c:pt idx="66">
                  <c:v>2016-38</c:v>
                </c:pt>
                <c:pt idx="67">
                  <c:v>2016-39</c:v>
                </c:pt>
                <c:pt idx="68">
                  <c:v>2016-41</c:v>
                </c:pt>
                <c:pt idx="69">
                  <c:v>2016-47</c:v>
                </c:pt>
                <c:pt idx="70">
                  <c:v>2016-49</c:v>
                </c:pt>
                <c:pt idx="71">
                  <c:v>2016-50</c:v>
                </c:pt>
                <c:pt idx="72">
                  <c:v>2016-51</c:v>
                </c:pt>
                <c:pt idx="73">
                  <c:v>2017-01</c:v>
                </c:pt>
                <c:pt idx="74">
                  <c:v>2017-02</c:v>
                </c:pt>
                <c:pt idx="75">
                  <c:v>2017-03</c:v>
                </c:pt>
                <c:pt idx="76">
                  <c:v>2017-04</c:v>
                </c:pt>
                <c:pt idx="77">
                  <c:v>2017-05</c:v>
                </c:pt>
                <c:pt idx="78">
                  <c:v>2017-06</c:v>
                </c:pt>
                <c:pt idx="79">
                  <c:v>2017-07</c:v>
                </c:pt>
                <c:pt idx="80">
                  <c:v>2017-08</c:v>
                </c:pt>
                <c:pt idx="81">
                  <c:v>2017-09</c:v>
                </c:pt>
                <c:pt idx="82">
                  <c:v>2017-10</c:v>
                </c:pt>
                <c:pt idx="83">
                  <c:v>2017-11</c:v>
                </c:pt>
                <c:pt idx="84">
                  <c:v>2017-12</c:v>
                </c:pt>
                <c:pt idx="85">
                  <c:v>2017-13</c:v>
                </c:pt>
                <c:pt idx="86">
                  <c:v>2017-14</c:v>
                </c:pt>
                <c:pt idx="87">
                  <c:v>2017-15</c:v>
                </c:pt>
                <c:pt idx="88">
                  <c:v>2017-16</c:v>
                </c:pt>
                <c:pt idx="89">
                  <c:v>2017-17</c:v>
                </c:pt>
                <c:pt idx="90">
                  <c:v>2017-18</c:v>
                </c:pt>
                <c:pt idx="91">
                  <c:v>2017-19</c:v>
                </c:pt>
                <c:pt idx="92">
                  <c:v>2017-20</c:v>
                </c:pt>
                <c:pt idx="93">
                  <c:v>2017-21</c:v>
                </c:pt>
                <c:pt idx="94">
                  <c:v>2017-22</c:v>
                </c:pt>
                <c:pt idx="95">
                  <c:v>2017-23</c:v>
                </c:pt>
                <c:pt idx="96">
                  <c:v>2017-24</c:v>
                </c:pt>
                <c:pt idx="97">
                  <c:v>2017-25</c:v>
                </c:pt>
                <c:pt idx="98">
                  <c:v>2017-26</c:v>
                </c:pt>
                <c:pt idx="99">
                  <c:v>2017-27</c:v>
                </c:pt>
                <c:pt idx="100">
                  <c:v>2017-28</c:v>
                </c:pt>
                <c:pt idx="101">
                  <c:v>2017-29</c:v>
                </c:pt>
                <c:pt idx="102">
                  <c:v>2017-30</c:v>
                </c:pt>
                <c:pt idx="103">
                  <c:v>2017-31</c:v>
                </c:pt>
                <c:pt idx="104">
                  <c:v>2017-32</c:v>
                </c:pt>
                <c:pt idx="105">
                  <c:v>2017-33</c:v>
                </c:pt>
                <c:pt idx="106">
                  <c:v>2017-34</c:v>
                </c:pt>
                <c:pt idx="107">
                  <c:v>2017-35</c:v>
                </c:pt>
                <c:pt idx="108">
                  <c:v>2017-36</c:v>
                </c:pt>
                <c:pt idx="109">
                  <c:v>2017-37</c:v>
                </c:pt>
                <c:pt idx="110">
                  <c:v>2017-38</c:v>
                </c:pt>
                <c:pt idx="111">
                  <c:v>2017-39</c:v>
                </c:pt>
                <c:pt idx="112">
                  <c:v>2017-40</c:v>
                </c:pt>
                <c:pt idx="113">
                  <c:v>2017-41</c:v>
                </c:pt>
                <c:pt idx="114">
                  <c:v>2017-42</c:v>
                </c:pt>
                <c:pt idx="115">
                  <c:v>2017-43</c:v>
                </c:pt>
                <c:pt idx="116">
                  <c:v>2017-44</c:v>
                </c:pt>
                <c:pt idx="117">
                  <c:v>2017-45</c:v>
                </c:pt>
                <c:pt idx="118">
                  <c:v>2017-46</c:v>
                </c:pt>
                <c:pt idx="119">
                  <c:v>2017-47</c:v>
                </c:pt>
                <c:pt idx="120">
                  <c:v>2017-48</c:v>
                </c:pt>
                <c:pt idx="121">
                  <c:v>2017-49</c:v>
                </c:pt>
                <c:pt idx="122">
                  <c:v>2017-50</c:v>
                </c:pt>
                <c:pt idx="123">
                  <c:v>2017-51</c:v>
                </c:pt>
                <c:pt idx="124">
                  <c:v>2017-52</c:v>
                </c:pt>
                <c:pt idx="125">
                  <c:v>2018-01</c:v>
                </c:pt>
                <c:pt idx="126">
                  <c:v>2018-02</c:v>
                </c:pt>
                <c:pt idx="127">
                  <c:v>2018-03</c:v>
                </c:pt>
                <c:pt idx="128">
                  <c:v>2018-04</c:v>
                </c:pt>
                <c:pt idx="129">
                  <c:v>2018-05</c:v>
                </c:pt>
                <c:pt idx="130">
                  <c:v>2018-06</c:v>
                </c:pt>
                <c:pt idx="131">
                  <c:v>2018-07</c:v>
                </c:pt>
                <c:pt idx="132">
                  <c:v>2018-08</c:v>
                </c:pt>
                <c:pt idx="133">
                  <c:v>2018-09</c:v>
                </c:pt>
                <c:pt idx="134">
                  <c:v>2018-10</c:v>
                </c:pt>
                <c:pt idx="135">
                  <c:v>2018-11</c:v>
                </c:pt>
                <c:pt idx="136">
                  <c:v>2018-12</c:v>
                </c:pt>
                <c:pt idx="137">
                  <c:v>2018-13</c:v>
                </c:pt>
                <c:pt idx="138">
                  <c:v>2018-14</c:v>
                </c:pt>
                <c:pt idx="139">
                  <c:v>2018-15</c:v>
                </c:pt>
              </c:strCache>
            </c:strRef>
          </c:cat>
          <c:val>
            <c:numRef>
              <c:f>France!$B$1:$B$140</c:f>
              <c:numCache>
                <c:formatCode>General</c:formatCode>
                <c:ptCount val="140"/>
                <c:pt idx="0">
                  <c:v>4</c:v>
                </c:pt>
                <c:pt idx="1">
                  <c:v>2</c:v>
                </c:pt>
                <c:pt idx="2">
                  <c:v>1</c:v>
                </c:pt>
                <c:pt idx="3">
                  <c:v>1</c:v>
                </c:pt>
                <c:pt idx="4">
                  <c:v>2</c:v>
                </c:pt>
                <c:pt idx="5">
                  <c:v>3</c:v>
                </c:pt>
                <c:pt idx="6">
                  <c:v>3</c:v>
                </c:pt>
                <c:pt idx="7">
                  <c:v>6</c:v>
                </c:pt>
                <c:pt idx="8">
                  <c:v>5</c:v>
                </c:pt>
                <c:pt idx="9">
                  <c:v>17</c:v>
                </c:pt>
                <c:pt idx="10">
                  <c:v>21</c:v>
                </c:pt>
                <c:pt idx="11">
                  <c:v>37</c:v>
                </c:pt>
                <c:pt idx="12">
                  <c:v>25</c:v>
                </c:pt>
                <c:pt idx="13">
                  <c:v>39</c:v>
                </c:pt>
                <c:pt idx="14">
                  <c:v>42</c:v>
                </c:pt>
                <c:pt idx="15">
                  <c:v>31</c:v>
                </c:pt>
                <c:pt idx="16">
                  <c:v>25</c:v>
                </c:pt>
                <c:pt idx="17">
                  <c:v>18</c:v>
                </c:pt>
                <c:pt idx="18">
                  <c:v>16</c:v>
                </c:pt>
                <c:pt idx="19">
                  <c:v>9</c:v>
                </c:pt>
                <c:pt idx="20">
                  <c:v>8</c:v>
                </c:pt>
                <c:pt idx="21">
                  <c:v>2</c:v>
                </c:pt>
                <c:pt idx="22">
                  <c:v>5</c:v>
                </c:pt>
                <c:pt idx="23">
                  <c:v>6</c:v>
                </c:pt>
                <c:pt idx="24">
                  <c:v>2</c:v>
                </c:pt>
                <c:pt idx="25">
                  <c:v>2</c:v>
                </c:pt>
                <c:pt idx="26">
                  <c:v>4</c:v>
                </c:pt>
                <c:pt idx="27">
                  <c:v>1</c:v>
                </c:pt>
                <c:pt idx="28">
                  <c:v>4</c:v>
                </c:pt>
                <c:pt idx="29">
                  <c:v>1</c:v>
                </c:pt>
                <c:pt idx="30">
                  <c:v>1</c:v>
                </c:pt>
                <c:pt idx="31">
                  <c:v>1</c:v>
                </c:pt>
                <c:pt idx="32">
                  <c:v>2</c:v>
                </c:pt>
                <c:pt idx="33">
                  <c:v>1</c:v>
                </c:pt>
                <c:pt idx="34">
                  <c:v>2</c:v>
                </c:pt>
                <c:pt idx="35">
                  <c:v>2</c:v>
                </c:pt>
                <c:pt idx="36">
                  <c:v>2</c:v>
                </c:pt>
                <c:pt idx="37">
                  <c:v>2</c:v>
                </c:pt>
                <c:pt idx="38">
                  <c:v>2</c:v>
                </c:pt>
                <c:pt idx="39">
                  <c:v>2</c:v>
                </c:pt>
                <c:pt idx="40">
                  <c:v>6</c:v>
                </c:pt>
                <c:pt idx="41">
                  <c:v>3</c:v>
                </c:pt>
                <c:pt idx="42">
                  <c:v>3</c:v>
                </c:pt>
                <c:pt idx="43">
                  <c:v>6</c:v>
                </c:pt>
                <c:pt idx="44">
                  <c:v>5</c:v>
                </c:pt>
                <c:pt idx="45">
                  <c:v>5</c:v>
                </c:pt>
                <c:pt idx="46">
                  <c:v>5</c:v>
                </c:pt>
                <c:pt idx="47">
                  <c:v>2</c:v>
                </c:pt>
                <c:pt idx="48">
                  <c:v>2</c:v>
                </c:pt>
                <c:pt idx="49">
                  <c:v>4</c:v>
                </c:pt>
                <c:pt idx="50">
                  <c:v>3</c:v>
                </c:pt>
                <c:pt idx="51">
                  <c:v>3</c:v>
                </c:pt>
                <c:pt idx="52">
                  <c:v>2</c:v>
                </c:pt>
                <c:pt idx="53">
                  <c:v>1</c:v>
                </c:pt>
                <c:pt idx="54">
                  <c:v>2</c:v>
                </c:pt>
                <c:pt idx="55">
                  <c:v>3</c:v>
                </c:pt>
                <c:pt idx="56">
                  <c:v>2</c:v>
                </c:pt>
                <c:pt idx="57">
                  <c:v>2</c:v>
                </c:pt>
                <c:pt idx="58">
                  <c:v>2</c:v>
                </c:pt>
                <c:pt idx="59">
                  <c:v>1</c:v>
                </c:pt>
                <c:pt idx="60">
                  <c:v>2</c:v>
                </c:pt>
                <c:pt idx="61">
                  <c:v>1</c:v>
                </c:pt>
                <c:pt idx="62">
                  <c:v>1</c:v>
                </c:pt>
                <c:pt idx="63">
                  <c:v>3</c:v>
                </c:pt>
                <c:pt idx="64">
                  <c:v>2</c:v>
                </c:pt>
                <c:pt idx="65">
                  <c:v>3</c:v>
                </c:pt>
                <c:pt idx="66">
                  <c:v>1</c:v>
                </c:pt>
                <c:pt idx="67">
                  <c:v>2</c:v>
                </c:pt>
                <c:pt idx="68">
                  <c:v>1</c:v>
                </c:pt>
                <c:pt idx="69">
                  <c:v>2</c:v>
                </c:pt>
                <c:pt idx="70">
                  <c:v>1</c:v>
                </c:pt>
                <c:pt idx="71">
                  <c:v>2</c:v>
                </c:pt>
                <c:pt idx="72">
                  <c:v>1</c:v>
                </c:pt>
                <c:pt idx="73">
                  <c:v>4</c:v>
                </c:pt>
                <c:pt idx="74">
                  <c:v>6</c:v>
                </c:pt>
                <c:pt idx="75">
                  <c:v>9</c:v>
                </c:pt>
                <c:pt idx="76">
                  <c:v>11</c:v>
                </c:pt>
                <c:pt idx="77">
                  <c:v>11</c:v>
                </c:pt>
                <c:pt idx="78">
                  <c:v>15</c:v>
                </c:pt>
                <c:pt idx="79">
                  <c:v>13</c:v>
                </c:pt>
                <c:pt idx="80">
                  <c:v>17</c:v>
                </c:pt>
                <c:pt idx="81">
                  <c:v>8</c:v>
                </c:pt>
                <c:pt idx="82">
                  <c:v>14</c:v>
                </c:pt>
                <c:pt idx="83">
                  <c:v>7</c:v>
                </c:pt>
                <c:pt idx="84">
                  <c:v>16</c:v>
                </c:pt>
                <c:pt idx="85">
                  <c:v>14</c:v>
                </c:pt>
                <c:pt idx="86">
                  <c:v>14</c:v>
                </c:pt>
                <c:pt idx="87">
                  <c:v>11</c:v>
                </c:pt>
                <c:pt idx="88">
                  <c:v>12</c:v>
                </c:pt>
                <c:pt idx="89">
                  <c:v>17</c:v>
                </c:pt>
                <c:pt idx="90">
                  <c:v>24</c:v>
                </c:pt>
                <c:pt idx="91">
                  <c:v>32</c:v>
                </c:pt>
                <c:pt idx="92">
                  <c:v>31</c:v>
                </c:pt>
                <c:pt idx="93">
                  <c:v>19</c:v>
                </c:pt>
                <c:pt idx="94">
                  <c:v>17</c:v>
                </c:pt>
                <c:pt idx="95">
                  <c:v>9</c:v>
                </c:pt>
                <c:pt idx="96">
                  <c:v>9</c:v>
                </c:pt>
                <c:pt idx="97">
                  <c:v>10</c:v>
                </c:pt>
                <c:pt idx="98">
                  <c:v>6</c:v>
                </c:pt>
                <c:pt idx="99">
                  <c:v>15</c:v>
                </c:pt>
                <c:pt idx="100">
                  <c:v>14</c:v>
                </c:pt>
                <c:pt idx="101">
                  <c:v>6</c:v>
                </c:pt>
                <c:pt idx="102">
                  <c:v>4</c:v>
                </c:pt>
                <c:pt idx="103">
                  <c:v>3</c:v>
                </c:pt>
                <c:pt idx="104">
                  <c:v>3</c:v>
                </c:pt>
                <c:pt idx="105">
                  <c:v>3</c:v>
                </c:pt>
                <c:pt idx="106">
                  <c:v>5</c:v>
                </c:pt>
                <c:pt idx="107">
                  <c:v>2</c:v>
                </c:pt>
                <c:pt idx="108">
                  <c:v>9</c:v>
                </c:pt>
                <c:pt idx="109">
                  <c:v>2</c:v>
                </c:pt>
                <c:pt idx="110">
                  <c:v>6</c:v>
                </c:pt>
                <c:pt idx="111">
                  <c:v>1</c:v>
                </c:pt>
                <c:pt idx="112">
                  <c:v>2</c:v>
                </c:pt>
                <c:pt idx="113">
                  <c:v>2</c:v>
                </c:pt>
                <c:pt idx="114">
                  <c:v>6</c:v>
                </c:pt>
                <c:pt idx="115">
                  <c:v>2</c:v>
                </c:pt>
                <c:pt idx="116">
                  <c:v>2</c:v>
                </c:pt>
                <c:pt idx="117">
                  <c:v>2</c:v>
                </c:pt>
                <c:pt idx="118">
                  <c:v>3</c:v>
                </c:pt>
                <c:pt idx="119">
                  <c:v>2</c:v>
                </c:pt>
                <c:pt idx="120">
                  <c:v>13</c:v>
                </c:pt>
                <c:pt idx="121">
                  <c:v>4</c:v>
                </c:pt>
                <c:pt idx="122">
                  <c:v>17</c:v>
                </c:pt>
                <c:pt idx="123">
                  <c:v>16</c:v>
                </c:pt>
                <c:pt idx="124">
                  <c:v>18</c:v>
                </c:pt>
                <c:pt idx="125">
                  <c:v>26</c:v>
                </c:pt>
                <c:pt idx="126">
                  <c:v>31</c:v>
                </c:pt>
                <c:pt idx="127">
                  <c:v>49</c:v>
                </c:pt>
                <c:pt idx="128">
                  <c:v>85</c:v>
                </c:pt>
                <c:pt idx="129" formatCode="#,##0">
                  <c:v>95</c:v>
                </c:pt>
                <c:pt idx="130">
                  <c:v>125</c:v>
                </c:pt>
                <c:pt idx="131">
                  <c:v>138</c:v>
                </c:pt>
                <c:pt idx="132">
                  <c:v>120</c:v>
                </c:pt>
                <c:pt idx="133">
                  <c:v>76</c:v>
                </c:pt>
              </c:numCache>
            </c:numRef>
          </c:val>
          <c:extLst xmlns:c16r2="http://schemas.microsoft.com/office/drawing/2015/06/chart">
            <c:ext xmlns:c16="http://schemas.microsoft.com/office/drawing/2014/chart" uri="{C3380CC4-5D6E-409C-BE32-E72D297353CC}">
              <c16:uniqueId val="{00000000-7B3B-4AF8-8B5B-156B49CECE83}"/>
            </c:ext>
          </c:extLst>
        </c:ser>
        <c:dLbls>
          <c:showLegendKey val="0"/>
          <c:showVal val="0"/>
          <c:showCatName val="0"/>
          <c:showSerName val="0"/>
          <c:showPercent val="0"/>
          <c:showBubbleSize val="0"/>
        </c:dLbls>
        <c:gapWidth val="0"/>
        <c:overlap val="100"/>
        <c:axId val="245453472"/>
        <c:axId val="245453864"/>
      </c:barChart>
      <c:catAx>
        <c:axId val="245453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b="0" dirty="0" smtClean="0">
                    <a:solidFill>
                      <a:schemeClr val="tx1"/>
                    </a:solidFill>
                    <a:effectLst/>
                  </a:rPr>
                  <a:t>Week of onset</a:t>
                </a:r>
                <a:endParaRPr lang="en-GB" sz="1000" b="0" dirty="0">
                  <a:solidFill>
                    <a:schemeClr val="tx1"/>
                  </a:solidFill>
                  <a:effectLst/>
                </a:endParaRPr>
              </a:p>
            </c:rich>
          </c:tx>
          <c:layout>
            <c:manualLayout>
              <c:xMode val="edge"/>
              <c:yMode val="edge"/>
              <c:x val="0.46520729717885034"/>
              <c:y val="0.94143252215879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453864"/>
        <c:crosses val="autoZero"/>
        <c:auto val="1"/>
        <c:lblAlgn val="ctr"/>
        <c:lblOffset val="100"/>
        <c:noMultiLvlLbl val="0"/>
      </c:catAx>
      <c:valAx>
        <c:axId val="245453864"/>
        <c:scaling>
          <c:orientation val="minMax"/>
        </c:scaling>
        <c:delete val="0"/>
        <c:axPos val="l"/>
        <c:title>
          <c:tx>
            <c:rich>
              <a:bodyPr rot="0" spcFirstLastPara="1" vertOverflow="ellipsis" wrap="square" anchor="ctr" anchorCtr="1"/>
              <a:lstStyle/>
              <a:p>
                <a:pPr>
                  <a:defRPr sz="1000" b="0" i="0" u="none" strike="noStrike" kern="1200" baseline="0">
                    <a:solidFill>
                      <a:schemeClr val="tx1"/>
                    </a:solidFill>
                    <a:latin typeface="+mn-lt"/>
                    <a:ea typeface="+mn-ea"/>
                    <a:cs typeface="+mn-cs"/>
                  </a:defRPr>
                </a:pPr>
                <a:r>
                  <a:rPr lang="en-GB" sz="1000" b="0" dirty="0" smtClean="0">
                    <a:solidFill>
                      <a:schemeClr val="tx1"/>
                    </a:solidFill>
                    <a:effectLst/>
                  </a:rPr>
                  <a:t>Number of measles cases</a:t>
                </a:r>
                <a:endParaRPr lang="en-GB" sz="1000" b="0" dirty="0">
                  <a:solidFill>
                    <a:schemeClr val="tx1"/>
                  </a:solidFill>
                  <a:effectLst/>
                </a:endParaRPr>
              </a:p>
            </c:rich>
          </c:tx>
          <c:layout>
            <c:manualLayout>
              <c:xMode val="edge"/>
              <c:yMode val="edge"/>
              <c:x val="5.7394404746020158E-2"/>
              <c:y val="0.10024067762547591"/>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45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38367158215984E-2"/>
          <c:y val="0.14578861159564874"/>
          <c:w val="0.92974492512539819"/>
          <c:h val="0.65966825092292192"/>
        </c:manualLayout>
      </c:layout>
      <c:barChart>
        <c:barDir val="col"/>
        <c:grouping val="stacked"/>
        <c:varyColors val="0"/>
        <c:ser>
          <c:idx val="0"/>
          <c:order val="0"/>
          <c:spPr>
            <a:solidFill>
              <a:schemeClr val="accent1">
                <a:lumMod val="75000"/>
              </a:schemeClr>
            </a:solidFill>
            <a:ln>
              <a:noFill/>
            </a:ln>
            <a:effectLst/>
          </c:spPr>
          <c:invertIfNegative val="0"/>
          <c:dPt>
            <c:idx val="4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1-06D8-47BF-9385-9793688F9032}"/>
              </c:ext>
            </c:extLst>
          </c:dPt>
          <c:dPt>
            <c:idx val="44"/>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3-06D8-47BF-9385-9793688F9032}"/>
              </c:ext>
            </c:extLst>
          </c:dPt>
          <c:cat>
            <c:strRef>
              <c:f>Sheet1!$A$27:$A$93</c:f>
              <c:strCache>
                <c:ptCount val="67"/>
                <c:pt idx="0">
                  <c:v>2017-1</c:v>
                </c:pt>
                <c:pt idx="1">
                  <c:v>2017-2</c:v>
                </c:pt>
                <c:pt idx="2">
                  <c:v>2017-3</c:v>
                </c:pt>
                <c:pt idx="3">
                  <c:v>2017-4</c:v>
                </c:pt>
                <c:pt idx="4">
                  <c:v>2017-5</c:v>
                </c:pt>
                <c:pt idx="5">
                  <c:v>2017-6</c:v>
                </c:pt>
                <c:pt idx="6">
                  <c:v>2017-7</c:v>
                </c:pt>
                <c:pt idx="7">
                  <c:v>2017-8</c:v>
                </c:pt>
                <c:pt idx="8">
                  <c:v>2017-9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2018-1</c:v>
                </c:pt>
                <c:pt idx="53">
                  <c:v>2018-2</c:v>
                </c:pt>
                <c:pt idx="54">
                  <c:v>2018-3</c:v>
                </c:pt>
                <c:pt idx="55">
                  <c:v>2018-4</c:v>
                </c:pt>
                <c:pt idx="56">
                  <c:v>2018-5</c:v>
                </c:pt>
                <c:pt idx="57">
                  <c:v>2018-6</c:v>
                </c:pt>
                <c:pt idx="58">
                  <c:v>2018-7</c:v>
                </c:pt>
                <c:pt idx="59">
                  <c:v>2018-8</c:v>
                </c:pt>
                <c:pt idx="60">
                  <c:v>2018-9</c:v>
                </c:pt>
                <c:pt idx="61">
                  <c:v>2018-10</c:v>
                </c:pt>
                <c:pt idx="62">
                  <c:v>2018-11</c:v>
                </c:pt>
                <c:pt idx="63">
                  <c:v>2018-12</c:v>
                </c:pt>
                <c:pt idx="64">
                  <c:v>2018-13</c:v>
                </c:pt>
                <c:pt idx="65">
                  <c:v>2018-14</c:v>
                </c:pt>
                <c:pt idx="66">
                  <c:v>2018-15</c:v>
                </c:pt>
              </c:strCache>
            </c:strRef>
          </c:cat>
          <c:val>
            <c:numRef>
              <c:f>Sheet1!$B$27:$B$93</c:f>
              <c:numCache>
                <c:formatCode>General</c:formatCode>
                <c:ptCount val="67"/>
                <c:pt idx="18">
                  <c:v>3</c:v>
                </c:pt>
                <c:pt idx="24">
                  <c:v>1</c:v>
                </c:pt>
                <c:pt idx="25">
                  <c:v>1</c:v>
                </c:pt>
                <c:pt idx="27">
                  <c:v>5</c:v>
                </c:pt>
                <c:pt idx="28">
                  <c:v>2</c:v>
                </c:pt>
                <c:pt idx="29">
                  <c:v>6</c:v>
                </c:pt>
                <c:pt idx="30">
                  <c:v>7</c:v>
                </c:pt>
                <c:pt idx="31">
                  <c:v>16</c:v>
                </c:pt>
                <c:pt idx="32">
                  <c:v>25</c:v>
                </c:pt>
                <c:pt idx="33">
                  <c:v>19</c:v>
                </c:pt>
                <c:pt idx="34">
                  <c:v>44</c:v>
                </c:pt>
                <c:pt idx="35">
                  <c:v>23</c:v>
                </c:pt>
                <c:pt idx="36">
                  <c:v>32</c:v>
                </c:pt>
                <c:pt idx="37">
                  <c:v>27</c:v>
                </c:pt>
                <c:pt idx="38">
                  <c:v>24</c:v>
                </c:pt>
                <c:pt idx="39">
                  <c:v>39</c:v>
                </c:pt>
                <c:pt idx="40">
                  <c:v>31</c:v>
                </c:pt>
                <c:pt idx="41">
                  <c:v>48</c:v>
                </c:pt>
                <c:pt idx="42">
                  <c:v>52</c:v>
                </c:pt>
                <c:pt idx="43">
                  <c:v>40</c:v>
                </c:pt>
                <c:pt idx="44">
                  <c:v>69</c:v>
                </c:pt>
                <c:pt idx="45">
                  <c:v>64</c:v>
                </c:pt>
                <c:pt idx="46">
                  <c:v>81</c:v>
                </c:pt>
                <c:pt idx="47">
                  <c:v>105</c:v>
                </c:pt>
                <c:pt idx="48">
                  <c:v>83</c:v>
                </c:pt>
                <c:pt idx="49">
                  <c:v>60</c:v>
                </c:pt>
                <c:pt idx="50">
                  <c:v>37</c:v>
                </c:pt>
                <c:pt idx="51">
                  <c:v>24</c:v>
                </c:pt>
                <c:pt idx="52">
                  <c:v>100</c:v>
                </c:pt>
                <c:pt idx="53">
                  <c:v>117</c:v>
                </c:pt>
                <c:pt idx="54">
                  <c:v>77</c:v>
                </c:pt>
                <c:pt idx="55">
                  <c:v>100</c:v>
                </c:pt>
                <c:pt idx="56">
                  <c:v>101</c:v>
                </c:pt>
                <c:pt idx="57">
                  <c:v>125</c:v>
                </c:pt>
                <c:pt idx="58">
                  <c:v>103</c:v>
                </c:pt>
                <c:pt idx="59">
                  <c:v>138</c:v>
                </c:pt>
                <c:pt idx="60">
                  <c:v>147</c:v>
                </c:pt>
                <c:pt idx="61">
                  <c:v>123</c:v>
                </c:pt>
                <c:pt idx="62">
                  <c:v>101</c:v>
                </c:pt>
                <c:pt idx="63">
                  <c:v>145</c:v>
                </c:pt>
                <c:pt idx="64">
                  <c:v>86</c:v>
                </c:pt>
              </c:numCache>
            </c:numRef>
          </c:val>
          <c:extLst xmlns:c16r2="http://schemas.microsoft.com/office/drawing/2015/06/chart">
            <c:ext xmlns:c16="http://schemas.microsoft.com/office/drawing/2014/chart" uri="{C3380CC4-5D6E-409C-BE32-E72D297353CC}">
              <c16:uniqueId val="{00000004-06D8-47BF-9385-9793688F9032}"/>
            </c:ext>
          </c:extLst>
        </c:ser>
        <c:dLbls>
          <c:showLegendKey val="0"/>
          <c:showVal val="0"/>
          <c:showCatName val="0"/>
          <c:showSerName val="0"/>
          <c:showPercent val="0"/>
          <c:showBubbleSize val="0"/>
        </c:dLbls>
        <c:gapWidth val="0"/>
        <c:overlap val="100"/>
        <c:axId val="245454648"/>
        <c:axId val="245455040"/>
      </c:barChart>
      <c:catAx>
        <c:axId val="24545464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0" i="0" baseline="0" dirty="0" smtClean="0">
                    <a:solidFill>
                      <a:schemeClr val="tx1"/>
                    </a:solidFill>
                    <a:effectLst/>
                  </a:rPr>
                  <a:t>Week of onset</a:t>
                </a:r>
                <a:endParaRPr lang="en-GB" sz="1100" dirty="0">
                  <a:solidFill>
                    <a:schemeClr val="tx1"/>
                  </a:solidFill>
                  <a:effectLst/>
                </a:endParaRPr>
              </a:p>
            </c:rich>
          </c:tx>
          <c:layout>
            <c:manualLayout>
              <c:xMode val="edge"/>
              <c:yMode val="edge"/>
              <c:x val="0.45013604733571694"/>
              <c:y val="0.929593454396395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245455040"/>
        <c:crosses val="autoZero"/>
        <c:auto val="1"/>
        <c:lblAlgn val="ctr"/>
        <c:lblOffset val="100"/>
        <c:noMultiLvlLbl val="0"/>
      </c:catAx>
      <c:valAx>
        <c:axId val="245455040"/>
        <c:scaling>
          <c:orientation val="minMax"/>
        </c:scaling>
        <c:delete val="0"/>
        <c:axPos val="l"/>
        <c:title>
          <c:tx>
            <c:rich>
              <a:bodyPr rot="0" spcFirstLastPara="1" vertOverflow="ellipsis" wrap="square" anchor="ctr" anchorCtr="1"/>
              <a:lstStyle/>
              <a:p>
                <a:pPr>
                  <a:defRPr sz="1100" b="0" i="0" u="none" strike="noStrike" kern="1200" baseline="0">
                    <a:solidFill>
                      <a:schemeClr val="tx1"/>
                    </a:solidFill>
                    <a:latin typeface="+mn-lt"/>
                    <a:ea typeface="+mn-ea"/>
                    <a:cs typeface="+mn-cs"/>
                  </a:defRPr>
                </a:pPr>
                <a:r>
                  <a:rPr lang="en-GB" sz="1100" b="0" i="0" baseline="0" dirty="0" smtClean="0">
                    <a:solidFill>
                      <a:schemeClr val="tx1"/>
                    </a:solidFill>
                    <a:effectLst/>
                  </a:rPr>
                  <a:t>Number of measles cases</a:t>
                </a:r>
                <a:endParaRPr lang="en-GB" sz="1100" dirty="0">
                  <a:solidFill>
                    <a:schemeClr val="tx1"/>
                  </a:solidFill>
                  <a:effectLst/>
                </a:endParaRPr>
              </a:p>
            </c:rich>
          </c:tx>
          <c:layout>
            <c:manualLayout>
              <c:xMode val="edge"/>
              <c:yMode val="edge"/>
              <c:x val="4.8668378130653521E-2"/>
              <c:y val="0.1385073929578573"/>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545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[Epidata_LaReunion_2010_2018_updt_20180402.xlsx]Epicurve!PivotTable1</c:name>
    <c:fmtId val="24"/>
  </c:pivotSource>
  <c:chart>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solidFill>
              <a:schemeClr val="bg1">
                <a:lumMod val="50000"/>
              </a:schemeClr>
            </a:solidFill>
          </a:ln>
          <a:effectLst/>
        </c:spPr>
        <c:marker>
          <c:symbol val="none"/>
        </c:marker>
      </c:pivotFmt>
      <c:pivotFmt>
        <c:idx val="3"/>
        <c:spPr>
          <a:solidFill>
            <a:schemeClr val="accent6"/>
          </a:solidFill>
          <a:ln>
            <a:solidFill>
              <a:schemeClr val="bg1">
                <a:lumMod val="50000"/>
              </a:schemeClr>
            </a:solidFill>
          </a:ln>
          <a:effectLst/>
        </c:spPr>
        <c:marker>
          <c:symbol val="none"/>
        </c:marker>
      </c:pivotFmt>
      <c:pivotFmt>
        <c:idx val="4"/>
        <c:spPr>
          <a:solidFill>
            <a:schemeClr val="accent6"/>
          </a:solidFill>
          <a:ln>
            <a:solidFill>
              <a:schemeClr val="bg1">
                <a:lumMod val="50000"/>
              </a:schemeClr>
            </a:solidFill>
          </a:ln>
          <a:effectLst/>
        </c:spPr>
        <c:marker>
          <c:symbol val="none"/>
        </c:marker>
      </c:pivotFmt>
      <c:pivotFmt>
        <c:idx val="5"/>
        <c:spPr>
          <a:solidFill>
            <a:schemeClr val="accent6"/>
          </a:solidFill>
          <a:ln>
            <a:solidFill>
              <a:schemeClr val="bg1">
                <a:lumMod val="50000"/>
              </a:schemeClr>
            </a:solidFill>
          </a:ln>
          <a:effectLst/>
        </c:spPr>
        <c:marker>
          <c:symbol val="none"/>
        </c:marker>
      </c:pivotFmt>
      <c:pivotFmt>
        <c:idx val="6"/>
        <c:spPr>
          <a:solidFill>
            <a:schemeClr val="accent6"/>
          </a:solidFill>
          <a:ln>
            <a:solidFill>
              <a:schemeClr val="bg1">
                <a:lumMod val="50000"/>
              </a:schemeClr>
            </a:solidFill>
          </a:ln>
          <a:effectLst/>
        </c:spPr>
        <c:marker>
          <c:symbol val="none"/>
        </c:marker>
      </c:pivotFmt>
      <c:pivotFmt>
        <c:idx val="7"/>
        <c:spPr>
          <a:solidFill>
            <a:schemeClr val="accent6"/>
          </a:solidFill>
          <a:ln>
            <a:solidFill>
              <a:schemeClr val="bg1">
                <a:lumMod val="50000"/>
              </a:schemeClr>
            </a:solidFill>
          </a:ln>
          <a:effectLst/>
        </c:spPr>
        <c:marker>
          <c:symbol val="none"/>
        </c:marker>
      </c:pivotFmt>
      <c:pivotFmt>
        <c:idx val="8"/>
        <c:spPr>
          <a:solidFill>
            <a:schemeClr val="accent6"/>
          </a:solidFill>
          <a:ln>
            <a:solidFill>
              <a:schemeClr val="bg1">
                <a:lumMod val="50000"/>
              </a:schemeClr>
            </a:solidFill>
          </a:ln>
          <a:effectLst/>
        </c:spPr>
        <c:marker>
          <c:symbol val="none"/>
        </c:marker>
      </c:pivotFmt>
      <c:pivotFmt>
        <c:idx val="9"/>
        <c:spPr>
          <a:solidFill>
            <a:schemeClr val="accent6"/>
          </a:solidFill>
          <a:ln>
            <a:solidFill>
              <a:schemeClr val="bg1">
                <a:lumMod val="50000"/>
              </a:schemeClr>
            </a:solidFill>
          </a:ln>
          <a:effectLst/>
        </c:spPr>
        <c:marker>
          <c:symbol val="none"/>
        </c:marker>
      </c:pivotFmt>
    </c:pivotFmts>
    <c:plotArea>
      <c:layout>
        <c:manualLayout>
          <c:layoutTarget val="inner"/>
          <c:xMode val="edge"/>
          <c:yMode val="edge"/>
          <c:x val="9.5488381450558296E-2"/>
          <c:y val="4.5322039675582106E-2"/>
          <c:w val="0.8722394355613784"/>
          <c:h val="0.75404579294290819"/>
        </c:manualLayout>
      </c:layout>
      <c:barChart>
        <c:barDir val="col"/>
        <c:grouping val="stacked"/>
        <c:varyColors val="0"/>
        <c:ser>
          <c:idx val="0"/>
          <c:order val="0"/>
          <c:tx>
            <c:strRef>
              <c:f>Epicurve!$B$3</c:f>
              <c:strCache>
                <c:ptCount val="1"/>
                <c:pt idx="0">
                  <c:v>Confirmed cases</c:v>
                </c:pt>
              </c:strCache>
            </c:strRef>
          </c:tx>
          <c:spPr>
            <a:solidFill>
              <a:schemeClr val="accent6">
                <a:shade val="76000"/>
              </a:schemeClr>
            </a:solidFill>
            <a:ln>
              <a:solidFill>
                <a:schemeClr val="bg1">
                  <a:lumMod val="50000"/>
                </a:schemeClr>
              </a:solidFill>
            </a:ln>
            <a:effectLst/>
          </c:spPr>
          <c:invertIfNegative val="0"/>
          <c:cat>
            <c:strRef>
              <c:f>Epicurve!$A$4:$A$69</c:f>
              <c:strCache>
                <c:ptCount val="65"/>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strCache>
            </c:strRef>
          </c:cat>
          <c:val>
            <c:numRef>
              <c:f>Epicurve!$B$4:$B$69</c:f>
              <c:numCache>
                <c:formatCode>General</c:formatCode>
                <c:ptCount val="65"/>
                <c:pt idx="0">
                  <c:v>0</c:v>
                </c:pt>
                <c:pt idx="1">
                  <c:v>0</c:v>
                </c:pt>
                <c:pt idx="2">
                  <c:v>0</c:v>
                </c:pt>
                <c:pt idx="3">
                  <c:v>0</c:v>
                </c:pt>
                <c:pt idx="4">
                  <c:v>0</c:v>
                </c:pt>
                <c:pt idx="5">
                  <c:v>0</c:v>
                </c:pt>
                <c:pt idx="6">
                  <c:v>1</c:v>
                </c:pt>
                <c:pt idx="7">
                  <c:v>0</c:v>
                </c:pt>
                <c:pt idx="8">
                  <c:v>1</c:v>
                </c:pt>
                <c:pt idx="9">
                  <c:v>0</c:v>
                </c:pt>
                <c:pt idx="10">
                  <c:v>0</c:v>
                </c:pt>
                <c:pt idx="11">
                  <c:v>0</c:v>
                </c:pt>
                <c:pt idx="12">
                  <c:v>0</c:v>
                </c:pt>
                <c:pt idx="13">
                  <c:v>2</c:v>
                </c:pt>
                <c:pt idx="14">
                  <c:v>5</c:v>
                </c:pt>
                <c:pt idx="15">
                  <c:v>3</c:v>
                </c:pt>
                <c:pt idx="16">
                  <c:v>8</c:v>
                </c:pt>
                <c:pt idx="17">
                  <c:v>2</c:v>
                </c:pt>
                <c:pt idx="18">
                  <c:v>5</c:v>
                </c:pt>
                <c:pt idx="19">
                  <c:v>5</c:v>
                </c:pt>
                <c:pt idx="20">
                  <c:v>0</c:v>
                </c:pt>
                <c:pt idx="21">
                  <c:v>3</c:v>
                </c:pt>
                <c:pt idx="22">
                  <c:v>0</c:v>
                </c:pt>
                <c:pt idx="23">
                  <c:v>3</c:v>
                </c:pt>
                <c:pt idx="24">
                  <c:v>6</c:v>
                </c:pt>
                <c:pt idx="25">
                  <c:v>4</c:v>
                </c:pt>
                <c:pt idx="26">
                  <c:v>2</c:v>
                </c:pt>
                <c:pt idx="27">
                  <c:v>2</c:v>
                </c:pt>
                <c:pt idx="28">
                  <c:v>2</c:v>
                </c:pt>
                <c:pt idx="29">
                  <c:v>1</c:v>
                </c:pt>
                <c:pt idx="30">
                  <c:v>2</c:v>
                </c:pt>
                <c:pt idx="31">
                  <c:v>1</c:v>
                </c:pt>
                <c:pt idx="32">
                  <c:v>0</c:v>
                </c:pt>
                <c:pt idx="33">
                  <c:v>0</c:v>
                </c:pt>
                <c:pt idx="34">
                  <c:v>1</c:v>
                </c:pt>
                <c:pt idx="35">
                  <c:v>0</c:v>
                </c:pt>
                <c:pt idx="36">
                  <c:v>0</c:v>
                </c:pt>
                <c:pt idx="37">
                  <c:v>0</c:v>
                </c:pt>
                <c:pt idx="38">
                  <c:v>1</c:v>
                </c:pt>
                <c:pt idx="39">
                  <c:v>0</c:v>
                </c:pt>
                <c:pt idx="40">
                  <c:v>0</c:v>
                </c:pt>
                <c:pt idx="41">
                  <c:v>0</c:v>
                </c:pt>
                <c:pt idx="42">
                  <c:v>0</c:v>
                </c:pt>
                <c:pt idx="43">
                  <c:v>2</c:v>
                </c:pt>
                <c:pt idx="44">
                  <c:v>0</c:v>
                </c:pt>
                <c:pt idx="45">
                  <c:v>2</c:v>
                </c:pt>
                <c:pt idx="46">
                  <c:v>0</c:v>
                </c:pt>
                <c:pt idx="47">
                  <c:v>3</c:v>
                </c:pt>
                <c:pt idx="48">
                  <c:v>1</c:v>
                </c:pt>
                <c:pt idx="49">
                  <c:v>2</c:v>
                </c:pt>
                <c:pt idx="50">
                  <c:v>1</c:v>
                </c:pt>
                <c:pt idx="51">
                  <c:v>2</c:v>
                </c:pt>
                <c:pt idx="52">
                  <c:v>2</c:v>
                </c:pt>
                <c:pt idx="53">
                  <c:v>6</c:v>
                </c:pt>
                <c:pt idx="54">
                  <c:v>4</c:v>
                </c:pt>
                <c:pt idx="55">
                  <c:v>9</c:v>
                </c:pt>
                <c:pt idx="56">
                  <c:v>14</c:v>
                </c:pt>
                <c:pt idx="57">
                  <c:v>23</c:v>
                </c:pt>
                <c:pt idx="58">
                  <c:v>38</c:v>
                </c:pt>
                <c:pt idx="59">
                  <c:v>58</c:v>
                </c:pt>
                <c:pt idx="60">
                  <c:v>107</c:v>
                </c:pt>
                <c:pt idx="61">
                  <c:v>86</c:v>
                </c:pt>
                <c:pt idx="62">
                  <c:v>101</c:v>
                </c:pt>
                <c:pt idx="63">
                  <c:v>97</c:v>
                </c:pt>
                <c:pt idx="64">
                  <c:v>153</c:v>
                </c:pt>
              </c:numCache>
            </c:numRef>
          </c:val>
          <c:extLst xmlns:c16r2="http://schemas.microsoft.com/office/drawing/2015/06/chart">
            <c:ext xmlns:c16="http://schemas.microsoft.com/office/drawing/2014/chart" uri="{C3380CC4-5D6E-409C-BE32-E72D297353CC}">
              <c16:uniqueId val="{00000000-015D-4BF9-9E1C-D4115EA58084}"/>
            </c:ext>
          </c:extLst>
        </c:ser>
        <c:ser>
          <c:idx val="1"/>
          <c:order val="1"/>
          <c:tx>
            <c:strRef>
              <c:f>Epicurve!$C$3</c:f>
              <c:strCache>
                <c:ptCount val="1"/>
                <c:pt idx="0">
                  <c:v>Probable cases</c:v>
                </c:pt>
              </c:strCache>
            </c:strRef>
          </c:tx>
          <c:spPr>
            <a:solidFill>
              <a:schemeClr val="accent6">
                <a:tint val="77000"/>
              </a:schemeClr>
            </a:solidFill>
            <a:ln>
              <a:solidFill>
                <a:schemeClr val="bg1">
                  <a:lumMod val="50000"/>
                </a:schemeClr>
              </a:solidFill>
            </a:ln>
            <a:effectLst/>
          </c:spPr>
          <c:invertIfNegative val="0"/>
          <c:cat>
            <c:strRef>
              <c:f>Epicurve!$A$4:$A$69</c:f>
              <c:strCache>
                <c:ptCount val="65"/>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strCache>
            </c:strRef>
          </c:cat>
          <c:val>
            <c:numRef>
              <c:f>Epicurve!$C$4:$C$69</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0</c:v>
                </c:pt>
                <c:pt idx="17">
                  <c:v>1</c:v>
                </c:pt>
                <c:pt idx="18">
                  <c:v>2</c:v>
                </c:pt>
                <c:pt idx="19">
                  <c:v>0</c:v>
                </c:pt>
                <c:pt idx="20">
                  <c:v>0</c:v>
                </c:pt>
                <c:pt idx="21">
                  <c:v>1</c:v>
                </c:pt>
                <c:pt idx="22">
                  <c:v>0</c:v>
                </c:pt>
                <c:pt idx="23">
                  <c:v>1</c:v>
                </c:pt>
                <c:pt idx="24">
                  <c:v>1</c:v>
                </c:pt>
                <c:pt idx="25">
                  <c:v>1</c:v>
                </c:pt>
                <c:pt idx="26">
                  <c:v>2</c:v>
                </c:pt>
                <c:pt idx="27">
                  <c:v>0</c:v>
                </c:pt>
                <c:pt idx="28">
                  <c:v>0</c:v>
                </c:pt>
                <c:pt idx="29">
                  <c:v>0</c:v>
                </c:pt>
                <c:pt idx="30">
                  <c:v>1</c:v>
                </c:pt>
                <c:pt idx="31">
                  <c:v>1</c:v>
                </c:pt>
                <c:pt idx="32">
                  <c:v>0</c:v>
                </c:pt>
                <c:pt idx="33">
                  <c:v>1</c:v>
                </c:pt>
                <c:pt idx="34">
                  <c:v>1</c:v>
                </c:pt>
                <c:pt idx="35">
                  <c:v>1</c:v>
                </c:pt>
                <c:pt idx="36">
                  <c:v>0</c:v>
                </c:pt>
                <c:pt idx="37">
                  <c:v>0</c:v>
                </c:pt>
                <c:pt idx="38">
                  <c:v>0</c:v>
                </c:pt>
                <c:pt idx="39">
                  <c:v>0</c:v>
                </c:pt>
                <c:pt idx="40">
                  <c:v>0</c:v>
                </c:pt>
                <c:pt idx="41">
                  <c:v>0</c:v>
                </c:pt>
                <c:pt idx="42">
                  <c:v>0</c:v>
                </c:pt>
                <c:pt idx="43">
                  <c:v>0</c:v>
                </c:pt>
                <c:pt idx="44">
                  <c:v>0</c:v>
                </c:pt>
                <c:pt idx="45">
                  <c:v>0</c:v>
                </c:pt>
                <c:pt idx="46">
                  <c:v>3</c:v>
                </c:pt>
                <c:pt idx="47">
                  <c:v>1</c:v>
                </c:pt>
                <c:pt idx="48">
                  <c:v>0</c:v>
                </c:pt>
                <c:pt idx="49">
                  <c:v>1</c:v>
                </c:pt>
                <c:pt idx="50">
                  <c:v>0</c:v>
                </c:pt>
                <c:pt idx="51">
                  <c:v>0</c:v>
                </c:pt>
                <c:pt idx="52">
                  <c:v>0</c:v>
                </c:pt>
                <c:pt idx="53">
                  <c:v>1</c:v>
                </c:pt>
                <c:pt idx="54">
                  <c:v>0</c:v>
                </c:pt>
                <c:pt idx="55">
                  <c:v>2</c:v>
                </c:pt>
                <c:pt idx="56">
                  <c:v>4</c:v>
                </c:pt>
                <c:pt idx="57">
                  <c:v>8</c:v>
                </c:pt>
                <c:pt idx="58">
                  <c:v>14</c:v>
                </c:pt>
                <c:pt idx="59">
                  <c:v>11</c:v>
                </c:pt>
                <c:pt idx="60">
                  <c:v>14</c:v>
                </c:pt>
                <c:pt idx="61">
                  <c:v>22</c:v>
                </c:pt>
                <c:pt idx="62">
                  <c:v>28</c:v>
                </c:pt>
                <c:pt idx="63">
                  <c:v>19</c:v>
                </c:pt>
                <c:pt idx="64">
                  <c:v>9</c:v>
                </c:pt>
              </c:numCache>
            </c:numRef>
          </c:val>
          <c:extLst xmlns:c16r2="http://schemas.microsoft.com/office/drawing/2015/06/chart">
            <c:ext xmlns:c16="http://schemas.microsoft.com/office/drawing/2014/chart" uri="{C3380CC4-5D6E-409C-BE32-E72D297353CC}">
              <c16:uniqueId val="{00000001-015D-4BF9-9E1C-D4115EA58084}"/>
            </c:ext>
          </c:extLst>
        </c:ser>
        <c:dLbls>
          <c:showLegendKey val="0"/>
          <c:showVal val="0"/>
          <c:showCatName val="0"/>
          <c:showSerName val="0"/>
          <c:showPercent val="0"/>
          <c:showBubbleSize val="0"/>
        </c:dLbls>
        <c:gapWidth val="0"/>
        <c:overlap val="100"/>
        <c:axId val="245456216"/>
        <c:axId val="245456608"/>
      </c:barChart>
      <c:catAx>
        <c:axId val="245456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solidFill>
                  </a:rPr>
                  <a:t>Year-week</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5456608"/>
        <c:crosses val="autoZero"/>
        <c:auto val="1"/>
        <c:lblAlgn val="ctr"/>
        <c:lblOffset val="100"/>
        <c:noMultiLvlLbl val="0"/>
      </c:catAx>
      <c:valAx>
        <c:axId val="245456608"/>
        <c:scaling>
          <c:orientation val="minMax"/>
          <c:max val="18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 Number</a:t>
                </a:r>
                <a:r>
                  <a:rPr lang="en-GB" baseline="0">
                    <a:solidFill>
                      <a:schemeClr val="tx1"/>
                    </a:solidFill>
                  </a:rPr>
                  <a:t> of dengue fever cases</a:t>
                </a:r>
                <a:endParaRPr lang="en-GB">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5456216"/>
        <c:crosses val="autoZero"/>
        <c:crossBetween val="between"/>
      </c:valAx>
      <c:spPr>
        <a:noFill/>
        <a:ln>
          <a:noFill/>
        </a:ln>
        <a:effectLst/>
      </c:spPr>
    </c:plotArea>
    <c:legend>
      <c:legendPos val="r"/>
      <c:layout>
        <c:manualLayout>
          <c:xMode val="edge"/>
          <c:yMode val="edge"/>
          <c:x val="0.10719268825916257"/>
          <c:y val="1.9673766417779931E-2"/>
          <c:w val="0.4322316936211665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6"/>
            <a:ext cx="9144000" cy="6857999"/>
          </a:xfrm>
          <a:prstGeom prst="rect">
            <a:avLst/>
          </a:prstGeom>
          <a:noFill/>
        </p:spPr>
      </p:pic>
      <p:sp>
        <p:nvSpPr>
          <p:cNvPr id="181250" name="Rectangle 2"/>
          <p:cNvSpPr>
            <a:spLocks noGrp="1" noChangeArrowheads="1"/>
          </p:cNvSpPr>
          <p:nvPr>
            <p:ph type="ctrTitle"/>
          </p:nvPr>
        </p:nvSpPr>
        <p:spPr>
          <a:xfrm>
            <a:off x="323852" y="3598863"/>
            <a:ext cx="8456613"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2" y="4318000"/>
            <a:ext cx="8456613"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739062" y="504825"/>
            <a:ext cx="947738" cy="1136650"/>
          </a:xfrm>
          <a:prstGeom prst="rect">
            <a:avLst/>
          </a:prstGeom>
          <a:noFill/>
        </p:spPr>
      </p:pic>
      <p:sp>
        <p:nvSpPr>
          <p:cNvPr id="2" name="Slide Number Placeholder 1"/>
          <p:cNvSpPr>
            <a:spLocks noGrp="1"/>
          </p:cNvSpPr>
          <p:nvPr>
            <p:ph type="sldNum" sz="quarter" idx="10"/>
          </p:nvPr>
        </p:nvSpPr>
        <p:spPr>
          <a:xfrm>
            <a:off x="6831000" y="6480001"/>
            <a:ext cx="1917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82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userDrawn="1"/>
        </p:nvPicPr>
        <p:blipFill>
          <a:blip r:embed="rId2" cstate="print"/>
          <a:srcRect l="6698" b="51321"/>
          <a:stretch>
            <a:fillRect/>
          </a:stretch>
        </p:blipFill>
        <p:spPr bwMode="auto">
          <a:xfrm>
            <a:off x="0" y="3519577"/>
            <a:ext cx="8531526" cy="3338423"/>
          </a:xfrm>
          <a:prstGeom prst="rect">
            <a:avLst/>
          </a:prstGeom>
          <a:noFill/>
        </p:spPr>
      </p:pic>
      <p:pic>
        <p:nvPicPr>
          <p:cNvPr id="6" name="Picture 11" descr="Presentation_Template_Title_new"/>
          <p:cNvPicPr>
            <a:picLocks noChangeAspect="1" noChangeArrowheads="1"/>
          </p:cNvPicPr>
          <p:nvPr userDrawn="1"/>
        </p:nvPicPr>
        <p:blipFill>
          <a:blip r:embed="rId2" cstate="print"/>
          <a:srcRect l="88145" t="24822" b="51321"/>
          <a:stretch>
            <a:fillRect/>
          </a:stretch>
        </p:blipFill>
        <p:spPr bwMode="auto">
          <a:xfrm>
            <a:off x="8059946" y="5221857"/>
            <a:ext cx="1084054" cy="1636143"/>
          </a:xfrm>
          <a:prstGeom prst="rect">
            <a:avLst/>
          </a:prstGeom>
          <a:noFill/>
        </p:spPr>
      </p:pic>
    </p:spTree>
    <p:extLst>
      <p:ext uri="{BB962C8B-B14F-4D97-AF65-F5344CB8AC3E}">
        <p14:creationId xmlns:p14="http://schemas.microsoft.com/office/powerpoint/2010/main" val="390264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26" name="Rectangle 2"/>
          <p:cNvSpPr>
            <a:spLocks noGrp="1" noChangeArrowheads="1"/>
          </p:cNvSpPr>
          <p:nvPr>
            <p:ph type="title"/>
          </p:nvPr>
        </p:nvSpPr>
        <p:spPr bwMode="auto">
          <a:xfrm>
            <a:off x="323851" y="142891"/>
            <a:ext cx="7738772"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5"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6831000" y="6480016"/>
            <a:ext cx="1917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8188330" y="139754"/>
            <a:ext cx="661988"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15.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 id="214748372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4" cstate="print"/>
          <a:srcRect t="45416"/>
          <a:stretch>
            <a:fillRect/>
          </a:stretch>
        </p:blipFill>
        <p:spPr bwMode="auto">
          <a:xfrm>
            <a:off x="0" y="3114675"/>
            <a:ext cx="9144000" cy="3743325"/>
          </a:xfrm>
          <a:prstGeom prst="rect">
            <a:avLst/>
          </a:prstGeom>
          <a:noFill/>
        </p:spPr>
      </p:pic>
      <p:pic>
        <p:nvPicPr>
          <p:cNvPr id="180234" name="Picture 10"/>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a:t>
            </a:r>
            <a:r>
              <a:rPr lang="en-GB" sz="1400" dirty="0" smtClean="0"/>
              <a:t>are free </a:t>
            </a:r>
            <a:r>
              <a:rPr lang="en-GB" sz="1400" dirty="0" smtClean="0"/>
              <a:t>to </a:t>
            </a:r>
            <a:r>
              <a:rPr lang="en-GB" sz="1400" dirty="0" smtClean="0"/>
              <a:t>translate them,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820150" cy="1086300"/>
          </a:xfrm>
        </p:spPr>
        <p:txBody>
          <a:bodyPr/>
          <a:lstStyle/>
          <a:p>
            <a:r>
              <a:rPr lang="en-US" sz="2700" spc="-90" dirty="0"/>
              <a:t>European Centre for Disease Prevention </a:t>
            </a:r>
            <a:r>
              <a:rPr lang="en-US" sz="2700" spc="-100" dirty="0" smtClean="0"/>
              <a:t>and Control</a:t>
            </a:r>
            <a:endParaRPr lang="en-US" sz="2700" spc="-100" dirty="0"/>
          </a:p>
          <a:p>
            <a:r>
              <a:rPr lang="en-GB" sz="1800" dirty="0"/>
              <a:t>Reusable maps and graphs from ECDC Communicable Disease Threats </a:t>
            </a:r>
            <a:r>
              <a:rPr lang="en-GB" sz="1800" dirty="0" smtClean="0"/>
              <a:t>Report - </a:t>
            </a:r>
            <a:r>
              <a:rPr lang="en-GB" sz="1800" dirty="0"/>
              <a:t>week </a:t>
            </a:r>
            <a:r>
              <a:rPr lang="en-GB" sz="1800" dirty="0" smtClean="0"/>
              <a:t>15, 2018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4900" y="1120245"/>
            <a:ext cx="6477000" cy="5057775"/>
          </a:xfrm>
          <a:prstGeom prst="rect">
            <a:avLst/>
          </a:prstGeom>
        </p:spPr>
      </p:pic>
      <p:sp>
        <p:nvSpPr>
          <p:cNvPr id="4" name="TextBox 3"/>
          <p:cNvSpPr txBox="1"/>
          <p:nvPr/>
        </p:nvSpPr>
        <p:spPr>
          <a:xfrm>
            <a:off x="1066541" y="685800"/>
            <a:ext cx="3276859" cy="258532"/>
          </a:xfrm>
          <a:prstGeom prst="rect">
            <a:avLst/>
          </a:prstGeom>
          <a:noFill/>
        </p:spPr>
        <p:txBody>
          <a:bodyPr wrap="square" rtlCol="0">
            <a:spAutoFit/>
          </a:bodyPr>
          <a:lstStyle>
            <a:defPPr>
              <a:defRPr lang="de-DE"/>
            </a:defPPr>
            <a:lvl1pPr>
              <a:defRPr sz="1200" b="1"/>
            </a:lvl1pPr>
          </a:lstStyle>
          <a:p>
            <a:r>
              <a:rPr lang="en-GB" dirty="0"/>
              <a:t>Asylum-seekers, Venezuela, 2014 -2018</a:t>
            </a:r>
          </a:p>
        </p:txBody>
      </p:sp>
    </p:spTree>
    <p:extLst>
      <p:ext uri="{BB962C8B-B14F-4D97-AF65-F5344CB8AC3E}">
        <p14:creationId xmlns:p14="http://schemas.microsoft.com/office/powerpoint/2010/main" val="248513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87181007"/>
              </p:ext>
            </p:extLst>
          </p:nvPr>
        </p:nvGraphicFramePr>
        <p:xfrm>
          <a:off x="195309" y="1473200"/>
          <a:ext cx="8851037" cy="41200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44509" y="683435"/>
            <a:ext cx="6087616" cy="424732"/>
          </a:xfrm>
          <a:prstGeom prst="rect">
            <a:avLst/>
          </a:prstGeom>
          <a:noFill/>
        </p:spPr>
        <p:txBody>
          <a:bodyPr wrap="square" rtlCol="0">
            <a:spAutoFit/>
          </a:bodyPr>
          <a:lstStyle/>
          <a:p>
            <a:r>
              <a:rPr lang="en-GB" sz="1200" b="1" dirty="0"/>
              <a:t>Number of measles cases (possible, probable, confirmed) by week of onset, France, 2015-2018, according to last update in </a:t>
            </a:r>
            <a:r>
              <a:rPr lang="en-GB" sz="1200" b="1" dirty="0" err="1"/>
              <a:t>TESSy</a:t>
            </a:r>
            <a:r>
              <a:rPr lang="en-GB" sz="1200" b="1" dirty="0"/>
              <a:t> of 26 March 2018</a:t>
            </a:r>
          </a:p>
        </p:txBody>
      </p:sp>
    </p:spTree>
    <p:extLst>
      <p:ext uri="{BB962C8B-B14F-4D97-AF65-F5344CB8AC3E}">
        <p14:creationId xmlns:p14="http://schemas.microsoft.com/office/powerpoint/2010/main" val="237294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26953386"/>
              </p:ext>
            </p:extLst>
          </p:nvPr>
        </p:nvGraphicFramePr>
        <p:xfrm>
          <a:off x="319596" y="1100831"/>
          <a:ext cx="8611341" cy="44350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49882" y="913762"/>
            <a:ext cx="6148573" cy="397032"/>
          </a:xfrm>
          <a:prstGeom prst="rect">
            <a:avLst/>
          </a:prstGeom>
        </p:spPr>
        <p:txBody>
          <a:bodyPr wrap="square">
            <a:spAutoFit/>
          </a:bodyPr>
          <a:lstStyle/>
          <a:p>
            <a:pPr>
              <a:defRPr sz="1100" b="1" i="0" u="none" strike="noStrike" kern="1200" spc="0" baseline="0">
                <a:solidFill>
                  <a:prstClr val="black">
                    <a:lumMod val="65000"/>
                    <a:lumOff val="35000"/>
                  </a:prstClr>
                </a:solidFill>
                <a:latin typeface="+mn-lt"/>
                <a:ea typeface="+mn-ea"/>
                <a:cs typeface="+mn-cs"/>
              </a:defRPr>
            </a:pPr>
            <a:r>
              <a:rPr lang="en-US" b="1" dirty="0"/>
              <a:t>Number of measles cases (possible, probable, confirmed) by week of onset, Greece, 2017-2018, </a:t>
            </a:r>
            <a:r>
              <a:rPr lang="en-US" b="1" dirty="0" smtClean="0"/>
              <a:t>as </a:t>
            </a:r>
            <a:r>
              <a:rPr lang="en-US" b="1" dirty="0"/>
              <a:t>of 5 April 2018 </a:t>
            </a:r>
          </a:p>
        </p:txBody>
      </p:sp>
    </p:spTree>
    <p:extLst>
      <p:ext uri="{BB962C8B-B14F-4D97-AF65-F5344CB8AC3E}">
        <p14:creationId xmlns:p14="http://schemas.microsoft.com/office/powerpoint/2010/main" val="90893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261" y="2302935"/>
            <a:ext cx="6783247" cy="2393420"/>
          </a:xfrm>
          <a:prstGeom prst="rect">
            <a:avLst/>
          </a:prstGeom>
        </p:spPr>
      </p:pic>
      <p:sp>
        <p:nvSpPr>
          <p:cNvPr id="3" name="Rectangle 2"/>
          <p:cNvSpPr/>
          <p:nvPr/>
        </p:nvSpPr>
        <p:spPr>
          <a:xfrm>
            <a:off x="1009261" y="925706"/>
            <a:ext cx="5628606" cy="397032"/>
          </a:xfrm>
          <a:prstGeom prst="rect">
            <a:avLst/>
          </a:prstGeom>
        </p:spPr>
        <p:txBody>
          <a:bodyPr wrap="square">
            <a:spAutoFit/>
          </a:bodyPr>
          <a:lstStyle/>
          <a:p>
            <a:r>
              <a:rPr lang="en-GB" sz="1100" b="1" i="1" dirty="0">
                <a:solidFill>
                  <a:prstClr val="black">
                    <a:lumMod val="65000"/>
                    <a:lumOff val="35000"/>
                  </a:prstClr>
                </a:solidFill>
                <a:latin typeface="+mn-lt"/>
              </a:rPr>
              <a:t>Listeria monocytogenes </a:t>
            </a:r>
            <a:r>
              <a:rPr lang="en-GB" sz="1100" b="1" dirty="0">
                <a:solidFill>
                  <a:prstClr val="black">
                    <a:lumMod val="65000"/>
                    <a:lumOff val="35000"/>
                  </a:prstClr>
                </a:solidFill>
                <a:latin typeface="+mn-lt"/>
              </a:rPr>
              <a:t>PCR serogroup </a:t>
            </a:r>
            <a:r>
              <a:rPr lang="en-GB" sz="1100" b="1" dirty="0" err="1">
                <a:solidFill>
                  <a:prstClr val="black">
                    <a:lumMod val="65000"/>
                    <a:lumOff val="35000"/>
                  </a:prstClr>
                </a:solidFill>
                <a:latin typeface="+mn-lt"/>
              </a:rPr>
              <a:t>IVb</a:t>
            </a:r>
            <a:r>
              <a:rPr lang="en-GB" sz="1100" b="1" dirty="0">
                <a:solidFill>
                  <a:prstClr val="black">
                    <a:lumMod val="65000"/>
                    <a:lumOff val="35000"/>
                  </a:prstClr>
                </a:solidFill>
                <a:latin typeface="+mn-lt"/>
              </a:rPr>
              <a:t>, ST 6; confirmed outbreak cases by month of symptom onset*, European Union, 2015–2018 (n=41) </a:t>
            </a:r>
          </a:p>
        </p:txBody>
      </p:sp>
      <p:sp>
        <p:nvSpPr>
          <p:cNvPr id="4" name="Rectangle 3"/>
          <p:cNvSpPr/>
          <p:nvPr/>
        </p:nvSpPr>
        <p:spPr>
          <a:xfrm>
            <a:off x="1009261" y="5009571"/>
            <a:ext cx="6417733" cy="237757"/>
          </a:xfrm>
          <a:prstGeom prst="rect">
            <a:avLst/>
          </a:prstGeom>
        </p:spPr>
        <p:txBody>
          <a:bodyPr wrap="square">
            <a:spAutoFit/>
          </a:bodyPr>
          <a:lstStyle/>
          <a:p>
            <a:r>
              <a:rPr lang="en-GB" sz="1000" dirty="0">
                <a:ea typeface="Calibri" panose="020F0502020204030204" pitchFamily="34" charset="0"/>
              </a:rPr>
              <a:t>* Date of sampling or date of receipt in reference laboratory was used if month of onset was missing.</a:t>
            </a:r>
            <a:endParaRPr lang="en-GB" sz="1000" dirty="0"/>
          </a:p>
        </p:txBody>
      </p:sp>
    </p:spTree>
    <p:extLst>
      <p:ext uri="{BB962C8B-B14F-4D97-AF65-F5344CB8AC3E}">
        <p14:creationId xmlns:p14="http://schemas.microsoft.com/office/powerpoint/2010/main" val="258283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69" y="803485"/>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Number of </a:t>
            </a:r>
            <a:r>
              <a:rPr lang="en-GB" sz="1100" b="1" dirty="0">
                <a:solidFill>
                  <a:prstClr val="black">
                    <a:lumMod val="65000"/>
                    <a:lumOff val="35000"/>
                  </a:prstClr>
                </a:solidFill>
                <a:latin typeface="+mn-lt"/>
              </a:rPr>
              <a:t>dengue autochthonous cases by week of onset between week 1-2017 and week 13-2018 in La </a:t>
            </a:r>
            <a:r>
              <a:rPr lang="en-GB" sz="1100" b="1" dirty="0" err="1" smtClean="0">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2485506" y="5529104"/>
            <a:ext cx="8553797" cy="216982"/>
          </a:xfrm>
          <a:prstGeom prst="rect">
            <a:avLst/>
          </a:prstGeom>
        </p:spPr>
        <p:txBody>
          <a:bodyPr wrap="square">
            <a:spAutoFit/>
          </a:bodyPr>
          <a:lstStyle/>
          <a:p>
            <a:r>
              <a:rPr lang="fr-FR" sz="900" dirty="0" smtClean="0"/>
              <a:t>Source: </a:t>
            </a:r>
            <a:r>
              <a:rPr lang="fr-FR" sz="900" dirty="0" err="1" smtClean="0"/>
              <a:t>adapted</a:t>
            </a:r>
            <a:r>
              <a:rPr lang="fr-FR" sz="900" dirty="0" smtClean="0"/>
              <a:t> </a:t>
            </a:r>
            <a:r>
              <a:rPr lang="fr-FR" sz="900" dirty="0" err="1"/>
              <a:t>from</a:t>
            </a:r>
            <a:r>
              <a:rPr lang="fr-FR" sz="900" dirty="0"/>
              <a:t> "Surveillance de la dengue à la Réunion. Point épidémiologique au 9 avril 2018”</a:t>
            </a:r>
            <a:endParaRPr lang="en-GB" sz="900" dirty="0"/>
          </a:p>
        </p:txBody>
      </p:sp>
      <p:graphicFrame>
        <p:nvGraphicFramePr>
          <p:cNvPr id="4" name="Chart 3"/>
          <p:cNvGraphicFramePr>
            <a:graphicFrameLocks/>
          </p:cNvGraphicFramePr>
          <p:nvPr>
            <p:extLst>
              <p:ext uri="{D42A27DB-BD31-4B8C-83A1-F6EECF244321}">
                <p14:modId xmlns:p14="http://schemas.microsoft.com/office/powerpoint/2010/main" val="427941003"/>
              </p:ext>
            </p:extLst>
          </p:nvPr>
        </p:nvGraphicFramePr>
        <p:xfrm>
          <a:off x="1030778" y="1271847"/>
          <a:ext cx="6841634" cy="4033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03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 </a:t>
            </a:r>
            <a:endParaRPr lang="en-US" sz="1200" b="1" dirty="0" smtClean="0">
              <a:solidFill>
                <a:sysClr val="windowText" lastClr="000000"/>
              </a:solidFill>
              <a:ea typeface="Tahoma" panose="020B0604030504040204" pitchFamily="34" charset="0"/>
              <a:cs typeface="Tahoma" panose="020B0604030504040204" pitchFamily="34" charset="0"/>
            </a:endParaRPr>
          </a:p>
          <a:p>
            <a:r>
              <a:rPr lang="en-US" sz="1200" b="1" dirty="0" smtClean="0">
                <a:solidFill>
                  <a:sysClr val="windowText" lastClr="000000"/>
                </a:solidFill>
                <a:ea typeface="Tahoma" panose="020B0604030504040204" pitchFamily="34" charset="0"/>
                <a:cs typeface="Tahoma" panose="020B0604030504040204" pitchFamily="34" charset="0"/>
              </a:rPr>
              <a:t>January </a:t>
            </a:r>
            <a:r>
              <a:rPr lang="en-US" sz="1200" b="1" dirty="0" smtClean="0">
                <a:solidFill>
                  <a:sysClr val="windowText" lastClr="000000"/>
                </a:solidFill>
                <a:ea typeface="Tahoma" panose="020B0604030504040204" pitchFamily="34" charset="0"/>
                <a:cs typeface="Tahoma" panose="020B0604030504040204" pitchFamily="34" charset="0"/>
              </a:rPr>
              <a:t>2017–10 </a:t>
            </a:r>
            <a:r>
              <a:rPr lang="en-US" sz="1200" b="1" dirty="0" smtClean="0">
                <a:solidFill>
                  <a:sysClr val="windowText" lastClr="000000"/>
                </a:solidFill>
                <a:ea typeface="Tahoma" panose="020B0604030504040204" pitchFamily="34" charset="0"/>
                <a:cs typeface="Tahoma" panose="020B0604030504040204" pitchFamily="34" charset="0"/>
              </a:rPr>
              <a:t>April 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3" name="Picture 2"/>
          <p:cNvPicPr>
            <a:picLocks noChangeAspect="1"/>
          </p:cNvPicPr>
          <p:nvPr/>
        </p:nvPicPr>
        <p:blipFill>
          <a:blip r:embed="rId2"/>
          <a:stretch>
            <a:fillRect/>
          </a:stretch>
        </p:blipFill>
        <p:spPr>
          <a:xfrm>
            <a:off x="532014" y="1306458"/>
            <a:ext cx="7973813" cy="4638942"/>
          </a:xfrm>
          <a:prstGeom prst="rect">
            <a:avLst/>
          </a:prstGeom>
        </p:spPr>
      </p:pic>
      <p:pic>
        <p:nvPicPr>
          <p:cNvPr id="4" name="Picture 3"/>
          <p:cNvPicPr>
            <a:picLocks noChangeAspect="1"/>
          </p:cNvPicPr>
          <p:nvPr/>
        </p:nvPicPr>
        <p:blipFill>
          <a:blip r:embed="rId3"/>
          <a:stretch>
            <a:fillRect/>
          </a:stretch>
        </p:blipFill>
        <p:spPr>
          <a:xfrm flipV="1">
            <a:off x="7913716" y="4305991"/>
            <a:ext cx="436004" cy="355979"/>
          </a:xfrm>
          <a:prstGeom prst="rect">
            <a:avLst/>
          </a:prstGeom>
        </p:spPr>
      </p:pic>
    </p:spTree>
    <p:extLst>
      <p:ext uri="{BB962C8B-B14F-4D97-AF65-F5344CB8AC3E}">
        <p14:creationId xmlns:p14="http://schemas.microsoft.com/office/powerpoint/2010/main" val="159176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431" y="287230"/>
            <a:ext cx="6860598" cy="2585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a:t>
            </a:r>
            <a:r>
              <a:rPr lang="en-GB" sz="1200" b="1" dirty="0" smtClean="0"/>
              <a:t>July 2017 – April 2018</a:t>
            </a:r>
            <a:endParaRPr lang="en-GB" sz="1200" b="1" dirty="0"/>
          </a:p>
        </p:txBody>
      </p:sp>
      <p:pic>
        <p:nvPicPr>
          <p:cNvPr id="4" name="Picture 3"/>
          <p:cNvPicPr>
            <a:picLocks noChangeAspect="1"/>
          </p:cNvPicPr>
          <p:nvPr/>
        </p:nvPicPr>
        <p:blipFill>
          <a:blip r:embed="rId2"/>
          <a:stretch>
            <a:fillRect/>
          </a:stretch>
        </p:blipFill>
        <p:spPr>
          <a:xfrm>
            <a:off x="1489817" y="631487"/>
            <a:ext cx="5758708" cy="5758708"/>
          </a:xfrm>
          <a:prstGeom prst="rect">
            <a:avLst/>
          </a:prstGeom>
        </p:spPr>
      </p:pic>
    </p:spTree>
    <p:extLst>
      <p:ext uri="{BB962C8B-B14F-4D97-AF65-F5344CB8AC3E}">
        <p14:creationId xmlns:p14="http://schemas.microsoft.com/office/powerpoint/2010/main" val="2268385095"/>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microsoft.com/office/infopath/2007/PartnerControls"/>
    <ds:schemaRef ds:uri="http://purl.org/dc/elements/1.1/"/>
    <ds:schemaRef ds:uri="http://purl.org/dc/dcmitype/"/>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2006/metadata/properties"/>
    <ds:schemaRef ds:uri="d23a570b-d7a9-49ca-a34c-8afb8206b4bf"/>
    <ds:schemaRef ds:uri="376727eb-354b-45e4-998d-f84ea079474e"/>
    <ds:schemaRef ds:uri="http://www.w3.org/XML/1998/namespace"/>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16847</TotalTime>
  <Words>221</Words>
  <Application>Microsoft Office PowerPoint</Application>
  <PresentationFormat>On-screen Show (4:3)</PresentationFormat>
  <Paragraphs>19</Paragraphs>
  <Slides>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Tahoma</vt:lpstr>
      <vt:lpstr>Times</vt:lpstr>
      <vt:lpstr>Wingdings</vt:lpstr>
      <vt:lpstr>ECDC_PowerPoint_Template_2017</vt:lpstr>
      <vt:lpstr>5_ECDC_PowerPoint_Template_2009_rev_1_2</vt:lpstr>
      <vt:lpstr>ECDC_PowerPoint_Template_2009_rev_1_1</vt:lpstr>
      <vt:lpstr> You are encouraged to reuse our maps and graphs for your own purposes and are free to translate them,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1158</cp:revision>
  <cp:lastPrinted>2017-03-24T07:50:18Z</cp:lastPrinted>
  <dcterms:created xsi:type="dcterms:W3CDTF">2015-11-05T13:02:54Z</dcterms:created>
  <dcterms:modified xsi:type="dcterms:W3CDTF">2018-04-13T12:54:59Z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