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7"/>
  </p:notesMasterIdLst>
  <p:handoutMasterIdLst>
    <p:handoutMasterId r:id="rId18"/>
  </p:handoutMasterIdLst>
  <p:sldIdLst>
    <p:sldId id="256" r:id="rId7"/>
    <p:sldId id="322" r:id="rId8"/>
    <p:sldId id="323" r:id="rId9"/>
    <p:sldId id="324" r:id="rId10"/>
    <p:sldId id="325" r:id="rId11"/>
    <p:sldId id="326" r:id="rId12"/>
    <p:sldId id="327" r:id="rId13"/>
    <p:sldId id="328" r:id="rId14"/>
    <p:sldId id="259" r:id="rId15"/>
    <p:sldId id="260" r:id="rId16"/>
  </p:sldIdLst>
  <p:sldSz cx="12192000" cy="6858000"/>
  <p:notesSz cx="7010400" cy="9296400"/>
  <p:custDataLst>
    <p:tags r:id="rId19"/>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17" d="100"/>
          <a:sy n="117" d="100"/>
        </p:scale>
        <p:origin x="94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12,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816" y="230753"/>
            <a:ext cx="7740282" cy="951722"/>
          </a:xfrm>
        </p:spPr>
        <p:txBody>
          <a:bodyPr>
            <a:normAutofit fontScale="90000"/>
          </a:bodyPr>
          <a:lstStyle/>
          <a:p>
            <a:pPr algn="ctr"/>
            <a:r>
              <a:rPr lang="en-GB" sz="2400" dirty="0"/>
              <a:t>Geographical distribution of dengue cases reported worldwide, January to March 2021</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CC779D9-0657-4434-9187-C05A83E38D94}"/>
              </a:ext>
            </a:extLst>
          </p:cNvPr>
          <p:cNvPicPr>
            <a:picLocks noChangeAspect="1"/>
          </p:cNvPicPr>
          <p:nvPr/>
        </p:nvPicPr>
        <p:blipFill rotWithShape="1">
          <a:blip r:embed="rId2"/>
          <a:srcRect t="4156" r="4809" b="19973"/>
          <a:stretch/>
        </p:blipFill>
        <p:spPr>
          <a:xfrm>
            <a:off x="1590942" y="926293"/>
            <a:ext cx="9010115" cy="5549253"/>
          </a:xfrm>
          <a:prstGeom prst="rect">
            <a:avLst/>
          </a:prstGeom>
        </p:spPr>
      </p:pic>
    </p:spTree>
    <p:extLst>
      <p:ext uri="{BB962C8B-B14F-4D97-AF65-F5344CB8AC3E}">
        <p14:creationId xmlns:p14="http://schemas.microsoft.com/office/powerpoint/2010/main" val="166656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11,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96DC1BD8-77BB-453F-B620-8F79FD804C0D}"/>
              </a:ext>
            </a:extLst>
          </p:cNvPr>
          <p:cNvPicPr>
            <a:picLocks noChangeAspect="1"/>
          </p:cNvPicPr>
          <p:nvPr/>
        </p:nvPicPr>
        <p:blipFill>
          <a:blip r:embed="rId3"/>
          <a:stretch>
            <a:fillRect/>
          </a:stretch>
        </p:blipFill>
        <p:spPr>
          <a:xfrm>
            <a:off x="471952" y="1174178"/>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11,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555BA223-BD16-4C9F-861A-CE238F152D91}"/>
              </a:ext>
            </a:extLst>
          </p:cNvPr>
          <p:cNvPicPr>
            <a:picLocks noChangeAspect="1"/>
          </p:cNvPicPr>
          <p:nvPr/>
        </p:nvPicPr>
        <p:blipFill>
          <a:blip r:embed="rId4"/>
          <a:stretch>
            <a:fillRect/>
          </a:stretch>
        </p:blipFill>
        <p:spPr>
          <a:xfrm>
            <a:off x="291479" y="124220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11,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EC9C3299-CC55-4183-9605-5823F9A174A8}"/>
              </a:ext>
            </a:extLst>
          </p:cNvPr>
          <p:cNvPicPr>
            <a:picLocks noChangeAspect="1"/>
          </p:cNvPicPr>
          <p:nvPr/>
        </p:nvPicPr>
        <p:blipFill>
          <a:blip r:embed="rId4"/>
          <a:stretch>
            <a:fillRect/>
          </a:stretch>
        </p:blipFill>
        <p:spPr>
          <a:xfrm>
            <a:off x="465883" y="89284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2021-w10 to 2021-w11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097726F9-E9E4-497F-996A-4417D239F6B8}"/>
              </a:ext>
            </a:extLst>
          </p:cNvPr>
          <p:cNvPicPr>
            <a:picLocks noChangeAspect="1"/>
          </p:cNvPicPr>
          <p:nvPr/>
        </p:nvPicPr>
        <p:blipFill>
          <a:blip r:embed="rId3"/>
          <a:stretch>
            <a:fillRect/>
          </a:stretch>
        </p:blipFill>
        <p:spPr>
          <a:xfrm>
            <a:off x="2359593" y="785934"/>
            <a:ext cx="7472814" cy="5283572"/>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23 March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3"/>
          <a:stretch>
            <a:fillRect/>
          </a:stretch>
        </p:blipFill>
        <p:spPr>
          <a:xfrm>
            <a:off x="1653167" y="1023257"/>
            <a:ext cx="7388195" cy="5223743"/>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p:txBody>
          <a:bodyPr>
            <a:normAutofit/>
          </a:bodyPr>
          <a:lstStyle/>
          <a:p>
            <a:r>
              <a:rPr lang="en-GB" sz="1800" dirty="0"/>
              <a:t>Geographic distribution of Ebola virus disease in Guinea in 2021, as of 22 March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p:cNvPicPr>
            <a:picLocks noChangeAspect="1"/>
          </p:cNvPicPr>
          <p:nvPr/>
        </p:nvPicPr>
        <p:blipFill>
          <a:blip r:embed="rId4"/>
          <a:stretch>
            <a:fillRect/>
          </a:stretch>
        </p:blipFill>
        <p:spPr>
          <a:xfrm>
            <a:off x="1352454" y="935599"/>
            <a:ext cx="7900404" cy="5585894"/>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950E-A64A-45B7-A674-0AE43255BF6F}"/>
              </a:ext>
            </a:extLst>
          </p:cNvPr>
          <p:cNvSpPr>
            <a:spLocks noGrp="1"/>
          </p:cNvSpPr>
          <p:nvPr>
            <p:ph type="title"/>
          </p:nvPr>
        </p:nvSpPr>
        <p:spPr/>
        <p:txBody>
          <a:bodyPr>
            <a:normAutofit/>
          </a:bodyPr>
          <a:lstStyle/>
          <a:p>
            <a:r>
              <a:rPr lang="en-GB" sz="1800" dirty="0">
                <a:solidFill>
                  <a:srgbClr val="000000">
                    <a:alpha val="100000"/>
                  </a:srgbClr>
                </a:solidFill>
                <a:latin typeface="Tahoma"/>
                <a:cs typeface="Tahoma"/>
              </a:rPr>
              <a:t>Distribution of confirmed human cases of avian influenza A(H5N6) virus infection by year of onset, China, 2014–2021</a:t>
            </a:r>
            <a:endParaRPr lang="en-GB" sz="1800" dirty="0"/>
          </a:p>
        </p:txBody>
      </p:sp>
      <p:pic>
        <p:nvPicPr>
          <p:cNvPr id="5" name="Content Placeholder 4">
            <a:extLst>
              <a:ext uri="{FF2B5EF4-FFF2-40B4-BE49-F238E27FC236}">
                <a16:creationId xmlns:a16="http://schemas.microsoft.com/office/drawing/2014/main" id="{DD9F7CFF-1851-4B00-8F65-5C903CC65D08}"/>
              </a:ext>
            </a:extLst>
          </p:cNvPr>
          <p:cNvPicPr>
            <a:picLocks noGrp="1" noChangeAspect="1"/>
          </p:cNvPicPr>
          <p:nvPr>
            <p:ph idx="1"/>
          </p:nvPr>
        </p:nvPicPr>
        <p:blipFill>
          <a:blip r:embed="rId2"/>
          <a:stretch>
            <a:fillRect/>
          </a:stretch>
        </p:blipFill>
        <p:spPr>
          <a:xfrm>
            <a:off x="1718406" y="1554918"/>
            <a:ext cx="8779001" cy="4541914"/>
          </a:xfrm>
          <a:prstGeom prst="rect">
            <a:avLst/>
          </a:prstGeom>
        </p:spPr>
      </p:pic>
      <p:sp>
        <p:nvSpPr>
          <p:cNvPr id="4" name="Slide Number Placeholder 3">
            <a:extLst>
              <a:ext uri="{FF2B5EF4-FFF2-40B4-BE49-F238E27FC236}">
                <a16:creationId xmlns:a16="http://schemas.microsoft.com/office/drawing/2014/main" id="{24324E41-EA6D-437F-8A9C-6C5F0F08056C}"/>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23560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69559" y="254633"/>
            <a:ext cx="7882364" cy="951722"/>
          </a:xfrm>
        </p:spPr>
        <p:txBody>
          <a:bodyPr>
            <a:noAutofit/>
          </a:bodyPr>
          <a:lstStyle/>
          <a:p>
            <a:pPr algn="ctr"/>
            <a:r>
              <a:rPr lang="en-GB" sz="2200" dirty="0"/>
              <a:t>Geographical distribution of chikungunya cases reported worldwide, January to March 2021</a:t>
            </a:r>
            <a:br>
              <a:rPr lang="en-GB" sz="2200" dirty="0"/>
            </a:br>
            <a:endParaRPr lang="en-GB" sz="2200" dirty="0"/>
          </a:p>
        </p:txBody>
      </p:sp>
      <p:pic>
        <p:nvPicPr>
          <p:cNvPr id="4" name="Picture 3">
            <a:extLst>
              <a:ext uri="{FF2B5EF4-FFF2-40B4-BE49-F238E27FC236}">
                <a16:creationId xmlns:a16="http://schemas.microsoft.com/office/drawing/2014/main" id="{09A50E7A-6558-42A1-B458-FD3D8D634DFC}"/>
              </a:ext>
            </a:extLst>
          </p:cNvPr>
          <p:cNvPicPr>
            <a:picLocks noChangeAspect="1"/>
          </p:cNvPicPr>
          <p:nvPr/>
        </p:nvPicPr>
        <p:blipFill rotWithShape="1">
          <a:blip r:embed="rId2"/>
          <a:srcRect t="14747" b="3713"/>
          <a:stretch/>
        </p:blipFill>
        <p:spPr>
          <a:xfrm>
            <a:off x="1473211" y="906139"/>
            <a:ext cx="8875059" cy="5591985"/>
          </a:xfrm>
          <a:prstGeom prst="rect">
            <a:avLst/>
          </a:prstGeom>
        </p:spPr>
      </p:pic>
    </p:spTree>
    <p:extLst>
      <p:ext uri="{BB962C8B-B14F-4D97-AF65-F5344CB8AC3E}">
        <p14:creationId xmlns:p14="http://schemas.microsoft.com/office/powerpoint/2010/main" val="54469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elements/1.1/"/>
    <ds:schemaRef ds:uri="376727eb-354b-45e4-998d-f84ea079474e"/>
    <ds:schemaRef ds:uri="http://schemas.microsoft.com/office/2006/documentManagement/types"/>
    <ds:schemaRef ds:uri="d23a570b-d7a9-49ca-a34c-8afb8206b4bf"/>
    <ds:schemaRef ds:uri="http://schemas.microsoft.com/sharepoint/v3"/>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27225</TotalTime>
  <Words>358</Words>
  <Application>Microsoft Office PowerPoint</Application>
  <PresentationFormat>Widescreen</PresentationFormat>
  <Paragraphs>26</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Tahoma</vt:lpstr>
      <vt:lpstr>Theme_ECDC</vt:lpstr>
      <vt:lpstr>Reusable maps and graphs from ECDC Communicable Disease Threats Report   Week 12, 2021 </vt:lpstr>
      <vt:lpstr>Distribution of COVID-19 cases worldwide in accordance with the applied case definitions in the affected countries, as of week 11, 2021</vt:lpstr>
      <vt:lpstr>Distribution of COVID-19 deaths worldwide, as of Week 11, 2021 </vt:lpstr>
      <vt:lpstr>Distribution of laboratory-confirmed cases of COVID-19 in the EU/EEA, as of Week 11, 2021</vt:lpstr>
      <vt:lpstr>Geographic distribution of 14-day cumulative number of reported COVID-19 cases per 100 000 population, worldwide, from 2021-w10 to 2021-w11</vt:lpstr>
      <vt:lpstr>Geographic distribution of Ebola virus disease in the Democratic Republic of the Congo in 2021, as of 23 March 2021</vt:lpstr>
      <vt:lpstr>Geographic distribution of Ebola virus disease in Guinea in 2021, as of 22 March 2021</vt:lpstr>
      <vt:lpstr>Distribution of confirmed human cases of avian influenza A(H5N6) virus infection by year of onset, China, 2014–2021</vt:lpstr>
      <vt:lpstr>Geographical distribution of chikungunya cases reported worldwide, January to March 2021 </vt:lpstr>
      <vt:lpstr>Geographical distribution of dengue cases reported worldwide, January to March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2152</cp:revision>
  <cp:lastPrinted>2017-03-24T07:50:18Z</cp:lastPrinted>
  <dcterms:created xsi:type="dcterms:W3CDTF">2015-11-05T13:02:54Z</dcterms:created>
  <dcterms:modified xsi:type="dcterms:W3CDTF">2021-03-26T12:30:53Z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