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7"/>
  </p:notesMasterIdLst>
  <p:handoutMasterIdLst>
    <p:handoutMasterId r:id="rId18"/>
  </p:handoutMasterIdLst>
  <p:sldIdLst>
    <p:sldId id="256" r:id="rId7"/>
    <p:sldId id="322" r:id="rId8"/>
    <p:sldId id="323" r:id="rId9"/>
    <p:sldId id="324" r:id="rId10"/>
    <p:sldId id="325" r:id="rId11"/>
    <p:sldId id="326" r:id="rId12"/>
    <p:sldId id="327" r:id="rId13"/>
    <p:sldId id="265" r:id="rId14"/>
    <p:sldId id="266" r:id="rId15"/>
    <p:sldId id="328" r:id="rId16"/>
  </p:sldIdLst>
  <p:sldSz cx="12192000" cy="6858000"/>
  <p:notesSz cx="7010400" cy="9296400"/>
  <p:custDataLst>
    <p:tags r:id="rId19"/>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96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260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542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274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14,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F38383-5826-4782-BB8A-4C0CFAC2AD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29"/>
          <a:stretch/>
        </p:blipFill>
        <p:spPr>
          <a:xfrm>
            <a:off x="1934071" y="1044703"/>
            <a:ext cx="8493714" cy="5517876"/>
          </a:xfrm>
          <a:prstGeom prst="rect">
            <a:avLst/>
          </a:prstGeom>
        </p:spPr>
      </p:pic>
      <p:sp>
        <p:nvSpPr>
          <p:cNvPr id="4" name="Title 1">
            <a:extLst>
              <a:ext uri="{FF2B5EF4-FFF2-40B4-BE49-F238E27FC236}">
                <a16:creationId xmlns:a16="http://schemas.microsoft.com/office/drawing/2014/main" id="{AFD5DBEE-3A6A-440C-B194-1591AF4D4B59}"/>
              </a:ext>
            </a:extLst>
          </p:cNvPr>
          <p:cNvSpPr txBox="1">
            <a:spLocks/>
          </p:cNvSpPr>
          <p:nvPr/>
        </p:nvSpPr>
        <p:spPr>
          <a:xfrm>
            <a:off x="1934071" y="406816"/>
            <a:ext cx="8304037" cy="4231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sz="1800" b="1" dirty="0"/>
              <a:t>Geographical distribution of cholera cases reported worldwide in 2021</a:t>
            </a:r>
          </a:p>
        </p:txBody>
      </p:sp>
    </p:spTree>
    <p:custDataLst>
      <p:tags r:id="rId1"/>
    </p:custDataLst>
    <p:extLst>
      <p:ext uri="{BB962C8B-B14F-4D97-AF65-F5344CB8AC3E}">
        <p14:creationId xmlns:p14="http://schemas.microsoft.com/office/powerpoint/2010/main" val="325078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13,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9" name="Picture 8">
            <a:extLst>
              <a:ext uri="{FF2B5EF4-FFF2-40B4-BE49-F238E27FC236}">
                <a16:creationId xmlns:a16="http://schemas.microsoft.com/office/drawing/2014/main" id="{6F64BFE1-F68A-4076-B5C9-AD607B7930E3}"/>
              </a:ext>
            </a:extLst>
          </p:cNvPr>
          <p:cNvPicPr>
            <a:picLocks noChangeAspect="1"/>
          </p:cNvPicPr>
          <p:nvPr/>
        </p:nvPicPr>
        <p:blipFill>
          <a:blip r:embed="rId3"/>
          <a:stretch>
            <a:fillRect/>
          </a:stretch>
        </p:blipFill>
        <p:spPr>
          <a:xfrm>
            <a:off x="167152" y="1174178"/>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13,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A62AB77F-9132-4A16-AB63-656CF951C222}"/>
              </a:ext>
            </a:extLst>
          </p:cNvPr>
          <p:cNvPicPr>
            <a:picLocks noChangeAspect="1"/>
          </p:cNvPicPr>
          <p:nvPr/>
        </p:nvPicPr>
        <p:blipFill>
          <a:blip r:embed="rId4"/>
          <a:stretch>
            <a:fillRect/>
          </a:stretch>
        </p:blipFill>
        <p:spPr>
          <a:xfrm>
            <a:off x="426011" y="106384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13,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058EE1C7-613B-4FC7-B423-1F4448053237}"/>
              </a:ext>
            </a:extLst>
          </p:cNvPr>
          <p:cNvPicPr>
            <a:picLocks noChangeAspect="1"/>
          </p:cNvPicPr>
          <p:nvPr/>
        </p:nvPicPr>
        <p:blipFill>
          <a:blip r:embed="rId4"/>
          <a:stretch>
            <a:fillRect/>
          </a:stretch>
        </p:blipFill>
        <p:spPr>
          <a:xfrm>
            <a:off x="1004047" y="1520712"/>
            <a:ext cx="10034682" cy="4525125"/>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2021-w12 to 5 April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E6E4A42F-0902-45C5-BDAD-E21D74F96C4E}"/>
              </a:ext>
            </a:extLst>
          </p:cNvPr>
          <p:cNvPicPr>
            <a:picLocks noChangeAspect="1"/>
          </p:cNvPicPr>
          <p:nvPr/>
        </p:nvPicPr>
        <p:blipFill>
          <a:blip r:embed="rId3"/>
          <a:stretch>
            <a:fillRect/>
          </a:stretch>
        </p:blipFill>
        <p:spPr>
          <a:xfrm>
            <a:off x="1963270" y="1007406"/>
            <a:ext cx="7284161" cy="5141761"/>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5 April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08791FC1-877E-4E1F-B3BC-B93E34BA93AB}"/>
              </a:ext>
            </a:extLst>
          </p:cNvPr>
          <p:cNvPicPr>
            <a:picLocks noChangeAspect="1"/>
          </p:cNvPicPr>
          <p:nvPr/>
        </p:nvPicPr>
        <p:blipFill>
          <a:blip r:embed="rId3"/>
          <a:stretch>
            <a:fillRect/>
          </a:stretch>
        </p:blipFill>
        <p:spPr>
          <a:xfrm>
            <a:off x="2121063" y="950799"/>
            <a:ext cx="7949873" cy="5620999"/>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a:xfrm>
            <a:off x="432000" y="223936"/>
            <a:ext cx="10354188" cy="630619"/>
          </a:xfrm>
        </p:spPr>
        <p:txBody>
          <a:bodyPr>
            <a:normAutofit/>
          </a:bodyPr>
          <a:lstStyle/>
          <a:p>
            <a:r>
              <a:rPr lang="en-GB" sz="1800" dirty="0"/>
              <a:t>Geographic distribution of Ebola virus disease in Guinea in 2021, as of 6 April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255CA2C3-3D20-44E1-83F7-F4C664F25048}"/>
              </a:ext>
            </a:extLst>
          </p:cNvPr>
          <p:cNvPicPr>
            <a:picLocks noChangeAspect="1"/>
          </p:cNvPicPr>
          <p:nvPr/>
        </p:nvPicPr>
        <p:blipFill>
          <a:blip r:embed="rId4"/>
          <a:stretch>
            <a:fillRect/>
          </a:stretch>
        </p:blipFill>
        <p:spPr>
          <a:xfrm>
            <a:off x="2005229" y="775294"/>
            <a:ext cx="8181541" cy="5779509"/>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72" y="289976"/>
            <a:ext cx="10476069" cy="648808"/>
          </a:xfrm>
        </p:spPr>
        <p:txBody>
          <a:bodyPr/>
          <a:lstStyle/>
          <a:p>
            <a:pPr lvl="0" fontAlgn="auto">
              <a:lnSpc>
                <a:spcPct val="100000"/>
              </a:lnSpc>
              <a:spcBef>
                <a:spcPts val="0"/>
              </a:spcBef>
              <a:spcAft>
                <a:spcPts val="0"/>
              </a:spcAft>
            </a:pPr>
            <a:r>
              <a:rPr lang="en-GB" sz="1800" b="0" dirty="0">
                <a:solidFill>
                  <a:srgbClr val="69AE23"/>
                </a:solidFill>
                <a:latin typeface="Calibri" pitchFamily="34" charset="0"/>
                <a:ea typeface="+mn-ea"/>
                <a:cs typeface="Calibri" pitchFamily="34" charset="0"/>
              </a:rPr>
              <a:t>Geographical distribution of confirmed MERS-CoV cases by probable region of infection and exposure, from 1 January 2021 to 6 April 2021</a:t>
            </a:r>
          </a:p>
        </p:txBody>
      </p:sp>
      <p:pic>
        <p:nvPicPr>
          <p:cNvPr id="4" name="Picture 3">
            <a:extLst>
              <a:ext uri="{FF2B5EF4-FFF2-40B4-BE49-F238E27FC236}">
                <a16:creationId xmlns:a16="http://schemas.microsoft.com/office/drawing/2014/main" id="{055A2CDE-C8F3-4683-9623-F5A33262E392}"/>
              </a:ext>
            </a:extLst>
          </p:cNvPr>
          <p:cNvPicPr>
            <a:picLocks noChangeAspect="1"/>
          </p:cNvPicPr>
          <p:nvPr/>
        </p:nvPicPr>
        <p:blipFill>
          <a:blip r:embed="rId4"/>
          <a:stretch>
            <a:fillRect/>
          </a:stretch>
        </p:blipFill>
        <p:spPr>
          <a:xfrm>
            <a:off x="2437533" y="938784"/>
            <a:ext cx="7316934" cy="5653995"/>
          </a:xfrm>
          <a:prstGeom prst="rect">
            <a:avLst/>
          </a:prstGeom>
        </p:spPr>
      </p:pic>
    </p:spTree>
    <p:custDataLst>
      <p:tags r:id="rId1"/>
    </p:custDataLst>
    <p:extLst>
      <p:ext uri="{BB962C8B-B14F-4D97-AF65-F5344CB8AC3E}">
        <p14:creationId xmlns:p14="http://schemas.microsoft.com/office/powerpoint/2010/main" val="223841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0589" y="233993"/>
            <a:ext cx="1045961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fontAlgn="auto">
              <a:lnSpc>
                <a:spcPct val="100000"/>
              </a:lnSpc>
              <a:spcBef>
                <a:spcPts val="0"/>
              </a:spcBef>
              <a:spcAft>
                <a:spcPts val="0"/>
              </a:spcAft>
            </a:pPr>
            <a:r>
              <a:rPr lang="en-GB" sz="1800" b="0" kern="0" dirty="0">
                <a:solidFill>
                  <a:srgbClr val="69AE23"/>
                </a:solidFill>
                <a:latin typeface="Calibri" pitchFamily="34" charset="0"/>
                <a:ea typeface="+mn-ea"/>
                <a:cs typeface="Calibri" pitchFamily="34" charset="0"/>
              </a:rPr>
              <a:t>Geographical distribution of confirmed MERS-CoV cases by country of infection and year, from April 2012 to   6 April 2021</a:t>
            </a:r>
            <a:endParaRPr lang="en-GB" sz="2000" kern="1200" dirty="0">
              <a:solidFill>
                <a:srgbClr val="000000"/>
              </a:solidFill>
              <a:ea typeface="+mn-ea"/>
              <a:cs typeface="+mn-cs"/>
            </a:endParaRPr>
          </a:p>
        </p:txBody>
      </p:sp>
      <p:pic>
        <p:nvPicPr>
          <p:cNvPr id="4" name="Picture 3">
            <a:extLst>
              <a:ext uri="{FF2B5EF4-FFF2-40B4-BE49-F238E27FC236}">
                <a16:creationId xmlns:a16="http://schemas.microsoft.com/office/drawing/2014/main" id="{296DFA0E-B1FE-449F-A467-E52B05F62281}"/>
              </a:ext>
            </a:extLst>
          </p:cNvPr>
          <p:cNvPicPr>
            <a:picLocks noChangeAspect="1"/>
          </p:cNvPicPr>
          <p:nvPr/>
        </p:nvPicPr>
        <p:blipFill>
          <a:blip r:embed="rId4"/>
          <a:stretch>
            <a:fillRect/>
          </a:stretch>
        </p:blipFill>
        <p:spPr>
          <a:xfrm>
            <a:off x="2227331" y="632455"/>
            <a:ext cx="7737338" cy="5978852"/>
          </a:xfrm>
          <a:prstGeom prst="rect">
            <a:avLst/>
          </a:prstGeom>
        </p:spPr>
      </p:pic>
    </p:spTree>
    <p:custDataLst>
      <p:tags r:id="rId1"/>
    </p:custDataLst>
    <p:extLst>
      <p:ext uri="{BB962C8B-B14F-4D97-AF65-F5344CB8AC3E}">
        <p14:creationId xmlns:p14="http://schemas.microsoft.com/office/powerpoint/2010/main" val="2362308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376727eb-354b-45e4-998d-f84ea079474e"/>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d23a570b-d7a9-49ca-a34c-8afb8206b4bf"/>
    <ds:schemaRef ds:uri="http://schemas.microsoft.com/sharepoint/v3"/>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27241</TotalTime>
  <Words>360</Words>
  <Application>Microsoft Office PowerPoint</Application>
  <PresentationFormat>Widescreen</PresentationFormat>
  <Paragraphs>23</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Tahoma</vt:lpstr>
      <vt:lpstr>Theme_ECDC</vt:lpstr>
      <vt:lpstr>Reusable maps and graphs from ECDC Communicable Disease Threats Report   Week 14, 2021 </vt:lpstr>
      <vt:lpstr>Distribution of COVID-19 cases worldwide in accordance with the applied case definitions in the affected countries, as of Week 13, 2021</vt:lpstr>
      <vt:lpstr>Distribution of COVID-19 deaths worldwide, as of Week 13, 2021 </vt:lpstr>
      <vt:lpstr>Distribution of laboratory-confirmed cases of COVID-19 in the EU/EEA, as of Week 13, 2021</vt:lpstr>
      <vt:lpstr>Geographic distribution of 14-day cumulative number of reported COVID-19 cases per 100 000 population, worldwide, from 2021-w12 to 5 April 2021</vt:lpstr>
      <vt:lpstr>Geographic distribution of Ebola virus disease in the Democratic Republic of the Congo in 2021, as of 5 April 2021</vt:lpstr>
      <vt:lpstr>Geographic distribution of Ebola virus disease in Guinea in 2021, as of 6 April 2021</vt:lpstr>
      <vt:lpstr>Geographical distribution of confirmed MERS-CoV cases by probable region of infection and exposure, from 1 January 2021 to 6 April 2021</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2156</cp:revision>
  <cp:lastPrinted>2017-03-24T07:50:18Z</cp:lastPrinted>
  <dcterms:created xsi:type="dcterms:W3CDTF">2015-11-05T13:02:54Z</dcterms:created>
  <dcterms:modified xsi:type="dcterms:W3CDTF">2021-04-09T10:47:14Z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