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26" r:id="rId6"/>
    <p:sldMasterId id="2147483742" r:id="rId7"/>
    <p:sldMasterId id="2147483748" r:id="rId8"/>
  </p:sldMasterIdLst>
  <p:notesMasterIdLst>
    <p:notesMasterId r:id="rId23"/>
  </p:notesMasterIdLst>
  <p:handoutMasterIdLst>
    <p:handoutMasterId r:id="rId24"/>
  </p:handoutMasterIdLst>
  <p:sldIdLst>
    <p:sldId id="256" r:id="rId9"/>
    <p:sldId id="271" r:id="rId10"/>
    <p:sldId id="273" r:id="rId11"/>
    <p:sldId id="276" r:id="rId12"/>
    <p:sldId id="277" r:id="rId13"/>
    <p:sldId id="333" r:id="rId14"/>
    <p:sldId id="264" r:id="rId15"/>
    <p:sldId id="265" r:id="rId16"/>
    <p:sldId id="266" r:id="rId17"/>
    <p:sldId id="267" r:id="rId18"/>
    <p:sldId id="259" r:id="rId19"/>
    <p:sldId id="261" r:id="rId20"/>
    <p:sldId id="260" r:id="rId21"/>
    <p:sldId id="262" r:id="rId22"/>
  </p:sldIdLst>
  <p:sldSz cx="12192000" cy="6858000"/>
  <p:notesSz cx="7010400" cy="9296400"/>
  <p:custDataLst>
    <p:tags r:id="rId25"/>
  </p:custDataLst>
  <p:defaultTextStyle>
    <a:defPPr>
      <a:defRPr lang="de-DE"/>
    </a:defPPr>
    <a:lvl1pPr algn="l" rtl="0" fontAlgn="base">
      <a:lnSpc>
        <a:spcPct val="90000"/>
      </a:lnSpc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lnSpc>
        <a:spcPct val="90000"/>
      </a:lnSpc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lnSpc>
        <a:spcPct val="90000"/>
      </a:lnSpc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lnSpc>
        <a:spcPct val="90000"/>
      </a:lnSpc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lnSpc>
        <a:spcPct val="90000"/>
      </a:lnSpc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n Duncan" initials="BD" lastIdx="2" clrIdx="0"/>
  <p:cmAuthor id="1" name="Tracy Stefanucci" initials="TS" lastIdx="18" clrIdx="1">
    <p:extLst>
      <p:ext uri="{19B8F6BF-5375-455C-9EA6-DF929625EA0E}">
        <p15:presenceInfo xmlns:p15="http://schemas.microsoft.com/office/powerpoint/2012/main" userId="S::Tracy.Stefanucci@ecdc.europa.eu::318d6ca6-2c88-406f-b764-72b5385accd8" providerId="AD"/>
      </p:ext>
    </p:extLst>
  </p:cmAuthor>
  <p:cmAuthor id="2" name="Sabrina Nothdurfter" initials="SN" lastIdx="1" clrIdx="2">
    <p:extLst>
      <p:ext uri="{19B8F6BF-5375-455C-9EA6-DF929625EA0E}">
        <p15:presenceInfo xmlns:p15="http://schemas.microsoft.com/office/powerpoint/2012/main" userId="S::Sabrina.Nothdurfter@ecdc.europa.eu::f7859be9-2cfd-4b24-9844-9a4aaa729946" providerId="AD"/>
      </p:ext>
    </p:extLst>
  </p:cmAuthor>
  <p:cmAuthor id="3" name="Ariana Wijermans" initials="AW" lastIdx="1" clrIdx="3">
    <p:extLst>
      <p:ext uri="{19B8F6BF-5375-455C-9EA6-DF929625EA0E}">
        <p15:presenceInfo xmlns:p15="http://schemas.microsoft.com/office/powerpoint/2012/main" userId="S::Ariana.Wijermans@ecdc.europa.eu::23915e96-139c-490f-82c9-5dac90f1501c" providerId="AD"/>
      </p:ext>
    </p:extLst>
  </p:cmAuthor>
  <p:cmAuthor id="4" name="Tracy Stefanucci Hellstrom" initials="TSH" lastIdx="2" clrIdx="4">
    <p:extLst>
      <p:ext uri="{19B8F6BF-5375-455C-9EA6-DF929625EA0E}">
        <p15:presenceInfo xmlns:p15="http://schemas.microsoft.com/office/powerpoint/2012/main" userId="Tracy Stefanucci Hellstrom" providerId="None"/>
      </p:ext>
    </p:extLst>
  </p:cmAuthor>
  <p:cmAuthor id="5" name="Agoritsa Baka" initials="AB" lastIdx="1" clrIdx="5">
    <p:extLst>
      <p:ext uri="{19B8F6BF-5375-455C-9EA6-DF929625EA0E}">
        <p15:presenceInfo xmlns:p15="http://schemas.microsoft.com/office/powerpoint/2012/main" userId="Agoritsa Baka" providerId="None"/>
      </p:ext>
    </p:extLst>
  </p:cmAuthor>
  <p:cmAuthor id="6" name="Tracy Stefanucci Hellstrom" initials="TSH [2]" lastIdx="2" clrIdx="6">
    <p:extLst>
      <p:ext uri="{19B8F6BF-5375-455C-9EA6-DF929625EA0E}">
        <p15:presenceInfo xmlns:p15="http://schemas.microsoft.com/office/powerpoint/2012/main" userId="S::tracy.stefanucci-hellstrom@ecdc.europa.eu::318d6ca6-2c88-406f-b764-72b5385accd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9BF7F"/>
    <a:srgbClr val="FFE471"/>
    <a:srgbClr val="FF9999"/>
    <a:srgbClr val="FF99CC"/>
    <a:srgbClr val="FFCC00"/>
    <a:srgbClr val="70AD47"/>
    <a:srgbClr val="FF6600"/>
    <a:srgbClr val="FF0066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7662" autoAdjust="0"/>
  </p:normalViewPr>
  <p:slideViewPr>
    <p:cSldViewPr snapToGrid="0">
      <p:cViewPr varScale="1">
        <p:scale>
          <a:sx n="75" d="100"/>
          <a:sy n="75" d="100"/>
        </p:scale>
        <p:origin x="946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918" y="84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3.xml"/><Relationship Id="rId24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445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8613" y="534988"/>
            <a:ext cx="4214812" cy="2371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57838" y="3231145"/>
            <a:ext cx="5608320" cy="536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70377" y="8829797"/>
            <a:ext cx="3038386" cy="4651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18800-03A3-4371-B392-80B672D011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6521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18800-03A3-4371-B392-80B672D011D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29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Cases in 2020: 61</a:t>
            </a:r>
          </a:p>
          <a:p>
            <a:r>
              <a:rPr lang="en-GB" dirty="0"/>
              <a:t>Cases in 2019: 223</a:t>
            </a:r>
          </a:p>
        </p:txBody>
      </p:sp>
    </p:spTree>
    <p:extLst>
      <p:ext uri="{BB962C8B-B14F-4D97-AF65-F5344CB8AC3E}">
        <p14:creationId xmlns:p14="http://schemas.microsoft.com/office/powerpoint/2010/main" val="2166325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5965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Cases only in SA and UAE</a:t>
            </a:r>
          </a:p>
        </p:txBody>
      </p:sp>
    </p:spTree>
    <p:extLst>
      <p:ext uri="{BB962C8B-B14F-4D97-AF65-F5344CB8AC3E}">
        <p14:creationId xmlns:p14="http://schemas.microsoft.com/office/powerpoint/2010/main" val="3652605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2600 total cases </a:t>
            </a:r>
            <a:r>
              <a:rPr lang="en-GB" dirty="0" err="1"/>
              <a:t>ww</a:t>
            </a:r>
            <a:r>
              <a:rPr lang="en-GB" dirty="0"/>
              <a:t> and 943 deaths</a:t>
            </a:r>
          </a:p>
        </p:txBody>
      </p:sp>
    </p:spTree>
    <p:extLst>
      <p:ext uri="{BB962C8B-B14F-4D97-AF65-F5344CB8AC3E}">
        <p14:creationId xmlns:p14="http://schemas.microsoft.com/office/powerpoint/2010/main" val="4012138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000" y="4012163"/>
            <a:ext cx="10800000" cy="1794912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8000" y="3312000"/>
            <a:ext cx="10800000" cy="504000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European Centre for Disease Prevention and Control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402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48000" y="4012163"/>
            <a:ext cx="10800000" cy="1794912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41363" y="647554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F9E29A8E-A0F1-419A-8E8B-A78BF9C70DE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6374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23936"/>
            <a:ext cx="10354188" cy="951722"/>
          </a:xfrm>
        </p:spPr>
        <p:txBody>
          <a:bodyPr>
            <a:normAutofit/>
          </a:bodyPr>
          <a:lstStyle>
            <a:lvl1pPr>
              <a:defRPr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999" y="1474237"/>
            <a:ext cx="11352563" cy="4702726"/>
          </a:xfrm>
        </p:spPr>
        <p:txBody>
          <a:bodyPr/>
          <a:lstStyle>
            <a:lvl1pPr marL="0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41362" y="647554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F9E29A8E-A0F1-419A-8E8B-A78BF9C70DE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638464"/>
            <a:ext cx="7647039" cy="20313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sz="800" b="1" kern="1200" dirty="0">
                <a:solidFill>
                  <a:schemeClr val="tx1"/>
                </a:solidFill>
                <a:effectLst/>
                <a:latin typeface="Tahoma" pitchFamily="34" charset="0"/>
                <a:ea typeface="+mn-ea"/>
                <a:cs typeface="+mn-cs"/>
              </a:rPr>
              <a:t>Source: European Centre for Disease Prevention and Control. Communicable Disease Threats Report, 2022</a:t>
            </a:r>
            <a:endParaRPr lang="en-GB" sz="800" kern="1200" dirty="0">
              <a:solidFill>
                <a:schemeClr val="tx1"/>
              </a:solidFill>
              <a:effectLst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853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000" y="4012163"/>
            <a:ext cx="10800000" cy="1794912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8000" y="3312000"/>
            <a:ext cx="10800000" cy="504000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European Centre for Disease Prevention and Control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3922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23936"/>
            <a:ext cx="10354188" cy="951722"/>
          </a:xfrm>
        </p:spPr>
        <p:txBody>
          <a:bodyPr>
            <a:normAutofit/>
          </a:bodyPr>
          <a:lstStyle>
            <a:lvl1pPr>
              <a:defRPr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999" y="1474237"/>
            <a:ext cx="11352563" cy="4702726"/>
          </a:xfrm>
        </p:spPr>
        <p:txBody>
          <a:bodyPr/>
          <a:lstStyle>
            <a:lvl1pPr marL="0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1999" y="6475541"/>
            <a:ext cx="7733681" cy="365125"/>
          </a:xfrm>
        </p:spPr>
        <p:txBody>
          <a:bodyPr/>
          <a:lstStyle>
            <a:lvl1pPr algn="l"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41362" y="647554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F9E29A8E-A0F1-419A-8E8B-A78BF9C70DE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853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48000" y="4012163"/>
            <a:ext cx="10800000" cy="1794912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41362" y="647554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F9E29A8E-A0F1-419A-8E8B-A78BF9C70DE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1884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843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97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000" y="4012163"/>
            <a:ext cx="10800000" cy="1794912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8000" y="3312000"/>
            <a:ext cx="10800000" cy="504000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European Centre for Disease Prevention and Control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4137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2" y="223936"/>
            <a:ext cx="9829599" cy="951722"/>
          </a:xfrm>
        </p:spPr>
        <p:txBody>
          <a:bodyPr>
            <a:normAutofit/>
          </a:bodyPr>
          <a:lstStyle>
            <a:lvl1pPr>
              <a:defRPr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1" y="1474237"/>
            <a:ext cx="11352563" cy="4702726"/>
          </a:xfrm>
        </p:spPr>
        <p:txBody>
          <a:bodyPr/>
          <a:lstStyle>
            <a:lvl1pPr marL="0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2002" y="6475545"/>
            <a:ext cx="7733681" cy="365125"/>
          </a:xfrm>
        </p:spPr>
        <p:txBody>
          <a:bodyPr/>
          <a:lstStyle>
            <a:lvl1pPr algn="l"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41363" y="647554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F9E29A8E-A0F1-419A-8E8B-A78BF9C70DE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963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en-GB" sz="1600" b="1" kern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Source: European Centre for Disease Prevention and Control. Communicable Disae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z="1600" b="1" kern="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Week 39, 2018</a:t>
            </a:r>
            <a:br>
              <a:rPr lang="en-GB" sz="1600" kern="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kern="0" dirty="0">
                <a:solidFill>
                  <a:schemeClr val="tx1"/>
                </a:solidFill>
              </a:rPr>
              <a:t>Week 39, 2018</a:t>
            </a:r>
            <a:br>
              <a:rPr lang="en-GB" kern="0" dirty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50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8339A-AD4C-4299-B676-C4ADA05616EE}" type="datetime1">
              <a:rPr lang="en-GB" smtClean="0"/>
              <a:t>06/05/2022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29A8E-A0F1-419A-8E8B-A78BF9C70D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462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8339A-AD4C-4299-B676-C4ADA05616EE}" type="datetime1">
              <a:rPr lang="en-GB" smtClean="0"/>
              <a:t>06/05/2022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29A8E-A0F1-419A-8E8B-A78BF9C70D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58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48000" y="4138367"/>
            <a:ext cx="10800000" cy="1385740"/>
          </a:xfrm>
        </p:spPr>
        <p:txBody>
          <a:bodyPr>
            <a:normAutofit fontScale="90000"/>
          </a:bodyPr>
          <a:lstStyle/>
          <a:p>
            <a:pPr lvl="0" fontAlgn="base">
              <a:spcBef>
                <a:spcPts val="0"/>
              </a:spcBef>
            </a:pPr>
            <a:r>
              <a:rPr lang="en-GB" sz="2300" kern="0" dirty="0">
                <a:solidFill>
                  <a:prstClr val="white"/>
                </a:solidFill>
                <a:ea typeface="+mn-ea"/>
              </a:rPr>
              <a:t>Reusable maps and graphs from ECDC Communicable Disease Threats Report</a:t>
            </a:r>
            <a:br>
              <a:rPr lang="en-GB" sz="2300" kern="0" dirty="0">
                <a:solidFill>
                  <a:prstClr val="white"/>
                </a:solidFill>
                <a:ea typeface="+mn-ea"/>
              </a:rPr>
            </a:br>
            <a:br>
              <a:rPr lang="en-GB" sz="1800" kern="0" dirty="0">
                <a:solidFill>
                  <a:prstClr val="white"/>
                </a:solidFill>
                <a:ea typeface="+mn-ea"/>
              </a:rPr>
            </a:br>
            <a:r>
              <a:rPr lang="en-GB" sz="1800" kern="0" dirty="0">
                <a:solidFill>
                  <a:prstClr val="white"/>
                </a:solidFill>
                <a:ea typeface="+mn-ea"/>
              </a:rPr>
              <a:t>Week 18, 2022</a:t>
            </a:r>
            <a:br>
              <a:rPr lang="en-GB" sz="1800" b="0" kern="0" dirty="0">
                <a:solidFill>
                  <a:prstClr val="white"/>
                </a:solidFill>
                <a:ea typeface="+mn-ea"/>
              </a:rPr>
            </a:b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48000" y="3438204"/>
            <a:ext cx="10800000" cy="50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48000" y="5720270"/>
            <a:ext cx="10869432" cy="55086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You are encouraged to reuse our maps and graphs for your own purposes and are free to translate them, provided the content is not altered and the source is acknowledged.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7109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37465" y="224663"/>
            <a:ext cx="9156986" cy="4111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89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89" b="1">
                <a:solidFill>
                  <a:srgbClr val="333333"/>
                </a:solidFill>
                <a:latin typeface="Tahoma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89" b="1">
                <a:solidFill>
                  <a:srgbClr val="333333"/>
                </a:solidFill>
                <a:latin typeface="Tahoma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89" b="1">
                <a:solidFill>
                  <a:srgbClr val="333333"/>
                </a:solidFill>
                <a:latin typeface="Tahoma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89" b="1">
                <a:solidFill>
                  <a:srgbClr val="333333"/>
                </a:solidFill>
                <a:latin typeface="Tahoma" pitchFamily="34" charset="0"/>
              </a:defRPr>
            </a:lvl5pPr>
            <a:lvl6pPr marL="45537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89" b="1">
                <a:solidFill>
                  <a:srgbClr val="333333"/>
                </a:solidFill>
                <a:latin typeface="Tahoma" pitchFamily="34" charset="0"/>
              </a:defRPr>
            </a:lvl6pPr>
            <a:lvl7pPr marL="910742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89" b="1">
                <a:solidFill>
                  <a:srgbClr val="333333"/>
                </a:solidFill>
                <a:latin typeface="Tahoma" pitchFamily="34" charset="0"/>
              </a:defRPr>
            </a:lvl7pPr>
            <a:lvl8pPr marL="136611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89" b="1">
                <a:solidFill>
                  <a:srgbClr val="333333"/>
                </a:solidFill>
                <a:latin typeface="Tahoma" pitchFamily="34" charset="0"/>
              </a:defRPr>
            </a:lvl8pPr>
            <a:lvl9pPr marL="182148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89" b="1">
                <a:solidFill>
                  <a:srgbClr val="333333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9AE23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Geographical distribution of confirmed MERS-CoV cases by reporting country from April 2012 to 3 May 2022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03B46-E405-4F6D-B75F-6A3E80DD82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2990"/>
          <a:stretch/>
        </p:blipFill>
        <p:spPr>
          <a:xfrm>
            <a:off x="1387407" y="865261"/>
            <a:ext cx="9417185" cy="560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68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29A8E-A0F1-419A-8E8B-A78BF9C70DE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89818" y="5527964"/>
            <a:ext cx="1662546" cy="318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4818" y="143993"/>
            <a:ext cx="7882364" cy="751909"/>
          </a:xfrm>
        </p:spPr>
        <p:txBody>
          <a:bodyPr>
            <a:noAutofit/>
          </a:bodyPr>
          <a:lstStyle/>
          <a:p>
            <a:pPr algn="ctr"/>
            <a:r>
              <a:rPr lang="en-GB" sz="2200" dirty="0"/>
              <a:t>Geographical distribution of chikungunya cases reported worldwide, February to April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5BC2A2-A56B-48B8-800F-0B26A840AE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14" b="5577"/>
          <a:stretch/>
        </p:blipFill>
        <p:spPr>
          <a:xfrm>
            <a:off x="1229895" y="1011382"/>
            <a:ext cx="9414729" cy="546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9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9A110-1950-4BAD-87CD-6EC1B3360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000" y="114879"/>
            <a:ext cx="7884000" cy="76424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GB" sz="2200" dirty="0"/>
              <a:t>Geographical distribution of chikungunya cases reported worldwide in 2022, as of 5 May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BC7B0D-489F-4939-802E-465E74C68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29A8E-A0F1-419A-8E8B-A78BF9C70DE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CFB13-4749-461C-800C-2A1A4D1A9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92" b="4672"/>
          <a:stretch/>
        </p:blipFill>
        <p:spPr>
          <a:xfrm>
            <a:off x="1492515" y="1023329"/>
            <a:ext cx="9206970" cy="545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2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5859" y="146863"/>
            <a:ext cx="7740282" cy="790606"/>
          </a:xfrm>
        </p:spPr>
        <p:txBody>
          <a:bodyPr>
            <a:normAutofit/>
          </a:bodyPr>
          <a:lstStyle/>
          <a:p>
            <a:pPr algn="ctr"/>
            <a:r>
              <a:rPr lang="en-GB" sz="2200" dirty="0"/>
              <a:t>Geographical distribution of dengue cases</a:t>
            </a:r>
            <a:br>
              <a:rPr lang="en-GB" sz="2200" dirty="0"/>
            </a:br>
            <a:r>
              <a:rPr lang="en-GB" sz="2200" dirty="0"/>
              <a:t>reported worldwide, February to April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29A8E-A0F1-419A-8E8B-A78BF9C70DE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89818" y="5527964"/>
            <a:ext cx="1662546" cy="318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CAE205-AF55-4E9E-BE95-5E1BB95C2D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24" b="19394"/>
          <a:stretch/>
        </p:blipFill>
        <p:spPr>
          <a:xfrm>
            <a:off x="1373609" y="1076769"/>
            <a:ext cx="9444782" cy="528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62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267D9-4BB2-4EA1-94F8-43AE29D59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29A8E-A0F1-419A-8E8B-A78BF9C70DE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27EEC3-666B-468D-A780-871D90D820A0}"/>
              </a:ext>
            </a:extLst>
          </p:cNvPr>
          <p:cNvSpPr txBox="1">
            <a:spLocks/>
          </p:cNvSpPr>
          <p:nvPr/>
        </p:nvSpPr>
        <p:spPr>
          <a:xfrm>
            <a:off x="2225859" y="163641"/>
            <a:ext cx="7740282" cy="79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Geographical distribution of dengue cases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reported worldwide in 2022, as of 5 May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8E6D95-B8AB-42B2-9011-8A9392F10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53" b="18757"/>
          <a:stretch/>
        </p:blipFill>
        <p:spPr>
          <a:xfrm>
            <a:off x="1241464" y="997692"/>
            <a:ext cx="9403161" cy="547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14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A98BA7-2B99-439B-B23B-A5220A546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9A8E-A0F1-419A-8E8B-A78BF9C70DE8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D0CD59E-4C7C-45E2-B5E3-0318972EE71F}"/>
              </a:ext>
            </a:extLst>
          </p:cNvPr>
          <p:cNvSpPr txBox="1">
            <a:spLocks/>
          </p:cNvSpPr>
          <p:nvPr/>
        </p:nvSpPr>
        <p:spPr>
          <a:xfrm>
            <a:off x="675066" y="223936"/>
            <a:ext cx="10354188" cy="951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b="0" dirty="0">
                <a:solidFill>
                  <a:srgbClr val="000000">
                    <a:alpha val="100000"/>
                  </a:srgbClr>
                </a:solidFill>
                <a:latin typeface="Tahoma"/>
                <a:cs typeface="Tahoma"/>
                <a:sym typeface="Tahoma"/>
              </a:rPr>
              <a:t>Distribution of COVID-19 cases worldwide, in </a:t>
            </a:r>
            <a:r>
              <a:rPr lang="en-GB" sz="1800" b="0" dirty="0"/>
              <a:t>accordance with the applied case definitions in the affected countries</a:t>
            </a:r>
            <a:r>
              <a:rPr lang="en-GB" sz="1800" b="0" dirty="0">
                <a:solidFill>
                  <a:srgbClr val="000000">
                    <a:alpha val="100000"/>
                  </a:srgbClr>
                </a:solidFill>
                <a:latin typeface="Tahoma"/>
                <a:cs typeface="Tahoma"/>
                <a:sym typeface="Tahoma"/>
              </a:rPr>
              <a:t>, as of week 17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E6B9B3-3226-4D26-ACCD-428705657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52" y="1289444"/>
            <a:ext cx="11248095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01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A7D69-3F56-4F80-BC93-610FF6BED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9A8E-A0F1-419A-8E8B-A78BF9C70DE8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D2F0BF-DDB6-4441-9AF6-742F8373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23936"/>
            <a:ext cx="10354188" cy="951722"/>
          </a:xfrm>
        </p:spPr>
        <p:txBody>
          <a:bodyPr/>
          <a:lstStyle/>
          <a:p>
            <a:pPr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1800" b="0" i="0" u="none" cap="none" dirty="0">
                <a:solidFill>
                  <a:srgbClr val="000000">
                    <a:alpha val="100000"/>
                  </a:srgbClr>
                </a:solidFill>
                <a:latin typeface="Tahoma"/>
                <a:cs typeface="Tahoma"/>
                <a:sym typeface="Tahoma"/>
              </a:rPr>
              <a:t>Distribution of COVID-19 deaths worldwide, as of week 1</a:t>
            </a:r>
            <a:r>
              <a:rPr lang="en-GB" sz="1800" b="0" dirty="0">
                <a:solidFill>
                  <a:srgbClr val="000000">
                    <a:alpha val="100000"/>
                  </a:srgbClr>
                </a:solidFill>
                <a:latin typeface="Tahoma"/>
                <a:cs typeface="Tahoma"/>
                <a:sym typeface="Tahoma"/>
              </a:rPr>
              <a:t>7</a:t>
            </a:r>
            <a:r>
              <a:rPr sz="1800" b="0" i="0" u="none" cap="none" dirty="0">
                <a:solidFill>
                  <a:srgbClr val="000000">
                    <a:alpha val="100000"/>
                  </a:srgbClr>
                </a:solidFill>
                <a:latin typeface="Tahoma"/>
                <a:cs typeface="Tahoma"/>
                <a:sym typeface="Tahoma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C4863D-C581-4AEA-8EF9-EA49F89C4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054769"/>
            <a:ext cx="11248095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22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C72A1-7496-42B4-96F0-66BAE1125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9A8E-A0F1-419A-8E8B-A78BF9C70DE8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FD1C0A6-F9F7-4634-8AD2-5B8ECFBA4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23936"/>
            <a:ext cx="10354188" cy="951722"/>
          </a:xfrm>
        </p:spPr>
        <p:txBody>
          <a:bodyPr/>
          <a:lstStyle/>
          <a:p>
            <a:pPr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1800" b="0" i="0" u="none" cap="none" dirty="0">
                <a:solidFill>
                  <a:srgbClr val="000000">
                    <a:alpha val="100000"/>
                  </a:srgbClr>
                </a:solidFill>
                <a:latin typeface="Tahoma"/>
                <a:cs typeface="Tahoma"/>
                <a:sym typeface="Tahoma"/>
              </a:rPr>
              <a:t>Distribution of laboratory-confirmed cases of COVID-19 in </a:t>
            </a:r>
            <a:r>
              <a:rPr lang="en-GB" sz="1800" b="0" i="0" u="none" cap="none" dirty="0">
                <a:solidFill>
                  <a:srgbClr val="000000">
                    <a:alpha val="100000"/>
                  </a:srgbClr>
                </a:solidFill>
                <a:latin typeface="Tahoma"/>
                <a:cs typeface="Tahoma"/>
                <a:sym typeface="Tahoma"/>
              </a:rPr>
              <a:t>the </a:t>
            </a:r>
            <a:r>
              <a:rPr sz="1800" b="0" i="0" u="none" cap="none" dirty="0">
                <a:solidFill>
                  <a:srgbClr val="000000">
                    <a:alpha val="100000"/>
                  </a:srgbClr>
                </a:solidFill>
                <a:latin typeface="Tahoma"/>
                <a:cs typeface="Tahoma"/>
                <a:sym typeface="Tahoma"/>
              </a:rPr>
              <a:t>EU/EEA, as of week 1</a:t>
            </a:r>
            <a:r>
              <a:rPr lang="en-GB" sz="1800" b="0" dirty="0">
                <a:solidFill>
                  <a:srgbClr val="000000">
                    <a:alpha val="100000"/>
                  </a:srgbClr>
                </a:solidFill>
                <a:latin typeface="Tahoma"/>
                <a:cs typeface="Tahoma"/>
                <a:sym typeface="Tahoma"/>
              </a:rPr>
              <a:t>7</a:t>
            </a:r>
            <a:r>
              <a:rPr sz="1800" b="0" i="0" u="none" cap="none" dirty="0">
                <a:solidFill>
                  <a:srgbClr val="000000">
                    <a:alpha val="100000"/>
                  </a:srgbClr>
                </a:solidFill>
                <a:latin typeface="Tahoma"/>
                <a:cs typeface="Tahoma"/>
                <a:sym typeface="Tahoma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95B836-AF34-4E75-BEEC-81BBBDC18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064294"/>
            <a:ext cx="11248095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61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DAFF8-9D91-4D27-A281-A2C5F1B2E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9A8E-A0F1-419A-8E8B-A78BF9C70DE8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CC5D6C-AD29-41F3-87BC-1FFDD4D8A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23936"/>
            <a:ext cx="10354188" cy="951722"/>
          </a:xfrm>
        </p:spPr>
        <p:txBody>
          <a:bodyPr/>
          <a:lstStyle/>
          <a:p>
            <a:pPr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1800" b="0" i="0" u="none" cap="none" dirty="0">
                <a:solidFill>
                  <a:srgbClr val="000000">
                    <a:alpha val="100000"/>
                  </a:srgbClr>
                </a:solidFill>
                <a:latin typeface="Tahoma"/>
                <a:cs typeface="Tahoma"/>
                <a:sym typeface="Tahoma"/>
              </a:rPr>
              <a:t>Geographic distribution of 14-day cumulative number of reported COVID-19 cases </a:t>
            </a:r>
            <a:br>
              <a:rPr lang="en-GB" sz="1800" b="0" i="0" u="none" cap="none" dirty="0">
                <a:solidFill>
                  <a:srgbClr val="000000">
                    <a:alpha val="100000"/>
                  </a:srgbClr>
                </a:solidFill>
                <a:latin typeface="Tahoma"/>
                <a:cs typeface="Tahoma"/>
                <a:sym typeface="Tahoma"/>
              </a:rPr>
            </a:br>
            <a:r>
              <a:rPr sz="1800" b="0" i="0" u="none" cap="none" dirty="0">
                <a:solidFill>
                  <a:srgbClr val="000000">
                    <a:alpha val="100000"/>
                  </a:srgbClr>
                </a:solidFill>
                <a:latin typeface="Tahoma"/>
                <a:cs typeface="Tahoma"/>
                <a:sym typeface="Tahoma"/>
              </a:rPr>
              <a:t>per 100 000 population, worldwide, as of week</a:t>
            </a:r>
            <a:r>
              <a:rPr lang="en-GB" sz="1800" b="0" i="0" u="none" cap="none" dirty="0">
                <a:solidFill>
                  <a:srgbClr val="000000">
                    <a:alpha val="100000"/>
                  </a:srgbClr>
                </a:solidFill>
                <a:latin typeface="Tahoma"/>
                <a:cs typeface="Tahoma"/>
                <a:sym typeface="Tahoma"/>
              </a:rPr>
              <a:t> </a:t>
            </a:r>
            <a:r>
              <a:rPr sz="1800" b="0" i="0" u="none" cap="none" dirty="0">
                <a:solidFill>
                  <a:srgbClr val="000000">
                    <a:alpha val="100000"/>
                  </a:srgbClr>
                </a:solidFill>
                <a:latin typeface="Tahoma"/>
                <a:cs typeface="Tahoma"/>
                <a:sym typeface="Tahoma"/>
              </a:rPr>
              <a:t>1</a:t>
            </a:r>
            <a:r>
              <a:rPr lang="en-GB" sz="1800" b="0" dirty="0">
                <a:solidFill>
                  <a:srgbClr val="000000">
                    <a:alpha val="100000"/>
                  </a:srgbClr>
                </a:solidFill>
                <a:latin typeface="Tahoma"/>
                <a:cs typeface="Tahoma"/>
                <a:sym typeface="Tahoma"/>
              </a:rPr>
              <a:t>7</a:t>
            </a:r>
            <a:r>
              <a:rPr sz="1800" b="0" i="0" u="none" cap="none" dirty="0">
                <a:solidFill>
                  <a:srgbClr val="000000">
                    <a:alpha val="100000"/>
                  </a:srgbClr>
                </a:solidFill>
                <a:latin typeface="Tahoma"/>
                <a:cs typeface="Tahoma"/>
                <a:sym typeface="Tahoma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09D81F-D14E-4B70-8D28-64BD59921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263" y="1082162"/>
            <a:ext cx="7773074" cy="54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00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9E5BB-43B4-490D-92B8-0E70BB293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10" y="523066"/>
            <a:ext cx="10354188" cy="951722"/>
          </a:xfrm>
        </p:spPr>
        <p:txBody>
          <a:bodyPr>
            <a:normAutofit/>
          </a:bodyPr>
          <a:lstStyle/>
          <a:p>
            <a:r>
              <a:rPr lang="en-GB" sz="1800" b="0" dirty="0">
                <a:solidFill>
                  <a:srgbClr val="000000">
                    <a:alpha val="100000"/>
                  </a:srgbClr>
                </a:solidFill>
                <a:latin typeface="Tahoma"/>
                <a:cs typeface="Tahoma"/>
              </a:rPr>
              <a:t>Number of acute hepatitis cases of unknown aetiology in children aged 16 years or younger in EU/EAA countries, as of 6 May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DA37A-44E5-4EB6-AB39-75F2FAA69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9A8E-A0F1-419A-8E8B-A78BF9C70DE8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D33CEB-FEB2-4393-9F02-D2F4D6B6B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5251" y="1474788"/>
            <a:ext cx="6645310" cy="4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87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6987" y="301407"/>
            <a:ext cx="8364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9AE23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Distribution of confirmed cases of MERS-CoV by place of infection and month of onset,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9AE23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March 2012 – April 2022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129AF-F0CF-47A6-AAE4-83E54474FA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" y="1138878"/>
            <a:ext cx="10800103" cy="527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72" y="289976"/>
            <a:ext cx="10476069" cy="648808"/>
          </a:xfrm>
        </p:spPr>
        <p:txBody>
          <a:bodyPr/>
          <a:lstStyle/>
          <a:p>
            <a:pPr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b="0" dirty="0">
                <a:solidFill>
                  <a:srgbClr val="69AE23"/>
                </a:solidFill>
                <a:latin typeface="Calibri" pitchFamily="34" charset="0"/>
                <a:ea typeface="+mn-ea"/>
                <a:cs typeface="Calibri" pitchFamily="34" charset="0"/>
              </a:rPr>
              <a:t>Geographical distribution of confirmed MERS-CoV cases by probable region of infection and exposure, from 1 January 2022 to </a:t>
            </a:r>
            <a:r>
              <a:rPr lang="en-GB" sz="1800" b="0" kern="0" dirty="0">
                <a:solidFill>
                  <a:srgbClr val="69AE23"/>
                </a:solidFill>
                <a:latin typeface="Calibri" pitchFamily="34" charset="0"/>
                <a:ea typeface="+mn-ea"/>
                <a:cs typeface="Calibri" pitchFamily="34" charset="0"/>
              </a:rPr>
              <a:t>3 May </a:t>
            </a:r>
            <a:r>
              <a:rPr lang="en-GB" sz="1800" b="0" dirty="0">
                <a:solidFill>
                  <a:srgbClr val="69AE23"/>
                </a:solidFill>
                <a:latin typeface="Calibri" pitchFamily="34" charset="0"/>
                <a:ea typeface="+mn-ea"/>
                <a:cs typeface="Calibri" pitchFamily="34" charset="0"/>
              </a:rPr>
              <a:t>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545D29-445A-4939-856A-C2393803F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9943" y="1133740"/>
            <a:ext cx="7032603" cy="54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14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70589" y="233993"/>
            <a:ext cx="10459616" cy="4111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89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89" b="1">
                <a:solidFill>
                  <a:srgbClr val="333333"/>
                </a:solidFill>
                <a:latin typeface="Tahoma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89" b="1">
                <a:solidFill>
                  <a:srgbClr val="333333"/>
                </a:solidFill>
                <a:latin typeface="Tahoma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89" b="1">
                <a:solidFill>
                  <a:srgbClr val="333333"/>
                </a:solidFill>
                <a:latin typeface="Tahoma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89" b="1">
                <a:solidFill>
                  <a:srgbClr val="333333"/>
                </a:solidFill>
                <a:latin typeface="Tahoma" pitchFamily="34" charset="0"/>
              </a:defRPr>
            </a:lvl5pPr>
            <a:lvl6pPr marL="45537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89" b="1">
                <a:solidFill>
                  <a:srgbClr val="333333"/>
                </a:solidFill>
                <a:latin typeface="Tahoma" pitchFamily="34" charset="0"/>
              </a:defRPr>
            </a:lvl6pPr>
            <a:lvl7pPr marL="910742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89" b="1">
                <a:solidFill>
                  <a:srgbClr val="333333"/>
                </a:solidFill>
                <a:latin typeface="Tahoma" pitchFamily="34" charset="0"/>
              </a:defRPr>
            </a:lvl7pPr>
            <a:lvl8pPr marL="136611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89" b="1">
                <a:solidFill>
                  <a:srgbClr val="333333"/>
                </a:solidFill>
                <a:latin typeface="Tahoma" pitchFamily="34" charset="0"/>
              </a:defRPr>
            </a:lvl8pPr>
            <a:lvl9pPr marL="182148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89" b="1">
                <a:solidFill>
                  <a:srgbClr val="333333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9AE23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Geographical distribution of confirmed MERS-CoV cases by country of infection and year, from April 2012 to 3 May 2022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AE6F85-AF17-467E-8C91-4D78AA681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6119" y="727473"/>
            <a:ext cx="7630809" cy="589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08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1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eme_ECDC">
  <a:themeElements>
    <a:clrScheme name="ECDC">
      <a:dk1>
        <a:sysClr val="windowText" lastClr="000000"/>
      </a:dk1>
      <a:lt1>
        <a:sysClr val="window" lastClr="FFFFFF"/>
      </a:lt1>
      <a:dk2>
        <a:srgbClr val="69AE23"/>
      </a:dk2>
      <a:lt2>
        <a:srgbClr val="E7E6E6"/>
      </a:lt2>
      <a:accent1>
        <a:srgbClr val="7CBDC1"/>
      </a:accent1>
      <a:accent2>
        <a:srgbClr val="C0D236"/>
      </a:accent2>
      <a:accent3>
        <a:srgbClr val="3E5B84"/>
      </a:accent3>
      <a:accent4>
        <a:srgbClr val="008C75"/>
      </a:accent4>
      <a:accent5>
        <a:srgbClr val="82428D"/>
      </a:accent5>
      <a:accent6>
        <a:srgbClr val="E8683F"/>
      </a:accent6>
      <a:hlink>
        <a:srgbClr val="51871B"/>
      </a:hlink>
      <a:folHlink>
        <a:srgbClr val="51871B"/>
      </a:folHlink>
    </a:clrScheme>
    <a:fontScheme name="ECDC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DC_PowerPoint_Template_2018-newbuilding-16-9 V3.potx [Read-Only]" id="{D322459E-1AE5-4DD4-A4CA-847638BBE1AF}" vid="{F3AA6A5B-6808-443B-A3A7-BB9FF9F55CB3}"/>
    </a:ext>
  </a:extLst>
</a:theme>
</file>

<file path=ppt/theme/theme2.xml><?xml version="1.0" encoding="utf-8"?>
<a:theme xmlns:a="http://schemas.openxmlformats.org/drawingml/2006/main" name="1_Theme_ECDC">
  <a:themeElements>
    <a:clrScheme name="ECDC">
      <a:dk1>
        <a:sysClr val="windowText" lastClr="000000"/>
      </a:dk1>
      <a:lt1>
        <a:sysClr val="window" lastClr="FFFFFF"/>
      </a:lt1>
      <a:dk2>
        <a:srgbClr val="69AE23"/>
      </a:dk2>
      <a:lt2>
        <a:srgbClr val="E7E6E6"/>
      </a:lt2>
      <a:accent1>
        <a:srgbClr val="7CBDC1"/>
      </a:accent1>
      <a:accent2>
        <a:srgbClr val="C0D236"/>
      </a:accent2>
      <a:accent3>
        <a:srgbClr val="3E5B84"/>
      </a:accent3>
      <a:accent4>
        <a:srgbClr val="008C75"/>
      </a:accent4>
      <a:accent5>
        <a:srgbClr val="82428D"/>
      </a:accent5>
      <a:accent6>
        <a:srgbClr val="E8683F"/>
      </a:accent6>
      <a:hlink>
        <a:srgbClr val="51871B"/>
      </a:hlink>
      <a:folHlink>
        <a:srgbClr val="51871B"/>
      </a:folHlink>
    </a:clrScheme>
    <a:fontScheme name="ECDC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VD DRC 10 October 2018" id="{AE07E9E6-2FA5-4976-8EFE-E6E382FC1AE7}" vid="{BF285144-510D-4A03-B3A8-0FCB0D045580}"/>
    </a:ext>
  </a:extLst>
</a:theme>
</file>

<file path=ppt/theme/theme3.xml><?xml version="1.0" encoding="utf-8"?>
<a:theme xmlns:a="http://schemas.openxmlformats.org/drawingml/2006/main" name="2_Theme_ECDC">
  <a:themeElements>
    <a:clrScheme name="ECDC">
      <a:dk1>
        <a:sysClr val="windowText" lastClr="000000"/>
      </a:dk1>
      <a:lt1>
        <a:sysClr val="window" lastClr="FFFFFF"/>
      </a:lt1>
      <a:dk2>
        <a:srgbClr val="69AE23"/>
      </a:dk2>
      <a:lt2>
        <a:srgbClr val="E7E6E6"/>
      </a:lt2>
      <a:accent1>
        <a:srgbClr val="7CBDC1"/>
      </a:accent1>
      <a:accent2>
        <a:srgbClr val="C0D236"/>
      </a:accent2>
      <a:accent3>
        <a:srgbClr val="3E5B84"/>
      </a:accent3>
      <a:accent4>
        <a:srgbClr val="008C75"/>
      </a:accent4>
      <a:accent5>
        <a:srgbClr val="82428D"/>
      </a:accent5>
      <a:accent6>
        <a:srgbClr val="E8683F"/>
      </a:accent6>
      <a:hlink>
        <a:srgbClr val="51871B"/>
      </a:hlink>
      <a:folHlink>
        <a:srgbClr val="51871B"/>
      </a:folHlink>
    </a:clrScheme>
    <a:fontScheme name="ECDC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DC_PowerPoint_Template_2018-newbuilding-4-3 V3.potx" id="{9BDBD759-98BF-44C9-BE40-39DDE91F763D}" vid="{AE0BEBD6-5E3B-49D9-977D-59D92A23FDD2}"/>
    </a:ext>
  </a:extLst>
</a:theme>
</file>

<file path=ppt/theme/theme4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9AE23"/>
      </a:accent1>
      <a:accent2>
        <a:srgbClr val="7CBDC1"/>
      </a:accent2>
      <a:accent3>
        <a:srgbClr val="9D8C57"/>
      </a:accent3>
      <a:accent4>
        <a:srgbClr val="BDCD00"/>
      </a:accent4>
      <a:accent5>
        <a:srgbClr val="0081B7"/>
      </a:accent5>
      <a:accent6>
        <a:srgbClr val="D6A026"/>
      </a:accent6>
      <a:hlink>
        <a:srgbClr val="000000"/>
      </a:hlink>
      <a:folHlink>
        <a:srgbClr val="000000"/>
      </a:folHlink>
    </a:clrScheme>
    <a:fontScheme name="ECDC_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9AE23"/>
      </a:accent1>
      <a:accent2>
        <a:srgbClr val="7CBDC1"/>
      </a:accent2>
      <a:accent3>
        <a:srgbClr val="9D8C57"/>
      </a:accent3>
      <a:accent4>
        <a:srgbClr val="BDCD00"/>
      </a:accent4>
      <a:accent5>
        <a:srgbClr val="0081B7"/>
      </a:accent5>
      <a:accent6>
        <a:srgbClr val="D6A026"/>
      </a:accent6>
      <a:hlink>
        <a:srgbClr val="000000"/>
      </a:hlink>
      <a:folHlink>
        <a:srgbClr val="000000"/>
      </a:folHlink>
    </a:clrScheme>
    <a:fontScheme name="ECDC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CDC">
    <a:dk1>
      <a:sysClr val="windowText" lastClr="000000"/>
    </a:dk1>
    <a:lt1>
      <a:sysClr val="window" lastClr="FFFFFF"/>
    </a:lt1>
    <a:dk2>
      <a:srgbClr val="69AE23"/>
    </a:dk2>
    <a:lt2>
      <a:srgbClr val="E7E6E6"/>
    </a:lt2>
    <a:accent1>
      <a:srgbClr val="7CBDC1"/>
    </a:accent1>
    <a:accent2>
      <a:srgbClr val="C0D236"/>
    </a:accent2>
    <a:accent3>
      <a:srgbClr val="3E5B84"/>
    </a:accent3>
    <a:accent4>
      <a:srgbClr val="008C75"/>
    </a:accent4>
    <a:accent5>
      <a:srgbClr val="82428D"/>
    </a:accent5>
    <a:accent6>
      <a:srgbClr val="E8683F"/>
    </a:accent6>
    <a:hlink>
      <a:srgbClr val="51871B"/>
    </a:hlink>
    <a:folHlink>
      <a:srgbClr val="51871B"/>
    </a:folHlink>
  </a:clrScheme>
</a:themeOverride>
</file>

<file path=ppt/theme/themeOverride2.xml><?xml version="1.0" encoding="utf-8"?>
<a:themeOverride xmlns:a="http://schemas.openxmlformats.org/drawingml/2006/main">
  <a:clrScheme name="ECDC">
    <a:dk1>
      <a:sysClr val="windowText" lastClr="000000"/>
    </a:dk1>
    <a:lt1>
      <a:sysClr val="window" lastClr="FFFFFF"/>
    </a:lt1>
    <a:dk2>
      <a:srgbClr val="69AE23"/>
    </a:dk2>
    <a:lt2>
      <a:srgbClr val="E7E6E6"/>
    </a:lt2>
    <a:accent1>
      <a:srgbClr val="7CBDC1"/>
    </a:accent1>
    <a:accent2>
      <a:srgbClr val="C0D236"/>
    </a:accent2>
    <a:accent3>
      <a:srgbClr val="3E5B84"/>
    </a:accent3>
    <a:accent4>
      <a:srgbClr val="008C75"/>
    </a:accent4>
    <a:accent5>
      <a:srgbClr val="82428D"/>
    </a:accent5>
    <a:accent6>
      <a:srgbClr val="E8683F"/>
    </a:accent6>
    <a:hlink>
      <a:srgbClr val="51871B"/>
    </a:hlink>
    <a:folHlink>
      <a:srgbClr val="51871B"/>
    </a:folHlink>
  </a:clrScheme>
</a:themeOverride>
</file>

<file path=ppt/theme/themeOverride3.xml><?xml version="1.0" encoding="utf-8"?>
<a:themeOverride xmlns:a="http://schemas.openxmlformats.org/drawingml/2006/main">
  <a:clrScheme name="ECDC">
    <a:dk1>
      <a:sysClr val="windowText" lastClr="000000"/>
    </a:dk1>
    <a:lt1>
      <a:sysClr val="window" lastClr="FFFFFF"/>
    </a:lt1>
    <a:dk2>
      <a:srgbClr val="69AE23"/>
    </a:dk2>
    <a:lt2>
      <a:srgbClr val="E7E6E6"/>
    </a:lt2>
    <a:accent1>
      <a:srgbClr val="7CBDC1"/>
    </a:accent1>
    <a:accent2>
      <a:srgbClr val="C0D236"/>
    </a:accent2>
    <a:accent3>
      <a:srgbClr val="3E5B84"/>
    </a:accent3>
    <a:accent4>
      <a:srgbClr val="008C75"/>
    </a:accent4>
    <a:accent5>
      <a:srgbClr val="82428D"/>
    </a:accent5>
    <a:accent6>
      <a:srgbClr val="E8683F"/>
    </a:accent6>
    <a:hlink>
      <a:srgbClr val="51871B"/>
    </a:hlink>
    <a:folHlink>
      <a:srgbClr val="51871B"/>
    </a:folHlink>
  </a:clrScheme>
</a:themeOverride>
</file>

<file path=ppt/theme/themeOverride4.xml><?xml version="1.0" encoding="utf-8"?>
<a:themeOverride xmlns:a="http://schemas.openxmlformats.org/drawingml/2006/main">
  <a:clrScheme name="ECDC">
    <a:dk1>
      <a:sysClr val="windowText" lastClr="000000"/>
    </a:dk1>
    <a:lt1>
      <a:sysClr val="window" lastClr="FFFFFF"/>
    </a:lt1>
    <a:dk2>
      <a:srgbClr val="69AE23"/>
    </a:dk2>
    <a:lt2>
      <a:srgbClr val="E7E6E6"/>
    </a:lt2>
    <a:accent1>
      <a:srgbClr val="7CBDC1"/>
    </a:accent1>
    <a:accent2>
      <a:srgbClr val="C0D236"/>
    </a:accent2>
    <a:accent3>
      <a:srgbClr val="3E5B84"/>
    </a:accent3>
    <a:accent4>
      <a:srgbClr val="008C75"/>
    </a:accent4>
    <a:accent5>
      <a:srgbClr val="82428D"/>
    </a:accent5>
    <a:accent6>
      <a:srgbClr val="E8683F"/>
    </a:accent6>
    <a:hlink>
      <a:srgbClr val="51871B"/>
    </a:hlink>
    <a:folHlink>
      <a:srgbClr val="51871B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CDC_Description xmlns="http://schemas.microsoft.com/sharepoint/v3" xsi:nil="true"/>
    <TaxKeywordTaxHTField xmlns="d23a570b-d7a9-49ca-a34c-8afb8206b4bf">
      <Terms xmlns="http://schemas.microsoft.com/office/infopath/2007/PartnerControls"/>
    </TaxKeywordTaxHTField>
    <TaxCatchAll xmlns="d23a570b-d7a9-49ca-a34c-8afb8206b4bf">
      <Value>124</Value>
      <Value>1624</Value>
      <Value>588</Value>
    </TaxCatchAll>
    <ECDC_Subject_whatTaxHTField0 xmlns="376727eb-354b-45e4-998d-f84ea079474e">
      <Terms xmlns="http://schemas.microsoft.com/office/infopath/2007/PartnerControls">
        <TermInfo xmlns="http://schemas.microsoft.com/office/infopath/2007/PartnerControls">
          <TermName xmlns="http://schemas.microsoft.com/office/infopath/2007/PartnerControls">epidemic intelligence</TermName>
          <TermId xmlns="http://schemas.microsoft.com/office/infopath/2007/PartnerControls">ad1f1585-b938-4db1-992a-8af3e2bf831f</TermId>
        </TermInfo>
      </Terms>
    </ECDC_Subject_whatTaxHTField0>
    <ECDC_DMS_Project0 xmlns="376727eb-354b-45e4-998d-f84ea079474e">
      <Terms xmlns="http://schemas.microsoft.com/office/infopath/2007/PartnerControls"/>
    </ECDC_DMS_Project0>
    <ECDC_DMS_MIS_Activity_code0 xmlns="376727eb-354b-45e4-998d-f84ea079474e">
      <Terms xmlns="http://schemas.microsoft.com/office/infopath/2007/PartnerControls"/>
    </ECDC_DMS_MIS_Activity_code0>
    <ECDC_DMS_Section xmlns="376727eb-354b-45e4-998d-f84ea079474e">Epidemic Intelligence and Emergency Operations</ECDC_DMS_Section>
    <ECDC_DMS_Author xmlns="376727eb-354b-45e4-998d-f84ea079474e">
      <UserInfo>
        <DisplayName>Thomas Mollet</DisplayName>
        <AccountId>501</AccountId>
        <AccountType/>
      </UserInfo>
    </ECDC_DMS_Author>
    <ECDC_DMS_Group xmlns="376727eb-354b-45e4-998d-f84ea079474e">Epidemic Intelligence</ECDC_DMS_Group>
    <ECDC_DMS_Contains_Personal_Data xmlns="376727eb-354b-45e4-998d-f84ea079474e">false</ECDC_DMS_Contains_Personal_Data>
    <ECDC_DMS_Organization0 xmlns="376727eb-354b-45e4-998d-f84ea079474e">
      <Terms xmlns="http://schemas.microsoft.com/office/infopath/2007/PartnerControls">
        <TermInfo xmlns="http://schemas.microsoft.com/office/infopath/2007/PartnerControls">
          <TermName xmlns="http://schemas.microsoft.com/office/infopath/2007/PartnerControls">Epidemic Intelligence and Emergency Operations</TermName>
          <TermId xmlns="http://schemas.microsoft.com/office/infopath/2007/PartnerControls">14e38dbb-bccc-4c34-ac2f-9f24d991c96d</TermId>
        </TermInfo>
      </Terms>
    </ECDC_DMS_Organization0>
    <ECDC_DMS_Epi_and_Emergency_Document_Type0 xmlns="376727eb-354b-45e4-998d-f84ea079474e">
      <Terms xmlns="http://schemas.microsoft.com/office/infopath/2007/PartnerControls">
        <TermInfo xmlns="http://schemas.microsoft.com/office/infopath/2007/PartnerControls">
          <TermName xmlns="http://schemas.microsoft.com/office/infopath/2007/PartnerControls">Non-Classified Epidemic Intelligence and Emergency Operations</TermName>
          <TermId xmlns="http://schemas.microsoft.com/office/infopath/2007/PartnerControls">37ea999c-e28f-4073-bd66-a51bd1b190b5</TermId>
        </TermInfo>
      </Terms>
    </ECDC_DMS_Epi_and_Emergency_Document_Type0>
    <ECDC_DMS_Data_Controller xmlns="376727eb-354b-45e4-998d-f84ea079474e">
      <UserInfo>
        <DisplayName/>
        <AccountId xsi:nil="true"/>
        <AccountType/>
      </UserInfo>
    </ECDC_DMS_Data_Controller>
    <ECDC_DMS_Classification xmlns="376727eb-354b-45e4-998d-f84ea079474e" xsi:nil="true"/>
    <ECDC_DMS_Effective_Date xmlns="376727eb-354b-45e4-998d-f84ea079474e">2016-10-31T09:44:00+00:00</ECDC_DMS_Effective_Dat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Epidemic Intelligence and Emergency Operations" ma:contentTypeID="0x010100D736C7ACE9B64A2887FC840CE64E73CD00360B9ACB809F49C1884CB141DE574707007F106902CA0648509223A5AB6FB3715000B80CADFD35067648B85EBA8BF6B3929D" ma:contentTypeVersion="37" ma:contentTypeDescription="Epidemic Intelligence and Emergency Operations Content Type" ma:contentTypeScope="" ma:versionID="8f0cb0a25a289c4a32324af94a921498">
  <xsd:schema xmlns:xsd="http://www.w3.org/2001/XMLSchema" xmlns:xs="http://www.w3.org/2001/XMLSchema" xmlns:p="http://schemas.microsoft.com/office/2006/metadata/properties" xmlns:ns1="http://schemas.microsoft.com/sharepoint/v3" xmlns:ns2="376727eb-354b-45e4-998d-f84ea079474e" xmlns:ns3="d23a570b-d7a9-49ca-a34c-8afb8206b4bf" targetNamespace="http://schemas.microsoft.com/office/2006/metadata/properties" ma:root="true" ma:fieldsID="de28d7e1e387f98cca7eb7d69937aac5" ns1:_="" ns2:_="" ns3:_="">
    <xsd:import namespace="http://schemas.microsoft.com/sharepoint/v3"/>
    <xsd:import namespace="376727eb-354b-45e4-998d-f84ea079474e"/>
    <xsd:import namespace="d23a570b-d7a9-49ca-a34c-8afb8206b4bf"/>
    <xsd:element name="properties">
      <xsd:complexType>
        <xsd:sequence>
          <xsd:element name="documentManagement">
            <xsd:complexType>
              <xsd:all>
                <xsd:element ref="ns1:ECDC_Description" minOccurs="0"/>
                <xsd:element ref="ns2:ECDC_DMS_Author" minOccurs="0"/>
                <xsd:element ref="ns2:ECDC_DMS_Organization0" minOccurs="0"/>
                <xsd:element ref="ns3:TaxCatchAll" minOccurs="0"/>
                <xsd:element ref="ns3:TaxCatchAllLabel" minOccurs="0"/>
                <xsd:element ref="ns2:ECDC_DMS_Epi_and_Emergency_Document_Type0" minOccurs="0"/>
                <xsd:element ref="ns2:ECDC_Subject_whatTaxHTField0" minOccurs="0"/>
                <xsd:element ref="ns2:ECDC_DMS_Project0" minOccurs="0"/>
                <xsd:element ref="ns2:ECDC_DMS_MIS_Activity_code0" minOccurs="0"/>
                <xsd:element ref="ns3:TaxKeywordTaxHTField" minOccurs="0"/>
                <xsd:element ref="ns2:ECDC_DMS_Classification" minOccurs="0"/>
                <xsd:element ref="ns2:ECDC_DMS_Contains_Personal_Data" minOccurs="0"/>
                <xsd:element ref="ns2:ECDC_DMS_Data_Controller" minOccurs="0"/>
                <xsd:element ref="ns2:ECDC_DMS_Effective_Date" minOccurs="0"/>
                <xsd:element ref="ns2:ECDC_DMS_Section" minOccurs="0"/>
                <xsd:element ref="ns2:ECDC_DMS_Group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ECDC_Description" ma:index="2" nillable="true" ma:displayName="Description" ma:internalName="ECDC_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6727eb-354b-45e4-998d-f84ea079474e" elementFormDefault="qualified">
    <xsd:import namespace="http://schemas.microsoft.com/office/2006/documentManagement/types"/>
    <xsd:import namespace="http://schemas.microsoft.com/office/infopath/2007/PartnerControls"/>
    <xsd:element name="ECDC_DMS_Author" ma:index="3" nillable="true" ma:displayName="Owner" ma:description="An ECDC user or group(s) of users that are responsible for the document" ma:format="Hyperlink" ma:internalName="ECDC_DMS_Author" ma:readOnly="false" ma:showField="Titl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CDC_DMS_Organization0" ma:index="4" nillable="true" ma:taxonomy="true" ma:internalName="ECDC_DMS_Organization0" ma:taxonomyFieldName="ECDC_DMS_Organization" ma:displayName="Organisation" ma:readOnly="false" ma:default="" ma:fieldId="{35fb11e9-a18d-4b50-add6-447ef1d65648}" ma:taxonomyMulti="true" ma:sspId="de887f88-4a24-49db-a549-4c3cbb517053" ma:termSetId="0a8715e9-9613-4f3d-9487-c066723ad7a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DC_DMS_Epi_and_Emergency_Document_Type0" ma:index="8" ma:taxonomy="true" ma:internalName="ECDC_DMS_Epi_and_Emergency_Document_Type0" ma:taxonomyFieldName="ECDC_DMS_Epi_and_Emergency_Document_Type" ma:displayName="Document Type" ma:readOnly="false" ma:fieldId="{db5d7a09-fdd7-41fd-b02e-d1d803890622}" ma:taxonomyMulti="true" ma:sspId="de887f88-4a24-49db-a549-4c3cbb517053" ma:termSetId="05694767-788d-4e99-ad07-3dd6ddb61ccc" ma:anchorId="fd2d67fc-49ba-4ea3-bbfc-a0893a7af3e7" ma:open="false" ma:isKeyword="false">
      <xsd:complexType>
        <xsd:sequence>
          <xsd:element ref="pc:Terms" minOccurs="0" maxOccurs="1"/>
        </xsd:sequence>
      </xsd:complexType>
    </xsd:element>
    <xsd:element name="ECDC_Subject_whatTaxHTField0" ma:index="10" ma:taxonomy="true" ma:internalName="ECDC_Subject_whatTaxHTField0" ma:taxonomyFieldName="ECDC_Subject_what" ma:displayName="Topic" ma:default="" ma:fieldId="{7525aafd-95ab-48e0-925f-ead7584e2866}" ma:taxonomyMulti="true" ma:sspId="de887f88-4a24-49db-a549-4c3cbb517053" ma:termSetId="b09c8666-4e2c-4f19-91e4-8f1fe34bccc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DC_DMS_Project0" ma:index="12" nillable="true" ma:taxonomy="true" ma:internalName="ECDC_DMS_Project0" ma:taxonomyFieldName="ECDC_DMS_Project" ma:displayName="Project" ma:readOnly="false" ma:default="" ma:fieldId="{951a5c61-3e7d-4f5e-ad41-b76025ccfaa6}" ma:taxonomyMulti="true" ma:sspId="de887f88-4a24-49db-a549-4c3cbb517053" ma:termSetId="83bc1c21-e08b-4faa-97f2-3f7a70f36fc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DC_DMS_MIS_Activity_code0" ma:index="14" nillable="true" ma:taxonomy="true" ma:internalName="ECDC_DMS_MIS_Activity_code0" ma:taxonomyFieldName="ECDC_DMS_MIS_Activity_code" ma:displayName="MIS Activity code" ma:readOnly="false" ma:default="" ma:fieldId="{8cb6b235-d851-4acc-9843-ae912a313215}" ma:taxonomyMulti="true" ma:sspId="de887f88-4a24-49db-a549-4c3cbb517053" ma:termSetId="141081f5-dfc8-474c-9d5b-c9b39840f6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DC_DMS_Classification" ma:index="18" nillable="true" ma:displayName="Classification" ma:format="Dropdown" ma:internalName="ECDC_DMS_Classification" ma:readOnly="false">
      <xsd:simpleType>
        <xsd:restriction base="dms:Choice">
          <xsd:enumeration value="Public"/>
          <xsd:enumeration value="Restricted"/>
          <xsd:enumeration value="Confidential"/>
        </xsd:restriction>
      </xsd:simpleType>
    </xsd:element>
    <xsd:element name="ECDC_DMS_Contains_Personal_Data" ma:index="19" nillable="true" ma:displayName="Contains Personal Data" ma:default="0" ma:internalName="ECDC_DMS_Contains_Personal_Data" ma:readOnly="false">
      <xsd:simpleType>
        <xsd:restriction base="dms:Boolean"/>
      </xsd:simpleType>
    </xsd:element>
    <xsd:element name="ECDC_DMS_Data_Controller" ma:index="20" nillable="true" ma:displayName="Data Controller" ma:format="Hyperlink" ma:SearchPeopleOnly="false" ma:SharePointGroup="0" ma:internalName="ECDC_DMS_Data_Controller" ma:readOnly="false" ma:showField="Titl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CDC_DMS_Effective_Date" ma:index="21" nillable="true" ma:displayName="Effective Date" ma:default="[today]" ma:internalName="ECDC_DMS_Effective_Date" ma:readOnly="false">
      <xsd:simpleType>
        <xsd:restriction base="dms:DateTime"/>
      </xsd:simpleType>
    </xsd:element>
    <xsd:element name="ECDC_DMS_Section" ma:index="22" nillable="true" ma:displayName="Section" ma:description="Indicates the creator users ECDC Unit" ma:hidden="true" ma:internalName="ECDC_DMS_Section" ma:readOnly="false">
      <xsd:simpleType>
        <xsd:restriction base="dms:Text"/>
      </xsd:simpleType>
    </xsd:element>
    <xsd:element name="ECDC_DMS_Group" ma:index="23" nillable="true" ma:displayName="Group" ma:description="Indicates the creator users ECDC Group" ma:hidden="true" ma:internalName="ECDC_DMS_Group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3a570b-d7a9-49ca-a34c-8afb8206b4bf" elementFormDefault="qualified">
    <xsd:import namespace="http://schemas.microsoft.com/office/2006/documentManagement/types"/>
    <xsd:import namespace="http://schemas.microsoft.com/office/infopath/2007/PartnerControls"/>
    <xsd:element name="TaxCatchAll" ma:index="5" nillable="true" ma:displayName="Taxonomy Catch All Column" ma:description="" ma:hidden="true" ma:list="{f540d323-f29b-4666-8500-d25439f05077}" ma:internalName="TaxCatchAll" ma:showField="CatchAllData" ma:web="376727eb-354b-45e4-998d-f84ea07947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6" nillable="true" ma:displayName="Taxonomy Catch All Column1" ma:description="" ma:hidden="true" ma:list="{f540d323-f29b-4666-8500-d25439f05077}" ma:internalName="TaxCatchAllLabel" ma:readOnly="true" ma:showField="CatchAllDataLabel" ma:web="376727eb-354b-45e4-998d-f84ea07947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6" nillable="true" ma:taxonomy="true" ma:internalName="TaxKeywordTaxHTField" ma:taxonomyFieldName="TaxKeyword" ma:displayName="Additional Keywords" ma:fieldId="{23f27201-bee3-471e-b2e7-b64fd8b7ca38}" ma:taxonomyMulti="true" ma:sspId="de887f88-4a24-49db-a549-4c3cbb51705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SharedContentType xmlns="Microsoft.SharePoint.Taxonomy.ContentTypeSync" SourceId="de887f88-4a24-49db-a549-4c3cbb517053" ContentTypeId="0x010100D736C7ACE9B64A2887FC840CE64E73CD00360B9ACB809F49C1884CB141DE574707007F106902CA0648509223A5AB6FB37150" PreviousValue="false"/>
</file>

<file path=customXml/itemProps1.xml><?xml version="1.0" encoding="utf-8"?>
<ds:datastoreItem xmlns:ds="http://schemas.openxmlformats.org/officeDocument/2006/customXml" ds:itemID="{A98013DF-7568-4DE1-A15A-B72D0DA1D637}">
  <ds:schemaRefs>
    <ds:schemaRef ds:uri="http://purl.org/dc/elements/1.1/"/>
    <ds:schemaRef ds:uri="http://schemas.microsoft.com/sharepoint/v3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d23a570b-d7a9-49ca-a34c-8afb8206b4bf"/>
    <ds:schemaRef ds:uri="376727eb-354b-45e4-998d-f84ea079474e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2C6006D-0315-439C-9BFB-C85185C42E3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586917-95D1-403B-9907-4F45793AFAF0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5BA77A72-71BB-4886-9700-B0F8355946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76727eb-354b-45e4-998d-f84ea079474e"/>
    <ds:schemaRef ds:uri="d23a570b-d7a9-49ca-a34c-8afb8206b4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F8EED194-C37D-4977-AE20-81936875A2E9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28719</TotalTime>
  <Words>319</Words>
  <Application>Microsoft Office PowerPoint</Application>
  <PresentationFormat>Widescreen</PresentationFormat>
  <Paragraphs>31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Tahoma</vt:lpstr>
      <vt:lpstr>Theme_ECDC</vt:lpstr>
      <vt:lpstr>1_Theme_ECDC</vt:lpstr>
      <vt:lpstr>2_Theme_ECDC</vt:lpstr>
      <vt:lpstr>Reusable maps and graphs from ECDC Communicable Disease Threats Report  Week 18, 2022 </vt:lpstr>
      <vt:lpstr>PowerPoint Presentation</vt:lpstr>
      <vt:lpstr>Distribution of COVID-19 deaths worldwide, as of week 17 2022</vt:lpstr>
      <vt:lpstr>Distribution of laboratory-confirmed cases of COVID-19 in the EU/EEA, as of week 17 2022</vt:lpstr>
      <vt:lpstr>Geographic distribution of 14-day cumulative number of reported COVID-19 cases  per 100 000 population, worldwide, as of week 17 2022</vt:lpstr>
      <vt:lpstr>Number of acute hepatitis cases of unknown aetiology in children aged 16 years or younger in EU/EAA countries, as of 6 May 2022</vt:lpstr>
      <vt:lpstr>PowerPoint Presentation</vt:lpstr>
      <vt:lpstr>Geographical distribution of confirmed MERS-CoV cases by probable region of infection and exposure, from 1 January 2022 to 3 May 2022</vt:lpstr>
      <vt:lpstr>PowerPoint Presentation</vt:lpstr>
      <vt:lpstr>PowerPoint Presentation</vt:lpstr>
      <vt:lpstr>Geographical distribution of chikungunya cases reported worldwide, February to April 2022</vt:lpstr>
      <vt:lpstr>Geographical distribution of chikungunya cases reported worldwide in 2022, as of 5 May 2022</vt:lpstr>
      <vt:lpstr>Geographical distribution of dengue cases reported worldwide, February to April 2022</vt:lpstr>
      <vt:lpstr>PowerPoint Presentation</vt:lpstr>
    </vt:vector>
  </TitlesOfParts>
  <Manager>Thomas Mollet</Manager>
  <Company>ECDC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Reusable maps and graphs from ECDC Communicable Disease Threats Report – Week 5, 2019</dc:title>
  <dc:creator>ECDC</dc:creator>
  <cp:keywords/>
  <cp:lastModifiedBy>Rumila Edward</cp:lastModifiedBy>
  <cp:revision>2212</cp:revision>
  <cp:lastPrinted>2017-03-24T07:50:18Z</cp:lastPrinted>
  <dcterms:created xsi:type="dcterms:W3CDTF">2015-11-05T13:02:54Z</dcterms:created>
  <dcterms:modified xsi:type="dcterms:W3CDTF">2022-05-06T12:18:20Z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0x010100D736C7ACE9B64A2887FC840CE64E73CD00360B9ACB809F49C1884CB141DE574707007F106902CA0648509223A5AB6FB3715000B80CADFD35067648B85EBA8BF6B3929D</vt:lpwstr>
  </property>
  <property fmtid="{D5CDD505-2E9C-101B-9397-08002B2CF9AE}" pid="3" name="_dlc_DocIdItemGuid">
    <vt:lpwstr>5d091477-0474-4b81-8d0d-8f15ba811882</vt:lpwstr>
  </property>
  <property fmtid="{D5CDD505-2E9C-101B-9397-08002B2CF9AE}" pid="4" name="ECDC_Subject_does">
    <vt:lpwstr/>
  </property>
  <property fmtid="{D5CDD505-2E9C-101B-9397-08002B2CF9AE}" pid="5" name="DMS Product">
    <vt:lpwstr/>
  </property>
  <property fmtid="{D5CDD505-2E9C-101B-9397-08002B2CF9AE}" pid="6" name="TaxKeyword">
    <vt:lpwstr/>
  </property>
  <property fmtid="{D5CDD505-2E9C-101B-9397-08002B2CF9AE}" pid="7" name="ECDC_Target_audience">
    <vt:lpwstr/>
  </property>
  <property fmtid="{D5CDD505-2E9C-101B-9397-08002B2CF9AE}" pid="8" name="ECDC_DMS_Country">
    <vt:lpwstr/>
  </property>
  <property fmtid="{D5CDD505-2E9C-101B-9397-08002B2CF9AE}" pid="9" name="ECDC_DMS_Eurosurveillance_Document_Type">
    <vt:lpwstr/>
  </property>
  <property fmtid="{D5CDD505-2E9C-101B-9397-08002B2CF9AE}" pid="10" name="ECDC_DMS_MIS_Activity_code">
    <vt:lpwstr/>
  </property>
  <property fmtid="{D5CDD505-2E9C-101B-9397-08002B2CF9AE}" pid="11" name="ECDC_DMS_Organigramme">
    <vt:lpwstr>588;#Epidemic Intelligence and Emergency Operations|14e38dbb-bccc-4c34-ac2f-9f24d991c96d</vt:lpwstr>
  </property>
  <property fmtid="{D5CDD505-2E9C-101B-9397-08002B2CF9AE}" pid="12" name="ECDC_DMS_Project">
    <vt:lpwstr/>
  </property>
  <property fmtid="{D5CDD505-2E9C-101B-9397-08002B2CF9AE}" pid="13" name="ECDC_Subject_who">
    <vt:lpwstr/>
  </property>
  <property fmtid="{D5CDD505-2E9C-101B-9397-08002B2CF9AE}" pid="14" name="Meeting_x0020_Code">
    <vt:lpwstr/>
  </property>
  <property fmtid="{D5CDD505-2E9C-101B-9397-08002B2CF9AE}" pid="15" name="ECDC_Subject_what">
    <vt:lpwstr>124;#epidemic intelligence|ad1f1585-b938-4db1-992a-8af3e2bf831f</vt:lpwstr>
  </property>
  <property fmtid="{D5CDD505-2E9C-101B-9397-08002B2CF9AE}" pid="16" name="ECDC_DMS_Epidemic_Intelligence_Document_Type">
    <vt:lpwstr>955;#Non-Classified Epidemic Intelligence Document|bb56eead-3e33-469a-99c7-76d6f740793f</vt:lpwstr>
  </property>
  <property fmtid="{D5CDD505-2E9C-101B-9397-08002B2CF9AE}" pid="17" name="Meeting Code">
    <vt:lpwstr/>
  </property>
  <property fmtid="{D5CDD505-2E9C-101B-9397-08002B2CF9AE}" pid="18" name="ECDC_DMS_RestrictedAccess">
    <vt:lpwstr/>
  </property>
  <property fmtid="{D5CDD505-2E9C-101B-9397-08002B2CF9AE}" pid="19" name="_dlc_DocId">
    <vt:lpwstr>DOI1006-78-5</vt:lpwstr>
  </property>
  <property fmtid="{D5CDD505-2E9C-101B-9397-08002B2CF9AE}" pid="20" name="_dlc_DocIdPersistId">
    <vt:bool>false</vt:bool>
  </property>
  <property fmtid="{D5CDD505-2E9C-101B-9397-08002B2CF9AE}" pid="21" name="_dlc_DocIdUrl">
    <vt:lpwstr>http://dms.ecdcnet.europa.eu/sites/srs/eir/eieo/_layouts/15/DocIdRedir.aspx?ID=DOI1006-78-5, DOI1006-78-5</vt:lpwstr>
  </property>
  <property fmtid="{D5CDD505-2E9C-101B-9397-08002B2CF9AE}" pid="22" name="ECDC_DMS_Organization">
    <vt:lpwstr>588;#Epidemic Intelligence and Emergency Operations|14e38dbb-bccc-4c34-ac2f-9f24d991c96d</vt:lpwstr>
  </property>
  <property fmtid="{D5CDD505-2E9C-101B-9397-08002B2CF9AE}" pid="23" name="ECDC_DMS_Epi_and_Emergency_Document_Type">
    <vt:lpwstr>1624;#Non-Classified Epidemic Intelligence and Emergency Operations|37ea999c-e28f-4073-bd66-a51bd1b190b5</vt:lpwstr>
  </property>
  <property fmtid="{D5CDD505-2E9C-101B-9397-08002B2CF9AE}" pid="24" name="ArticulateGUID">
    <vt:lpwstr>174919CC-9E42-4C8E-8896-BED71589FA8F</vt:lpwstr>
  </property>
  <property fmtid="{D5CDD505-2E9C-101B-9397-08002B2CF9AE}" pid="25" name="ArticulatePath">
    <vt:lpwstr>http://dms.ecdcnet.europa.eu/sites/srs/eir/eieo/247duties/RUNNING CDTR-maps-graphs-week</vt:lpwstr>
  </property>
</Properties>
</file>