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20"/>
  </p:notesMasterIdLst>
  <p:handoutMasterIdLst>
    <p:handoutMasterId r:id="rId21"/>
  </p:handoutMasterIdLst>
  <p:sldIdLst>
    <p:sldId id="256" r:id="rId7"/>
    <p:sldId id="322" r:id="rId8"/>
    <p:sldId id="323" r:id="rId9"/>
    <p:sldId id="324" r:id="rId10"/>
    <p:sldId id="325" r:id="rId11"/>
    <p:sldId id="313" r:id="rId12"/>
    <p:sldId id="318" r:id="rId13"/>
    <p:sldId id="268" r:id="rId14"/>
    <p:sldId id="311" r:id="rId15"/>
    <p:sldId id="320" r:id="rId16"/>
    <p:sldId id="312" r:id="rId17"/>
    <p:sldId id="321" r:id="rId18"/>
    <p:sldId id="327" r:id="rId19"/>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5118" autoAdjust="0"/>
  </p:normalViewPr>
  <p:slideViewPr>
    <p:cSldViewPr snapToGrid="0">
      <p:cViewPr varScale="1">
        <p:scale>
          <a:sx n="69" d="100"/>
          <a:sy n="69" d="100"/>
        </p:scale>
        <p:origin x="954"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11/09/2020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37, 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06897"/>
            <a:ext cx="10354188" cy="951722"/>
          </a:xfrm>
        </p:spPr>
        <p:txBody>
          <a:bodyPr>
            <a:normAutofit fontScale="90000"/>
          </a:bodyPr>
          <a:lstStyle/>
          <a:p>
            <a:pPr algn="ctr"/>
            <a:r>
              <a:rPr lang="en-GB" sz="2200" dirty="0"/>
              <a:t>Distribution</a:t>
            </a:r>
            <a:r>
              <a:rPr lang="en-GB" dirty="0"/>
              <a:t> </a:t>
            </a:r>
            <a:r>
              <a:rPr lang="en-GB" sz="2200" dirty="0"/>
              <a:t>of West Nile virus infections in humans by affected areas in the EU/EEA countries and EU neighbouring countries, as of 10 September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6" name="Picture 5">
            <a:extLst>
              <a:ext uri="{FF2B5EF4-FFF2-40B4-BE49-F238E27FC236}">
                <a16:creationId xmlns:a16="http://schemas.microsoft.com/office/drawing/2014/main" id="{A15ADB4F-FBDA-4168-94A2-3860908D11F5}"/>
              </a:ext>
            </a:extLst>
          </p:cNvPr>
          <p:cNvPicPr>
            <a:picLocks noChangeAspect="1"/>
          </p:cNvPicPr>
          <p:nvPr/>
        </p:nvPicPr>
        <p:blipFill>
          <a:blip r:embed="rId2"/>
          <a:stretch>
            <a:fillRect/>
          </a:stretch>
        </p:blipFill>
        <p:spPr>
          <a:xfrm>
            <a:off x="2257877" y="1158619"/>
            <a:ext cx="7676245" cy="5417676"/>
          </a:xfrm>
          <a:prstGeom prst="rect">
            <a:avLst/>
          </a:prstGeom>
        </p:spPr>
      </p:pic>
    </p:spTree>
    <p:extLst>
      <p:ext uri="{BB962C8B-B14F-4D97-AF65-F5344CB8AC3E}">
        <p14:creationId xmlns:p14="http://schemas.microsoft.com/office/powerpoint/2010/main" val="314416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11</a:t>
            </a:fld>
            <a:endParaRPr lang="en-GB" dirty="0"/>
          </a:p>
        </p:txBody>
      </p:sp>
      <p:sp>
        <p:nvSpPr>
          <p:cNvPr id="6" name="Title 1"/>
          <p:cNvSpPr txBox="1">
            <a:spLocks/>
          </p:cNvSpPr>
          <p:nvPr/>
        </p:nvSpPr>
        <p:spPr>
          <a:xfrm>
            <a:off x="411481" y="311797"/>
            <a:ext cx="10505902"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000" dirty="0"/>
              <a:t>Distribution of West Nile virus infection outbreaks among equids and/or birds in the EU, as of 10 September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3" name="Picture 2">
            <a:extLst>
              <a:ext uri="{FF2B5EF4-FFF2-40B4-BE49-F238E27FC236}">
                <a16:creationId xmlns:a16="http://schemas.microsoft.com/office/drawing/2014/main" id="{6BDE30CA-381E-4D97-A361-60D67BE87299}"/>
              </a:ext>
            </a:extLst>
          </p:cNvPr>
          <p:cNvPicPr>
            <a:picLocks noChangeAspect="1"/>
          </p:cNvPicPr>
          <p:nvPr/>
        </p:nvPicPr>
        <p:blipFill>
          <a:blip r:embed="rId2"/>
          <a:stretch>
            <a:fillRect/>
          </a:stretch>
        </p:blipFill>
        <p:spPr>
          <a:xfrm>
            <a:off x="2173660" y="965113"/>
            <a:ext cx="7844680" cy="5536553"/>
          </a:xfrm>
          <a:prstGeom prst="rect">
            <a:avLst/>
          </a:prstGeom>
        </p:spPr>
      </p:pic>
    </p:spTree>
    <p:extLst>
      <p:ext uri="{BB962C8B-B14F-4D97-AF65-F5344CB8AC3E}">
        <p14:creationId xmlns:p14="http://schemas.microsoft.com/office/powerpoint/2010/main" val="423186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65567"/>
            <a:ext cx="10354188" cy="951722"/>
          </a:xfrm>
        </p:spPr>
        <p:txBody>
          <a:bodyPr>
            <a:normAutofit/>
          </a:bodyPr>
          <a:lstStyle/>
          <a:p>
            <a:pPr algn="ctr"/>
            <a:r>
              <a:rPr lang="en-GB" sz="2000" dirty="0"/>
              <a:t>Distribution of West Nile virus infections among humans and outbreaks among equids and/or birds in the EU, as of 10 September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12</a:t>
            </a:fld>
            <a:endParaRPr lang="en-GB" dirty="0"/>
          </a:p>
        </p:txBody>
      </p:sp>
      <p:pic>
        <p:nvPicPr>
          <p:cNvPr id="6" name="Picture 5">
            <a:extLst>
              <a:ext uri="{FF2B5EF4-FFF2-40B4-BE49-F238E27FC236}">
                <a16:creationId xmlns:a16="http://schemas.microsoft.com/office/drawing/2014/main" id="{5D337807-ABB1-4142-8243-ED498D5C9284}"/>
              </a:ext>
            </a:extLst>
          </p:cNvPr>
          <p:cNvPicPr>
            <a:picLocks noChangeAspect="1"/>
          </p:cNvPicPr>
          <p:nvPr/>
        </p:nvPicPr>
        <p:blipFill>
          <a:blip r:embed="rId2"/>
          <a:stretch>
            <a:fillRect/>
          </a:stretch>
        </p:blipFill>
        <p:spPr>
          <a:xfrm>
            <a:off x="2093655" y="826060"/>
            <a:ext cx="8004689" cy="5649482"/>
          </a:xfrm>
          <a:prstGeom prst="rect">
            <a:avLst/>
          </a:prstGeom>
        </p:spPr>
      </p:pic>
    </p:spTree>
    <p:extLst>
      <p:ext uri="{BB962C8B-B14F-4D97-AF65-F5344CB8AC3E}">
        <p14:creationId xmlns:p14="http://schemas.microsoft.com/office/powerpoint/2010/main" val="4065599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Number of measles cases in the EU/EEA and the UK by month, January2008–July 2020 (Source: </a:t>
            </a:r>
            <a:r>
              <a:rPr lang="en-GB" sz="2000" dirty="0" err="1"/>
              <a:t>TESSy</a:t>
            </a:r>
            <a:r>
              <a:rPr lang="en-GB" sz="2000" dirty="0"/>
              <a: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9E29A8E-A0F1-419A-8E8B-A78BF9C70DE8}" type="slidenum">
              <a:rPr kumimoji="0" lang="en-GB" sz="1200" b="0"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7C7E6A77-5E16-4CD4-9135-992EB49E6C12}"/>
              </a:ext>
            </a:extLst>
          </p:cNvPr>
          <p:cNvPicPr>
            <a:picLocks noChangeAspect="1"/>
          </p:cNvPicPr>
          <p:nvPr/>
        </p:nvPicPr>
        <p:blipFill>
          <a:blip r:embed="rId2"/>
          <a:stretch>
            <a:fillRect/>
          </a:stretch>
        </p:blipFill>
        <p:spPr>
          <a:xfrm>
            <a:off x="1157361" y="1199698"/>
            <a:ext cx="8903465" cy="5458406"/>
          </a:xfrm>
          <a:prstGeom prst="rect">
            <a:avLst/>
          </a:prstGeom>
        </p:spPr>
      </p:pic>
    </p:spTree>
    <p:extLst>
      <p:ext uri="{BB962C8B-B14F-4D97-AF65-F5344CB8AC3E}">
        <p14:creationId xmlns:p14="http://schemas.microsoft.com/office/powerpoint/2010/main" val="330251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11 September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846457" y="5590630"/>
            <a:ext cx="8851725" cy="867930"/>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9E4E8E9C-3A78-4230-AA9E-9D52A3967650}"/>
              </a:ext>
            </a:extLst>
          </p:cNvPr>
          <p:cNvPicPr>
            <a:picLocks noChangeAspect="1"/>
          </p:cNvPicPr>
          <p:nvPr/>
        </p:nvPicPr>
        <p:blipFill>
          <a:blip r:embed="rId2"/>
          <a:stretch>
            <a:fillRect/>
          </a:stretch>
        </p:blipFill>
        <p:spPr>
          <a:xfrm>
            <a:off x="209802" y="1313504"/>
            <a:ext cx="11772396" cy="4230991"/>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11 September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2" y="4783383"/>
            <a:ext cx="11524754" cy="397032"/>
          </a:xfrm>
          <a:prstGeom prst="rect">
            <a:avLst/>
          </a:prstGeom>
        </p:spPr>
        <p:txBody>
          <a:bodyPr wrap="square">
            <a:spAutoFit/>
          </a:bodyPr>
          <a:lstStyle/>
          <a:p>
            <a:r>
              <a:rPr lang="en-GB" sz="1100" dirty="0"/>
              <a:t>*According to media,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2" y="5196006"/>
            <a:ext cx="11196731" cy="563231"/>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endParaRPr lang="en-GB" sz="2800" dirty="0"/>
          </a:p>
        </p:txBody>
      </p:sp>
      <p:sp>
        <p:nvSpPr>
          <p:cNvPr id="8" name="TextBox 7"/>
          <p:cNvSpPr txBox="1"/>
          <p:nvPr/>
        </p:nvSpPr>
        <p:spPr>
          <a:xfrm>
            <a:off x="454392" y="5710328"/>
            <a:ext cx="11196731" cy="258532"/>
          </a:xfrm>
          <a:prstGeom prst="rect">
            <a:avLst/>
          </a:prstGeom>
          <a:noFill/>
        </p:spPr>
        <p:txBody>
          <a:bodyPr wrap="square" rtlCol="0">
            <a:spAutoFit/>
          </a:bodyPr>
          <a:lstStyle/>
          <a:p>
            <a:r>
              <a:rPr lang="en-GB" sz="1100" dirty="0"/>
              <a:t>On 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454392" y="5934030"/>
            <a:ext cx="11443778" cy="410882"/>
          </a:xfrm>
          <a:prstGeom prst="rect">
            <a:avLst/>
          </a:prstGeom>
          <a:noFill/>
        </p:spPr>
        <p:txBody>
          <a:bodyPr wrap="square" rtlCol="0">
            <a:spAutoFit/>
          </a:bodyPr>
          <a:lstStyle/>
          <a:p>
            <a:r>
              <a:rPr lang="en-GB" sz="1100" dirty="0"/>
              <a:t>On 24 July, the increase in deaths is partly attributable to the inclusion of deaths by Peru (from March to the end of June) which were previously not reported.</a:t>
            </a:r>
          </a:p>
          <a:p>
            <a:endParaRPr lang="en-GB" sz="1200" dirty="0"/>
          </a:p>
        </p:txBody>
      </p:sp>
      <p:pic>
        <p:nvPicPr>
          <p:cNvPr id="9" name="Picture 8">
            <a:extLst>
              <a:ext uri="{FF2B5EF4-FFF2-40B4-BE49-F238E27FC236}">
                <a16:creationId xmlns:a16="http://schemas.microsoft.com/office/drawing/2014/main" id="{65A63359-0EDF-40D5-85B3-2547DE2C1D14}"/>
              </a:ext>
            </a:extLst>
          </p:cNvPr>
          <p:cNvPicPr>
            <a:picLocks noChangeAspect="1"/>
          </p:cNvPicPr>
          <p:nvPr/>
        </p:nvPicPr>
        <p:blipFill>
          <a:blip r:embed="rId7"/>
          <a:stretch>
            <a:fillRect/>
          </a:stretch>
        </p:blipFill>
        <p:spPr>
          <a:xfrm>
            <a:off x="855466" y="1112943"/>
            <a:ext cx="10394581" cy="3621338"/>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EU/EEA and the UK, as of 11 September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729337" y="5503783"/>
            <a:ext cx="10582052" cy="909480"/>
          </a:xfrm>
          <a:prstGeom prst="rect">
            <a:avLst/>
          </a:prstGeom>
          <a:noFill/>
        </p:spPr>
        <p:txBody>
          <a:bodyPr wrap="square" rtlCol="0">
            <a:spAutoFit/>
          </a:bodyPr>
          <a:lstStyle/>
          <a:p>
            <a:r>
              <a:rPr lang="en-GB" sz="1100" dirty="0"/>
              <a:t>*</a:t>
            </a:r>
            <a:r>
              <a:rPr lang="en-GB" sz="1200" dirty="0"/>
              <a:t>Spain: Since 11 May, the frequency of reporting from regional level to national level has </a:t>
            </a:r>
            <a:r>
              <a:rPr lang="en-GB" sz="1200" dirty="0">
                <a:hlinkClick r:id="rId3" tooltip="https://www.mscbs.gob.es/profesionales/saludpublica/ccayes/alertasactual/ncov-china/documentos/actualizacion_116_covid-19.pdf"/>
              </a:rPr>
              <a:t>changed</a:t>
            </a:r>
            <a:r>
              <a:rPr lang="en-GB" sz="12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endParaRPr lang="en-GB" sz="1100" dirty="0"/>
          </a:p>
          <a:p>
            <a:endParaRPr lang="en-GB" sz="1100" dirty="0"/>
          </a:p>
        </p:txBody>
      </p:sp>
      <p:pic>
        <p:nvPicPr>
          <p:cNvPr id="4" name="Picture 3">
            <a:extLst>
              <a:ext uri="{FF2B5EF4-FFF2-40B4-BE49-F238E27FC236}">
                <a16:creationId xmlns:a16="http://schemas.microsoft.com/office/drawing/2014/main" id="{B5F097C5-6835-479B-81DA-20931694094D}"/>
              </a:ext>
            </a:extLst>
          </p:cNvPr>
          <p:cNvPicPr>
            <a:picLocks noChangeAspect="1"/>
          </p:cNvPicPr>
          <p:nvPr/>
        </p:nvPicPr>
        <p:blipFill>
          <a:blip r:embed="rId4"/>
          <a:stretch>
            <a:fillRect/>
          </a:stretch>
        </p:blipFill>
        <p:spPr>
          <a:xfrm>
            <a:off x="170202" y="1210419"/>
            <a:ext cx="11839458" cy="4157832"/>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11 September 2020</a:t>
            </a:r>
          </a:p>
        </p:txBody>
      </p:sp>
      <p:sp>
        <p:nvSpPr>
          <p:cNvPr id="6" name="Rectangle 5"/>
          <p:cNvSpPr/>
          <p:nvPr/>
        </p:nvSpPr>
        <p:spPr>
          <a:xfrm>
            <a:off x="0" y="6074226"/>
            <a:ext cx="11709399" cy="584775"/>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numbers of reported cases can have a big impact on the notification rate. In addition,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902EEBC0-9250-4A1A-A55A-F6A5A7E548B7}"/>
              </a:ext>
            </a:extLst>
          </p:cNvPr>
          <p:cNvPicPr>
            <a:picLocks noChangeAspect="1"/>
          </p:cNvPicPr>
          <p:nvPr/>
        </p:nvPicPr>
        <p:blipFill>
          <a:blip r:embed="rId2"/>
          <a:stretch>
            <a:fillRect/>
          </a:stretch>
        </p:blipFill>
        <p:spPr>
          <a:xfrm>
            <a:off x="2257374" y="856265"/>
            <a:ext cx="7279255" cy="5145470"/>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tLang="en-US" sz="2000" dirty="0">
                <a:solidFill>
                  <a:prstClr val="black"/>
                </a:solidFill>
              </a:rPr>
              <a:t>Ebola virus disease case distribution in Equateur Province, </a:t>
            </a:r>
            <a:br>
              <a:rPr lang="en-GB" altLang="en-US" sz="2000" dirty="0">
                <a:solidFill>
                  <a:prstClr val="black"/>
                </a:solidFill>
              </a:rPr>
            </a:br>
            <a:r>
              <a:rPr lang="en-GB" altLang="en-US" sz="2000" dirty="0">
                <a:solidFill>
                  <a:prstClr val="black"/>
                </a:solidFill>
              </a:rPr>
              <a:t>Democratic Republic of the Congo, as of 8 September 2020</a:t>
            </a:r>
            <a:endParaRPr lang="en-GB" sz="2000" dirty="0">
              <a:solidFill>
                <a:prstClr val="black"/>
              </a:solidFill>
            </a:endParaRP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p:cNvPicPr>
            <a:picLocks noChangeAspect="1"/>
          </p:cNvPicPr>
          <p:nvPr/>
        </p:nvPicPr>
        <p:blipFill>
          <a:blip r:embed="rId2"/>
          <a:stretch>
            <a:fillRect/>
          </a:stretch>
        </p:blipFill>
        <p:spPr>
          <a:xfrm>
            <a:off x="226869" y="1696562"/>
            <a:ext cx="11775460" cy="3249512"/>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dirty="0">
                <a:solidFill>
                  <a:prstClr val="black"/>
                </a:solidFill>
              </a:rPr>
              <a:t>Distribution of confirmed and probable cases of Ebola virus disease by week of reporting in Equateur Province, Democratic Republic of the Congo, </a:t>
            </a:r>
            <a:br>
              <a:rPr lang="en-GB" sz="2000" dirty="0">
                <a:solidFill>
                  <a:prstClr val="black"/>
                </a:solidFill>
              </a:rPr>
            </a:br>
            <a:r>
              <a:rPr lang="en-GB" sz="2000" dirty="0">
                <a:solidFill>
                  <a:prstClr val="black"/>
                </a:solidFill>
              </a:rPr>
              <a:t>as of 8 September 2020</a:t>
            </a:r>
            <a:endParaRPr lang="en-GB" sz="20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Content Placeholder 4"/>
          <p:cNvPicPr>
            <a:picLocks noGrp="1" noChangeAspect="1"/>
          </p:cNvPicPr>
          <p:nvPr>
            <p:ph idx="1"/>
          </p:nvPr>
        </p:nvPicPr>
        <p:blipFill>
          <a:blip r:embed="rId2"/>
          <a:stretch>
            <a:fillRect/>
          </a:stretch>
        </p:blipFill>
        <p:spPr>
          <a:xfrm>
            <a:off x="2261887" y="1648690"/>
            <a:ext cx="7748789" cy="4057113"/>
          </a:xfrm>
          <a:prstGeom prst="rect">
            <a:avLst/>
          </a:prstGeo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562708" y="300446"/>
            <a:ext cx="10512963"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Geographical distribution of confirmed and probable cases of Ebola virus disease, Equateur Province, Democratic Republic of the Congo, </a:t>
            </a:r>
          </a:p>
          <a:p>
            <a:pPr algn="ctr" fontAlgn="base">
              <a:spcAft>
                <a:spcPct val="0"/>
              </a:spcAft>
            </a:pPr>
            <a:r>
              <a:rPr lang="en-GB" sz="2000" dirty="0"/>
              <a:t>as of 8 September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1926" y="1100805"/>
            <a:ext cx="7129435" cy="5509109"/>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9</a:t>
            </a:fld>
            <a:endParaRPr lang="en-GB" dirty="0"/>
          </a:p>
        </p:txBody>
      </p:sp>
      <p:sp>
        <p:nvSpPr>
          <p:cNvPr id="6" name="Title 1"/>
          <p:cNvSpPr txBox="1">
            <a:spLocks/>
          </p:cNvSpPr>
          <p:nvPr/>
        </p:nvSpPr>
        <p:spPr>
          <a:xfrm>
            <a:off x="106680" y="209005"/>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Distribution of West Nile virus infections in humans by affected areas in the EU/EEA countries and EU neighbouring countries, as of 10 September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3" name="Picture 2">
            <a:extLst>
              <a:ext uri="{FF2B5EF4-FFF2-40B4-BE49-F238E27FC236}">
                <a16:creationId xmlns:a16="http://schemas.microsoft.com/office/drawing/2014/main" id="{58CC0716-1779-40F5-8976-89A21C0C0C18}"/>
              </a:ext>
            </a:extLst>
          </p:cNvPr>
          <p:cNvPicPr>
            <a:picLocks noChangeAspect="1"/>
          </p:cNvPicPr>
          <p:nvPr/>
        </p:nvPicPr>
        <p:blipFill>
          <a:blip r:embed="rId2"/>
          <a:stretch>
            <a:fillRect/>
          </a:stretch>
        </p:blipFill>
        <p:spPr>
          <a:xfrm>
            <a:off x="2060999" y="953417"/>
            <a:ext cx="8070001" cy="5695578"/>
          </a:xfrm>
          <a:prstGeom prst="rect">
            <a:avLst/>
          </a:prstGeom>
        </p:spPr>
      </p:pic>
    </p:spTree>
    <p:extLst>
      <p:ext uri="{BB962C8B-B14F-4D97-AF65-F5344CB8AC3E}">
        <p14:creationId xmlns:p14="http://schemas.microsoft.com/office/powerpoint/2010/main" val="1892343196"/>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23a570b-d7a9-49ca-a34c-8afb8206b4bf"/>
    <ds:schemaRef ds:uri="http://schemas.microsoft.com/sharepoint/v3"/>
    <ds:schemaRef ds:uri="376727eb-354b-45e4-998d-f84ea079474e"/>
    <ds:schemaRef ds:uri="http://www.w3.org/XML/1998/namespace"/>
    <ds:schemaRef ds:uri="http://purl.org/dc/dcmitype/"/>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25317</TotalTime>
  <Words>804</Words>
  <Application>Microsoft Office PowerPoint</Application>
  <PresentationFormat>Widescreen</PresentationFormat>
  <Paragraphs>38</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Tahoma</vt:lpstr>
      <vt:lpstr>Theme_ECDC</vt:lpstr>
      <vt:lpstr>Reusable maps and graphs from ECDC Communicable Disease Threats Report   Week 37, 2020 </vt:lpstr>
      <vt:lpstr>Distribution of COVID-19 cases* in accordance with the applied case definitions in the affected countries, as of 11 September 2020</vt:lpstr>
      <vt:lpstr>Distribution of COVID-19 deaths* worldwide, as of 11 September 2020 </vt:lpstr>
      <vt:lpstr>Distribution of laboratory-confirmed cases* of COVID-19 in EU/EEA and the UK, as of 11 September 2020</vt:lpstr>
      <vt:lpstr>Geographic distribution of 14-day cumulative number of reported COVID-19 cases per 100 000 population, worldwide, as of 11 September 2020</vt:lpstr>
      <vt:lpstr>Ebola virus disease case distribution in Equateur Province,  Democratic Republic of the Congo, as of 8 September 2020</vt:lpstr>
      <vt:lpstr>Distribution of confirmed and probable cases of Ebola virus disease by week of reporting in Equateur Province, Democratic Republic of the Congo,  as of 8 September 2020</vt:lpstr>
      <vt:lpstr>PowerPoint Presentation</vt:lpstr>
      <vt:lpstr>PowerPoint Presentation</vt:lpstr>
      <vt:lpstr>Distribution of West Nile virus infections in humans by affected areas in the EU/EEA countries and EU neighbouring countries, as of 10 September 2020</vt:lpstr>
      <vt:lpstr>PowerPoint Presentation</vt:lpstr>
      <vt:lpstr>Distribution of West Nile virus infections among humans and outbreaks among equids and/or birds in the EU, as of 10 September 2020</vt:lpstr>
      <vt:lpstr>Number of measles cases in the EU/EEA and the UK by month, January2008–July 2020 (Source: TESSy)</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Harry Gosling</cp:lastModifiedBy>
  <cp:revision>2026</cp:revision>
  <cp:lastPrinted>2017-03-24T07:50:18Z</cp:lastPrinted>
  <dcterms:created xsi:type="dcterms:W3CDTF">2015-11-05T13:02:54Z</dcterms:created>
  <dcterms:modified xsi:type="dcterms:W3CDTF">2020-09-11T13:54:14Z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