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4"/>
  </p:notesMasterIdLst>
  <p:handoutMasterIdLst>
    <p:handoutMasterId r:id="rId15"/>
  </p:handoutMasterIdLst>
  <p:sldIdLst>
    <p:sldId id="256" r:id="rId8"/>
    <p:sldId id="412" r:id="rId9"/>
    <p:sldId id="419" r:id="rId10"/>
    <p:sldId id="422" r:id="rId11"/>
    <p:sldId id="423" r:id="rId12"/>
    <p:sldId id="421" r:id="rId13"/>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0251" autoAdjust="0"/>
  </p:normalViewPr>
  <p:slideViewPr>
    <p:cSldViewPr snapToGrid="0">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dms.ecdcnet.europa.eu/sites/srs/eir/eieo/eidb/other/Malaria_Cape%20Verde_2017_CaseB_DataSet.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s>
    <c:plotArea>
      <c:layout>
        <c:manualLayout>
          <c:layoutTarget val="inner"/>
          <c:xMode val="edge"/>
          <c:yMode val="edge"/>
          <c:x val="0.10407121439917096"/>
          <c:y val="0.15467156605424323"/>
          <c:w val="0.8818433310244651"/>
          <c:h val="0.62690908428113146"/>
        </c:manualLayout>
      </c:layout>
      <c:barChart>
        <c:barDir val="col"/>
        <c:grouping val="stacked"/>
        <c:varyColors val="0"/>
        <c:ser>
          <c:idx val="1"/>
          <c:order val="1"/>
          <c:tx>
            <c:strRef>
              <c:f>Epicurve!$H$2</c:f>
              <c:strCache>
                <c:ptCount val="1"/>
                <c:pt idx="0">
                  <c:v>Number of cases</c:v>
                </c:pt>
              </c:strCache>
            </c:strRef>
          </c:tx>
          <c:spPr>
            <a:solidFill>
              <a:srgbClr val="9BBB59">
                <a:lumMod val="75000"/>
              </a:srgbClr>
            </a:solidFill>
          </c:spPr>
          <c:invertIfNegative val="0"/>
          <c:val>
            <c:numRef>
              <c:f>Epicurve!$H$3:$H$47</c:f>
              <c:numCache>
                <c:formatCode>General</c:formatCode>
                <c:ptCount val="45"/>
                <c:pt idx="3">
                  <c:v>1</c:v>
                </c:pt>
                <c:pt idx="4">
                  <c:v>1</c:v>
                </c:pt>
                <c:pt idx="9">
                  <c:v>1</c:v>
                </c:pt>
                <c:pt idx="11">
                  <c:v>2</c:v>
                </c:pt>
                <c:pt idx="14">
                  <c:v>1</c:v>
                </c:pt>
                <c:pt idx="25">
                  <c:v>2</c:v>
                </c:pt>
                <c:pt idx="26">
                  <c:v>11</c:v>
                </c:pt>
                <c:pt idx="27">
                  <c:v>10</c:v>
                </c:pt>
                <c:pt idx="28">
                  <c:v>16</c:v>
                </c:pt>
                <c:pt idx="29">
                  <c:v>6</c:v>
                </c:pt>
                <c:pt idx="30">
                  <c:v>5</c:v>
                </c:pt>
                <c:pt idx="31">
                  <c:v>5</c:v>
                </c:pt>
                <c:pt idx="32">
                  <c:v>9</c:v>
                </c:pt>
                <c:pt idx="33">
                  <c:v>32</c:v>
                </c:pt>
                <c:pt idx="34">
                  <c:v>53</c:v>
                </c:pt>
                <c:pt idx="35">
                  <c:v>35</c:v>
                </c:pt>
                <c:pt idx="36">
                  <c:v>36</c:v>
                </c:pt>
                <c:pt idx="37">
                  <c:v>28</c:v>
                </c:pt>
                <c:pt idx="38">
                  <c:v>14</c:v>
                </c:pt>
                <c:pt idx="39">
                  <c:v>12</c:v>
                </c:pt>
                <c:pt idx="40">
                  <c:v>23</c:v>
                </c:pt>
                <c:pt idx="41">
                  <c:v>41</c:v>
                </c:pt>
                <c:pt idx="42">
                  <c:v>54</c:v>
                </c:pt>
                <c:pt idx="43">
                  <c:v>9</c:v>
                </c:pt>
                <c:pt idx="44">
                  <c:v>5</c:v>
                </c:pt>
              </c:numCache>
            </c:numRef>
          </c:val>
          <c:extLst xmlns:c16r2="http://schemas.microsoft.com/office/drawing/2015/06/chart">
            <c:ext xmlns:c16="http://schemas.microsoft.com/office/drawing/2014/chart" uri="{C3380CC4-5D6E-409C-BE32-E72D297353CC}">
              <c16:uniqueId val="{00000000-4D9E-48A5-B585-CE86B39851B3}"/>
            </c:ext>
          </c:extLst>
        </c:ser>
        <c:dLbls>
          <c:showLegendKey val="0"/>
          <c:showVal val="0"/>
          <c:showCatName val="0"/>
          <c:showSerName val="0"/>
          <c:showPercent val="0"/>
          <c:showBubbleSize val="0"/>
        </c:dLbls>
        <c:gapWidth val="12"/>
        <c:overlap val="100"/>
        <c:axId val="147891360"/>
        <c:axId val="12755689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Epicurve!$G$2</c15:sqref>
                        </c15:formulaRef>
                      </c:ext>
                    </c:extLst>
                    <c:strCache>
                      <c:ptCount val="1"/>
                      <c:pt idx="0">
                        <c:v>Epidemiological week</c:v>
                      </c:pt>
                    </c:strCache>
                  </c:strRef>
                </c:tx>
                <c:spPr>
                  <a:solidFill>
                    <a:srgbClr val="9BBB59">
                      <a:lumMod val="50000"/>
                    </a:srgbClr>
                  </a:solidFill>
                </c:spPr>
                <c:invertIfNegative val="0"/>
                <c:val>
                  <c:numRef>
                    <c:extLst xmlns:c16r2="http://schemas.microsoft.com/office/drawing/2015/06/chart">
                      <c:ext uri="{02D57815-91ED-43cb-92C2-25804820EDAC}">
                        <c15:formulaRef>
                          <c15:sqref>Epicurve!$G$3:$G$47</c15:sqref>
                        </c15:formulaRef>
                      </c:ext>
                    </c:extLst>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val>
                <c:extLst xmlns:c16r2="http://schemas.microsoft.com/office/drawing/2015/06/chart">
                  <c:ext xmlns:c16="http://schemas.microsoft.com/office/drawing/2014/chart" uri="{C3380CC4-5D6E-409C-BE32-E72D297353CC}">
                    <c16:uniqueId val="{00000001-4D9E-48A5-B585-CE86B39851B3}"/>
                  </c:ext>
                </c:extLst>
              </c15:ser>
            </c15:filteredBarSeries>
          </c:ext>
        </c:extLst>
      </c:barChart>
      <c:catAx>
        <c:axId val="147891360"/>
        <c:scaling>
          <c:orientation val="minMax"/>
        </c:scaling>
        <c:delete val="0"/>
        <c:axPos val="b"/>
        <c:title>
          <c:tx>
            <c:rich>
              <a:bodyPr/>
              <a:lstStyle/>
              <a:p>
                <a:pPr>
                  <a:defRPr sz="1200"/>
                </a:pPr>
                <a:r>
                  <a:rPr lang="en-GB"/>
                  <a:t>Week of reporting</a:t>
                </a:r>
              </a:p>
            </c:rich>
          </c:tx>
          <c:layout>
            <c:manualLayout>
              <c:xMode val="edge"/>
              <c:yMode val="edge"/>
              <c:x val="0.43472857154991551"/>
              <c:y val="0.8706992125984252"/>
            </c:manualLayout>
          </c:layout>
          <c:overlay val="0"/>
        </c:title>
        <c:numFmt formatCode="General" sourceLinked="0"/>
        <c:majorTickMark val="out"/>
        <c:minorTickMark val="none"/>
        <c:tickLblPos val="low"/>
        <c:crossAx val="127556896"/>
        <c:crosses val="autoZero"/>
        <c:auto val="1"/>
        <c:lblAlgn val="ctr"/>
        <c:lblOffset val="100"/>
        <c:noMultiLvlLbl val="0"/>
      </c:catAx>
      <c:valAx>
        <c:axId val="127556896"/>
        <c:scaling>
          <c:orientation val="minMax"/>
          <c:max val="60"/>
          <c:min val="0"/>
        </c:scaling>
        <c:delete val="0"/>
        <c:axPos val="l"/>
        <c:numFmt formatCode="General" sourceLinked="1"/>
        <c:majorTickMark val="out"/>
        <c:minorTickMark val="none"/>
        <c:tickLblPos val="nextTo"/>
        <c:crossAx val="147891360"/>
        <c:crosses val="autoZero"/>
        <c:crossBetween val="between"/>
      </c:valAx>
    </c:plotArea>
    <c:plotVisOnly val="1"/>
    <c:dispBlanksAs val="gap"/>
    <c:showDLblsOverMax val="0"/>
  </c:chart>
  <c:spPr>
    <a:ln>
      <a:noFill/>
    </a:ln>
  </c:spPr>
  <c:externalData r:id="rId2">
    <c:autoUpdate val="0"/>
  </c:externalData>
  <c:userShapes r:id="rId3"/>
  <c:extLst xmlns:c16r2="http://schemas.microsoft.com/office/drawing/2015/06/chart"/>
</c:chartSpace>
</file>

<file path=ppt/drawings/drawing1.xml><?xml version="1.0" encoding="utf-8"?>
<c:userShapes xmlns:c="http://schemas.openxmlformats.org/drawingml/2006/chart">
  <cdr:relSizeAnchor xmlns:cdr="http://schemas.openxmlformats.org/drawingml/2006/chartDrawing">
    <cdr:from>
      <cdr:x>0</cdr:x>
      <cdr:y>0.03667</cdr:y>
    </cdr:from>
    <cdr:to>
      <cdr:x>0.27023</cdr:x>
      <cdr:y>0.11</cdr:y>
    </cdr:to>
    <cdr:sp macro="" textlink="">
      <cdr:nvSpPr>
        <cdr:cNvPr id="2" name="TextBox 1"/>
        <cdr:cNvSpPr txBox="1"/>
      </cdr:nvSpPr>
      <cdr:spPr>
        <a:xfrm xmlns:a="http://schemas.openxmlformats.org/drawingml/2006/main">
          <a:off x="0" y="104775"/>
          <a:ext cx="159067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i="0"/>
            <a:t>Number of cases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46.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46,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93" y="792479"/>
            <a:ext cx="7960909" cy="5621867"/>
          </a:xfrm>
          <a:prstGeom prst="rect">
            <a:avLst/>
          </a:prstGeom>
        </p:spPr>
      </p:pic>
    </p:spTree>
    <p:extLst>
      <p:ext uri="{BB962C8B-B14F-4D97-AF65-F5344CB8AC3E}">
        <p14:creationId xmlns:p14="http://schemas.microsoft.com/office/powerpoint/2010/main" val="184395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32" y="887307"/>
            <a:ext cx="7922540" cy="5594773"/>
          </a:xfrm>
          <a:prstGeom prst="rect">
            <a:avLst/>
          </a:prstGeom>
        </p:spPr>
      </p:pic>
    </p:spTree>
    <p:extLst>
      <p:ext uri="{BB962C8B-B14F-4D97-AF65-F5344CB8AC3E}">
        <p14:creationId xmlns:p14="http://schemas.microsoft.com/office/powerpoint/2010/main" val="167587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67" y="880533"/>
            <a:ext cx="7797852" cy="5506720"/>
          </a:xfrm>
          <a:prstGeom prst="rect">
            <a:avLst/>
          </a:prstGeom>
        </p:spPr>
      </p:pic>
    </p:spTree>
    <p:extLst>
      <p:ext uri="{BB962C8B-B14F-4D97-AF65-F5344CB8AC3E}">
        <p14:creationId xmlns:p14="http://schemas.microsoft.com/office/powerpoint/2010/main" val="155154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66977435"/>
              </p:ext>
            </p:extLst>
          </p:nvPr>
        </p:nvGraphicFramePr>
        <p:xfrm>
          <a:off x="507076" y="1271846"/>
          <a:ext cx="7705898" cy="492944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1014" y="872837"/>
            <a:ext cx="7861960" cy="286232"/>
          </a:xfrm>
          <a:prstGeom prst="rect">
            <a:avLst/>
          </a:prstGeom>
          <a:noFill/>
        </p:spPr>
        <p:txBody>
          <a:bodyPr wrap="none" rtlCol="0">
            <a:spAutoFit/>
          </a:bodyPr>
          <a:lstStyle/>
          <a:p>
            <a:r>
              <a:rPr lang="en-GB" sz="1400" dirty="0"/>
              <a:t>Number of autochthonous malaria cases by week of reporting as of week 45 - 2017, Cape Verde </a:t>
            </a:r>
          </a:p>
        </p:txBody>
      </p:sp>
    </p:spTree>
    <p:extLst>
      <p:ext uri="{BB962C8B-B14F-4D97-AF65-F5344CB8AC3E}">
        <p14:creationId xmlns:p14="http://schemas.microsoft.com/office/powerpoint/2010/main" val="238998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7910" y="623599"/>
            <a:ext cx="7146177" cy="856066"/>
          </a:xfrm>
          <a:prstGeom prst="rect">
            <a:avLst/>
          </a:prstGeom>
        </p:spPr>
        <p:txBody>
          <a:bodyPr>
            <a:noAutofit/>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a:lstStyle>
          <a:p>
            <a:pPr algn="ctr"/>
            <a:r>
              <a:rPr lang="en-GB" sz="2000" kern="0" dirty="0" smtClean="0"/>
              <a:t>Distribution of cumulative </a:t>
            </a:r>
            <a:r>
              <a:rPr lang="en-GB" sz="2000" kern="0" dirty="0" smtClean="0"/>
              <a:t>cholera </a:t>
            </a:r>
            <a:r>
              <a:rPr lang="en-GB" sz="2000" kern="0" dirty="0" smtClean="0"/>
              <a:t>cases, worldwide, data entered on 11 October and 15 November 2017 </a:t>
            </a:r>
            <a:endParaRPr lang="en-GB" sz="2000" kern="0" dirty="0"/>
          </a:p>
        </p:txBody>
      </p:sp>
      <p:graphicFrame>
        <p:nvGraphicFramePr>
          <p:cNvPr id="3" name="Table 2"/>
          <p:cNvGraphicFramePr>
            <a:graphicFrameLocks noGrp="1"/>
          </p:cNvGraphicFramePr>
          <p:nvPr>
            <p:extLst>
              <p:ext uri="{D42A27DB-BD31-4B8C-83A1-F6EECF244321}">
                <p14:modId xmlns:p14="http://schemas.microsoft.com/office/powerpoint/2010/main" val="767374808"/>
              </p:ext>
            </p:extLst>
          </p:nvPr>
        </p:nvGraphicFramePr>
        <p:xfrm>
          <a:off x="441648" y="1579417"/>
          <a:ext cx="8336596" cy="4266801"/>
        </p:xfrm>
        <a:graphic>
          <a:graphicData uri="http://schemas.openxmlformats.org/drawingml/2006/table">
            <a:tbl>
              <a:tblPr firstRow="1" firstCol="1" bandRow="1"/>
              <a:tblGrid>
                <a:gridCol w="901652">
                  <a:extLst>
                    <a:ext uri="{9D8B030D-6E8A-4147-A177-3AD203B41FA5}">
                      <a16:colId xmlns="" xmlns:a16="http://schemas.microsoft.com/office/drawing/2014/main" val="3964953813"/>
                    </a:ext>
                  </a:extLst>
                </a:gridCol>
                <a:gridCol w="955827">
                  <a:extLst>
                    <a:ext uri="{9D8B030D-6E8A-4147-A177-3AD203B41FA5}">
                      <a16:colId xmlns="" xmlns:a16="http://schemas.microsoft.com/office/drawing/2014/main" val="2057202234"/>
                    </a:ext>
                  </a:extLst>
                </a:gridCol>
                <a:gridCol w="663072">
                  <a:extLst>
                    <a:ext uri="{9D8B030D-6E8A-4147-A177-3AD203B41FA5}">
                      <a16:colId xmlns="" xmlns:a16="http://schemas.microsoft.com/office/drawing/2014/main" val="4291732517"/>
                    </a:ext>
                  </a:extLst>
                </a:gridCol>
                <a:gridCol w="662439">
                  <a:extLst>
                    <a:ext uri="{9D8B030D-6E8A-4147-A177-3AD203B41FA5}">
                      <a16:colId xmlns="" xmlns:a16="http://schemas.microsoft.com/office/drawing/2014/main" val="3497257152"/>
                    </a:ext>
                  </a:extLst>
                </a:gridCol>
                <a:gridCol w="662439">
                  <a:extLst>
                    <a:ext uri="{9D8B030D-6E8A-4147-A177-3AD203B41FA5}">
                      <a16:colId xmlns="" xmlns:a16="http://schemas.microsoft.com/office/drawing/2014/main" val="210806365"/>
                    </a:ext>
                  </a:extLst>
                </a:gridCol>
                <a:gridCol w="636587">
                  <a:extLst>
                    <a:ext uri="{9D8B030D-6E8A-4147-A177-3AD203B41FA5}">
                      <a16:colId xmlns="" xmlns:a16="http://schemas.microsoft.com/office/drawing/2014/main" val="4134960425"/>
                    </a:ext>
                  </a:extLst>
                </a:gridCol>
                <a:gridCol w="769978">
                  <a:extLst>
                    <a:ext uri="{9D8B030D-6E8A-4147-A177-3AD203B41FA5}">
                      <a16:colId xmlns="" xmlns:a16="http://schemas.microsoft.com/office/drawing/2014/main" val="2950439618"/>
                    </a:ext>
                  </a:extLst>
                </a:gridCol>
                <a:gridCol w="584794">
                  <a:extLst>
                    <a:ext uri="{9D8B030D-6E8A-4147-A177-3AD203B41FA5}">
                      <a16:colId xmlns="" xmlns:a16="http://schemas.microsoft.com/office/drawing/2014/main" val="3378250191"/>
                    </a:ext>
                  </a:extLst>
                </a:gridCol>
                <a:gridCol w="1208952">
                  <a:extLst>
                    <a:ext uri="{9D8B030D-6E8A-4147-A177-3AD203B41FA5}">
                      <a16:colId xmlns="" xmlns:a16="http://schemas.microsoft.com/office/drawing/2014/main" val="66079302"/>
                    </a:ext>
                  </a:extLst>
                </a:gridCol>
                <a:gridCol w="1290856">
                  <a:extLst>
                    <a:ext uri="{9D8B030D-6E8A-4147-A177-3AD203B41FA5}">
                      <a16:colId xmlns="" xmlns:a16="http://schemas.microsoft.com/office/drawing/2014/main" val="2037079592"/>
                    </a:ext>
                  </a:extLst>
                </a:gridCol>
              </a:tblGrid>
              <a:tr h="21381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dirty="0" smtClean="0">
                          <a:effectLst/>
                        </a:rPr>
                        <a:t>Continent</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a:effectLst/>
                        </a:rPr>
                        <a:t>Country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dirty="0" smtClean="0">
                          <a:effectLst/>
                        </a:rPr>
                        <a:t>11</a:t>
                      </a:r>
                      <a:r>
                        <a:rPr lang="en-GB" sz="1100" baseline="0" dirty="0" smtClean="0">
                          <a:effectLst/>
                        </a:rPr>
                        <a:t> </a:t>
                      </a:r>
                      <a:r>
                        <a:rPr lang="en-GB" sz="1100" dirty="0" smtClean="0">
                          <a:effectLst/>
                        </a:rPr>
                        <a:t>Oct</a:t>
                      </a:r>
                      <a:r>
                        <a:rPr lang="en-GB" sz="1100" baseline="0" dirty="0" smtClean="0">
                          <a:effectLst/>
                        </a:rPr>
                        <a:t> </a:t>
                      </a:r>
                      <a:r>
                        <a:rPr lang="en-GB" sz="1100" dirty="0" smtClean="0">
                          <a:effectLst/>
                        </a:rPr>
                        <a:t>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dirty="0" smtClean="0">
                          <a:effectLst/>
                        </a:rPr>
                        <a:t>15 Nov 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GB"/>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dirty="0" smtClean="0">
                          <a:effectLst/>
                        </a:rPr>
                        <a:t>Difference </a:t>
                      </a:r>
                      <a:r>
                        <a:rPr lang="en-GB" sz="1100" dirty="0">
                          <a:effectLst/>
                        </a:rPr>
                        <a:t>new cases </a:t>
                      </a:r>
                      <a:r>
                        <a:rPr lang="en-GB" sz="1100" dirty="0" smtClean="0">
                          <a:effectLst/>
                        </a:rPr>
                        <a:t>Nov </a:t>
                      </a:r>
                      <a:r>
                        <a:rPr lang="en-GB" sz="1100" dirty="0">
                          <a:effectLst/>
                        </a:rPr>
                        <a:t>vs total cases </a:t>
                      </a:r>
                      <a:r>
                        <a:rPr lang="en-GB" sz="1100" dirty="0" smtClean="0">
                          <a:effectLst/>
                        </a:rPr>
                        <a:t>Oct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491939616"/>
                  </a:ext>
                </a:extLst>
              </a:tr>
              <a:tr h="4181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outerShdw blurRad="38100" dist="38100" dir="2700000" algn="tl">
                              <a:srgbClr val="000000">
                                <a:alpha val="43137"/>
                              </a:srgbClr>
                            </a:outerShdw>
                          </a:effectLst>
                        </a:rPr>
                        <a:t> </a:t>
                      </a:r>
                      <a:endParaRPr lang="en-GB" sz="1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Cases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Deaths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Cases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Deaths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Cases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Deaths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Increase of cases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Increase of deaths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3221036244"/>
                  </a:ext>
                </a:extLst>
              </a:tr>
              <a:tr h="213813">
                <a:tc rowSpan="1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a:effectLst/>
                        </a:rPr>
                        <a:t>Africa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Nigeria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7 052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8 852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+ 1800</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+ 8</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3101245826"/>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DR Congo</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31 646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629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42 334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838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+ 10 688</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+ 209</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33%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2176941389"/>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Burundi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+ 109</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287%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685001077"/>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Kenya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2 996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3 518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66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+ 522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+ 11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282784067"/>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South Sudan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20 568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21 097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418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a:effectLst/>
                        </a:rPr>
                        <a:t>+ 529</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+ 40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smtClean="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2880616698"/>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Ethiopia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45 268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856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47 711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877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+ 2 443</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+ 21</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smtClean="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499870658"/>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Chad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445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895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+ 450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+ 9</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101%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512585836"/>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Uganda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+ 28</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794159892"/>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Malawi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a:effectLst/>
                        </a:rPr>
                        <a:t>+ 16</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034386351"/>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Zambia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+ 124</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+ 3</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1127%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+300%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281283876"/>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Angola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375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r">
                        <a:lnSpc>
                          <a:spcPct val="107000"/>
                        </a:lnSpc>
                        <a:spcAft>
                          <a:spcPts val="0"/>
                        </a:spcAft>
                        <a:buFont typeface="Calibri" panose="020F0502020204030204" pitchFamily="34" charset="0"/>
                        <a:buNone/>
                      </a:pPr>
                      <a:r>
                        <a:rPr lang="en-GB" sz="11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321502504"/>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Tanzania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3 348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r">
                        <a:lnSpc>
                          <a:spcPct val="107000"/>
                        </a:lnSpc>
                        <a:spcAft>
                          <a:spcPts val="0"/>
                        </a:spcAft>
                        <a:buFont typeface="Calibri" panose="020F0502020204030204" pitchFamily="34" charset="0"/>
                        <a:buNone/>
                      </a:pPr>
                      <a:r>
                        <a:rPr lang="en-GB" sz="11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2016937764"/>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Mozambique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342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175397949"/>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Somalia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77 783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1 159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2413382070"/>
                  </a:ext>
                </a:extLst>
              </a:tr>
              <a:tr h="2138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a:effectLst/>
                        </a:rPr>
                        <a:t>America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Haiti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10 868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12 167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138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+ 1 299</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effectLst/>
                        </a:rPr>
                        <a:t>+ 16</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r>
                        <a:rPr lang="en-GB" sz="1100" dirty="0" smtClean="0">
                          <a:effectLst/>
                        </a:rPr>
                        <a:t>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3677258329"/>
                  </a:ext>
                </a:extLst>
              </a:tr>
              <a:tr h="213813">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GB" sz="1100" dirty="0">
                          <a:effectLst/>
                        </a:rPr>
                        <a:t>Asia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Yemen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780 886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2 137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913 741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2 196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+ 132 855</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a:solidFill>
                            <a:srgbClr val="FF0000"/>
                          </a:solidFill>
                          <a:effectLst/>
                        </a:rPr>
                        <a:t>+ 59</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smtClean="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3417281522"/>
                  </a:ext>
                </a:extLst>
              </a:tr>
              <a:tr h="213813">
                <a:tc vMerge="1">
                  <a:txBody>
                    <a:bodyPr/>
                    <a:lstStyle/>
                    <a:p>
                      <a:endParaRPr lang="en-GB"/>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n-GB" sz="1100" b="1" dirty="0">
                          <a:effectLst/>
                        </a:rPr>
                        <a:t>Philippines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Unk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smtClean="0">
                          <a:effectLst/>
                          <a:latin typeface="+mn-lt"/>
                          <a:ea typeface="+mn-ea"/>
                          <a:cs typeface="+mn-cs"/>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b="1" dirty="0" smtClean="0">
                          <a:effectLst/>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lnSpc>
                          <a:spcPct val="107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4138874091"/>
                  </a:ext>
                </a:extLst>
              </a:tr>
            </a:tbl>
          </a:graphicData>
        </a:graphic>
      </p:graphicFrame>
      <p:sp>
        <p:nvSpPr>
          <p:cNvPr id="4" name="TextBox 3"/>
          <p:cNvSpPr txBox="1"/>
          <p:nvPr/>
        </p:nvSpPr>
        <p:spPr>
          <a:xfrm>
            <a:off x="847897" y="5846218"/>
            <a:ext cx="4599016" cy="276999"/>
          </a:xfrm>
          <a:prstGeom prst="rect">
            <a:avLst/>
          </a:prstGeom>
          <a:noFill/>
        </p:spPr>
        <p:txBody>
          <a:bodyPr wrap="none" rtlCol="0">
            <a:spAutoFit/>
          </a:bodyPr>
          <a:lstStyle/>
          <a:p>
            <a:pPr fontAlgn="auto">
              <a:lnSpc>
                <a:spcPct val="100000"/>
              </a:lnSpc>
              <a:spcBef>
                <a:spcPts val="0"/>
              </a:spcBef>
              <a:spcAft>
                <a:spcPts val="0"/>
              </a:spcAft>
            </a:pPr>
            <a:r>
              <a:rPr lang="en-GB" sz="1200" dirty="0" smtClean="0">
                <a:solidFill>
                  <a:prstClr val="black"/>
                </a:solidFill>
                <a:latin typeface="Calibri" panose="020F0502020204030204"/>
              </a:rPr>
              <a:t>* Data shown is the latest available data from official reports or media.</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457950586"/>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openxmlformats.org/package/2006/metadata/core-properties"/>
    <ds:schemaRef ds:uri="http://purl.org/dc/dcmitype/"/>
    <ds:schemaRef ds:uri="http://purl.org/dc/elements/1.1/"/>
    <ds:schemaRef ds:uri="http://schemas.microsoft.com/office/2006/metadata/properties"/>
    <ds:schemaRef ds:uri="376727eb-354b-45e4-998d-f84ea079474e"/>
    <ds:schemaRef ds:uri="http://schemas.microsoft.com/office/2006/documentManagement/types"/>
    <ds:schemaRef ds:uri="http://schemas.microsoft.com/office/infopath/2007/PartnerControls"/>
    <ds:schemaRef ds:uri="d23a570b-d7a9-49ca-a34c-8afb8206b4bf"/>
    <ds:schemaRef ds:uri="http://schemas.microsoft.com/sharepoint/v3"/>
    <ds:schemaRef ds:uri="http://www.w3.org/XML/1998/namespace"/>
    <ds:schemaRef ds:uri="http://purl.org/dc/terms/"/>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16304</TotalTime>
  <Words>353</Words>
  <Application>Microsoft Office PowerPoint</Application>
  <PresentationFormat>On-screen Show (4:3)</PresentationFormat>
  <Paragraphs>179</Paragraphs>
  <Slides>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Tahoma</vt:lpstr>
      <vt:lpstr>Times</vt:lpstr>
      <vt:lpstr>Times New Roman</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1025</cp:revision>
  <cp:lastPrinted>2017-03-24T07:50:18Z</cp:lastPrinted>
  <dcterms:created xsi:type="dcterms:W3CDTF">2015-11-05T13:02:54Z</dcterms:created>
  <dcterms:modified xsi:type="dcterms:W3CDTF">2017-11-17T13:36:21Z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