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</p:sldMasterIdLst>
  <p:notesMasterIdLst>
    <p:notesMasterId r:id="rId36"/>
  </p:notesMasterIdLst>
  <p:handoutMasterIdLst>
    <p:handoutMasterId r:id="rId37"/>
  </p:handoutMasterIdLst>
  <p:sldIdLst>
    <p:sldId id="261" r:id="rId3"/>
    <p:sldId id="262" r:id="rId4"/>
    <p:sldId id="264" r:id="rId5"/>
    <p:sldId id="263" r:id="rId6"/>
    <p:sldId id="29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794500" cy="9931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688" userDrawn="1">
          <p15:clr>
            <a:srgbClr val="A4A3A4"/>
          </p15:clr>
        </p15:guide>
        <p15:guide id="6" pos="6743" userDrawn="1">
          <p15:clr>
            <a:srgbClr val="A4A3A4"/>
          </p15:clr>
        </p15:guide>
        <p15:guide id="7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Nea Pakarinen" initials="NP" lastIdx="17" clrIdx="1">
    <p:extLst>
      <p:ext uri="{19B8F6BF-5375-455C-9EA6-DF929625EA0E}">
        <p15:presenceInfo xmlns:p15="http://schemas.microsoft.com/office/powerpoint/2012/main" userId="Nea Pakarinen" providerId="None"/>
      </p:ext>
    </p:extLst>
  </p:cmAuthor>
  <p:cmAuthor id="2" name="Marieke van der Werf" initials="MvdW" lastIdx="11" clrIdx="2">
    <p:extLst>
      <p:ext uri="{19B8F6BF-5375-455C-9EA6-DF929625EA0E}">
        <p15:presenceInfo xmlns:p15="http://schemas.microsoft.com/office/powerpoint/2012/main" userId="S-1-5-21-3732144185-4277010889-2338737342-9427" providerId="AD"/>
      </p:ext>
    </p:extLst>
  </p:cmAuthor>
  <p:cmAuthor id="3" name="Csaba Ködmön" initials="CK" lastIdx="1" clrIdx="3">
    <p:extLst>
      <p:ext uri="{19B8F6BF-5375-455C-9EA6-DF929625EA0E}">
        <p15:presenceInfo xmlns:p15="http://schemas.microsoft.com/office/powerpoint/2012/main" userId="S-1-5-21-3732144185-4277010889-2338737342-2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EF"/>
    <a:srgbClr val="69AE23"/>
    <a:srgbClr val="99CC00"/>
    <a:srgbClr val="FFDD00"/>
    <a:srgbClr val="996633"/>
    <a:srgbClr val="FF0000"/>
    <a:srgbClr val="336699"/>
    <a:srgbClr val="008000"/>
    <a:srgbClr val="3333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51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  <p:guide orient="horz" pos="1774"/>
        <p:guide orient="horz" pos="4088"/>
        <p:guide pos="688"/>
        <p:guide pos="6743"/>
        <p:guide pos="5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8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9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0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1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67819148936173"/>
          <c:y val="6.4188226471691034E-2"/>
          <c:w val="0.80203771569777171"/>
          <c:h val="0.75815710536182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F'!$B$1</c:f>
              <c:strCache>
                <c:ptCount val="1"/>
                <c:pt idx="0">
                  <c:v>TB contacts screenenig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18-4CCE-AF0A-BF68CF8C65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8-4CCE-AF0A-BF68CF8C65E2}"/>
              </c:ext>
            </c:extLst>
          </c:dPt>
          <c:cat>
            <c:strRef>
              <c:f>'Figure F'!$A$2:$A$7</c:f>
              <c:strCache>
                <c:ptCount val="6"/>
                <c:pt idx="0">
                  <c:v>Total EU/EEA</c:v>
                </c:pt>
                <c:pt idx="1">
                  <c:v>Portugal</c:v>
                </c:pt>
                <c:pt idx="2">
                  <c:v>Norway</c:v>
                </c:pt>
                <c:pt idx="3">
                  <c:v>Bulgaria</c:v>
                </c:pt>
                <c:pt idx="4">
                  <c:v>Lithuania</c:v>
                </c:pt>
                <c:pt idx="5">
                  <c:v>Slovakia</c:v>
                </c:pt>
              </c:strCache>
            </c:strRef>
          </c:cat>
          <c:val>
            <c:numRef>
              <c:f>'Figure F'!$B$2:$B$7</c:f>
              <c:numCache>
                <c:formatCode>0.0%</c:formatCode>
                <c:ptCount val="6"/>
                <c:pt idx="0">
                  <c:v>0.85645329384016233</c:v>
                </c:pt>
                <c:pt idx="1">
                  <c:v>0.62915462427745661</c:v>
                </c:pt>
                <c:pt idx="2">
                  <c:v>0.92296918767507008</c:v>
                </c:pt>
                <c:pt idx="3">
                  <c:v>0.96727324023134431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18-4CCE-AF0A-BF68CF8C65E2}"/>
            </c:ext>
          </c:extLst>
        </c:ser>
        <c:ser>
          <c:idx val="1"/>
          <c:order val="1"/>
          <c:tx>
            <c:strRef>
              <c:f>'Figure F'!$C$1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6.772751445285026E-2"/>
                  <c:y val="-7.08858600796727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Target &gt;</a:t>
                    </a:r>
                    <a:fld id="{BE7A370E-62DB-4897-9D68-B24A3C6068F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18-4CCE-AF0A-BF68CF8C6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4925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F'!$A$2:$A$7</c:f>
              <c:strCache>
                <c:ptCount val="6"/>
                <c:pt idx="0">
                  <c:v>Total EU/EEA</c:v>
                </c:pt>
                <c:pt idx="1">
                  <c:v>Portugal</c:v>
                </c:pt>
                <c:pt idx="2">
                  <c:v>Norway</c:v>
                </c:pt>
                <c:pt idx="3">
                  <c:v>Bulgaria</c:v>
                </c:pt>
                <c:pt idx="4">
                  <c:v>Lithuania</c:v>
                </c:pt>
                <c:pt idx="5">
                  <c:v>Slovakia</c:v>
                </c:pt>
              </c:strCache>
            </c:strRef>
          </c:cat>
          <c:val>
            <c:numRef>
              <c:f>'Figure F'!$C$2:$C$7</c:f>
              <c:numCache>
                <c:formatCode>0%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18-4CCE-AF0A-BF68CF8C6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5108784"/>
        <c:axId val="455109176"/>
      </c:barChart>
      <c:catAx>
        <c:axId val="45510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09176"/>
        <c:crosses val="autoZero"/>
        <c:auto val="1"/>
        <c:lblAlgn val="ctr"/>
        <c:lblOffset val="100"/>
        <c:noMultiLvlLbl val="0"/>
      </c:catAx>
      <c:valAx>
        <c:axId val="455109176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08784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O'!$B$1</c:f>
              <c:strCache>
                <c:ptCount val="1"/>
                <c:pt idx="0">
                  <c:v>Percentage of detected RR/MDR-TB enrolled in treatment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3-420A-9D39-A45E54982442}"/>
              </c:ext>
            </c:extLst>
          </c:dPt>
          <c:cat>
            <c:strRef>
              <c:f>'Figure O'!$A$2:$A$28</c:f>
              <c:strCache>
                <c:ptCount val="27"/>
                <c:pt idx="0">
                  <c:v>Total EU/EEA</c:v>
                </c:pt>
                <c:pt idx="1">
                  <c:v>Czech Republic</c:v>
                </c:pt>
                <c:pt idx="2">
                  <c:v>Estonia</c:v>
                </c:pt>
                <c:pt idx="3">
                  <c:v>United Kingdom</c:v>
                </c:pt>
                <c:pt idx="4">
                  <c:v>Romania</c:v>
                </c:pt>
                <c:pt idx="5">
                  <c:v>Austria</c:v>
                </c:pt>
                <c:pt idx="6">
                  <c:v>Belgium</c:v>
                </c:pt>
                <c:pt idx="7">
                  <c:v>Bulgaria</c:v>
                </c:pt>
                <c:pt idx="8">
                  <c:v>Cyprus</c:v>
                </c:pt>
                <c:pt idx="9">
                  <c:v>Denmark</c:v>
                </c:pt>
                <c:pt idx="10">
                  <c:v>Finland</c:v>
                </c:pt>
                <c:pt idx="11">
                  <c:v>France</c:v>
                </c:pt>
                <c:pt idx="12">
                  <c:v>Germany</c:v>
                </c:pt>
                <c:pt idx="13">
                  <c:v>Greece</c:v>
                </c:pt>
                <c:pt idx="14">
                  <c:v>Hungary</c:v>
                </c:pt>
                <c:pt idx="15">
                  <c:v>Ireland</c:v>
                </c:pt>
                <c:pt idx="16">
                  <c:v>Italy</c:v>
                </c:pt>
                <c:pt idx="17">
                  <c:v>Latvia</c:v>
                </c:pt>
                <c:pt idx="18">
                  <c:v>Lithuania</c:v>
                </c:pt>
                <c:pt idx="19">
                  <c:v>Luxembourg</c:v>
                </c:pt>
                <c:pt idx="20">
                  <c:v>Netherlands</c:v>
                </c:pt>
                <c:pt idx="21">
                  <c:v>Norway</c:v>
                </c:pt>
                <c:pt idx="22">
                  <c:v>Poland</c:v>
                </c:pt>
                <c:pt idx="23">
                  <c:v>Portugal</c:v>
                </c:pt>
                <c:pt idx="24">
                  <c:v>Slovakia</c:v>
                </c:pt>
                <c:pt idx="25">
                  <c:v>Spain</c:v>
                </c:pt>
                <c:pt idx="26">
                  <c:v>Sweden</c:v>
                </c:pt>
              </c:strCache>
            </c:strRef>
          </c:cat>
          <c:val>
            <c:numRef>
              <c:f>'Figure O'!$B$2:$B$28</c:f>
              <c:numCache>
                <c:formatCode>0%</c:formatCode>
                <c:ptCount val="27"/>
                <c:pt idx="0">
                  <c:v>0.99451052150045749</c:v>
                </c:pt>
                <c:pt idx="1">
                  <c:v>0.8</c:v>
                </c:pt>
                <c:pt idx="2">
                  <c:v>0.95652173913043481</c:v>
                </c:pt>
                <c:pt idx="3">
                  <c:v>0.96</c:v>
                </c:pt>
                <c:pt idx="4">
                  <c:v>0.99356913183279749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3-420A-9D39-A45E54982442}"/>
            </c:ext>
          </c:extLst>
        </c:ser>
        <c:ser>
          <c:idx val="1"/>
          <c:order val="1"/>
          <c:tx>
            <c:strRef>
              <c:f>'Figure O'!$C$1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03-420A-9D39-A45E54982442}"/>
              </c:ext>
            </c:extLst>
          </c:dPt>
          <c:dLbls>
            <c:dLbl>
              <c:idx val="26"/>
              <c:layout>
                <c:manualLayout>
                  <c:x val="-3.3333333333333437E-2"/>
                  <c:y val="-2.18938149972632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Target = </a:t>
                    </a:r>
                    <a:fld id="{AB1B9CBD-2218-4F82-A980-5A347FE1144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03-420A-9D39-A45E54982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O'!$A$2:$A$28</c:f>
              <c:strCache>
                <c:ptCount val="27"/>
                <c:pt idx="0">
                  <c:v>Total EU/EEA</c:v>
                </c:pt>
                <c:pt idx="1">
                  <c:v>Czech Republic</c:v>
                </c:pt>
                <c:pt idx="2">
                  <c:v>Estonia</c:v>
                </c:pt>
                <c:pt idx="3">
                  <c:v>United Kingdom</c:v>
                </c:pt>
                <c:pt idx="4">
                  <c:v>Romania</c:v>
                </c:pt>
                <c:pt idx="5">
                  <c:v>Austria</c:v>
                </c:pt>
                <c:pt idx="6">
                  <c:v>Belgium</c:v>
                </c:pt>
                <c:pt idx="7">
                  <c:v>Bulgaria</c:v>
                </c:pt>
                <c:pt idx="8">
                  <c:v>Cyprus</c:v>
                </c:pt>
                <c:pt idx="9">
                  <c:v>Denmark</c:v>
                </c:pt>
                <c:pt idx="10">
                  <c:v>Finland</c:v>
                </c:pt>
                <c:pt idx="11">
                  <c:v>France</c:v>
                </c:pt>
                <c:pt idx="12">
                  <c:v>Germany</c:v>
                </c:pt>
                <c:pt idx="13">
                  <c:v>Greece</c:v>
                </c:pt>
                <c:pt idx="14">
                  <c:v>Hungary</c:v>
                </c:pt>
                <c:pt idx="15">
                  <c:v>Ireland</c:v>
                </c:pt>
                <c:pt idx="16">
                  <c:v>Italy</c:v>
                </c:pt>
                <c:pt idx="17">
                  <c:v>Latvia</c:v>
                </c:pt>
                <c:pt idx="18">
                  <c:v>Lithuania</c:v>
                </c:pt>
                <c:pt idx="19">
                  <c:v>Luxembourg</c:v>
                </c:pt>
                <c:pt idx="20">
                  <c:v>Netherlands</c:v>
                </c:pt>
                <c:pt idx="21">
                  <c:v>Norway</c:v>
                </c:pt>
                <c:pt idx="22">
                  <c:v>Poland</c:v>
                </c:pt>
                <c:pt idx="23">
                  <c:v>Portugal</c:v>
                </c:pt>
                <c:pt idx="24">
                  <c:v>Slovakia</c:v>
                </c:pt>
                <c:pt idx="25">
                  <c:v>Spain</c:v>
                </c:pt>
                <c:pt idx="26">
                  <c:v>Sweden</c:v>
                </c:pt>
              </c:strCache>
            </c:strRef>
          </c:cat>
          <c:val>
            <c:numRef>
              <c:f>'Figure O'!$C$2:$C$28</c:f>
              <c:numCache>
                <c:formatCode>0%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03-420A-9D39-A45E54982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70"/>
        <c:axId val="459656256"/>
        <c:axId val="459656648"/>
      </c:barChart>
      <c:catAx>
        <c:axId val="4596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6648"/>
        <c:crosses val="autoZero"/>
        <c:auto val="1"/>
        <c:lblAlgn val="ctr"/>
        <c:lblOffset val="100"/>
        <c:noMultiLvlLbl val="0"/>
      </c:catAx>
      <c:valAx>
        <c:axId val="45965664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895232674755653E-2"/>
          <c:y val="3.7822788559896688E-2"/>
          <c:w val="0.83549590693468789"/>
          <c:h val="0.71222145086581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P'!$B$2</c:f>
              <c:strCache>
                <c:ptCount val="1"/>
                <c:pt idx="0">
                  <c:v>Percentage of detected RR/MDR-TB enrolled in treatment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F-4239-92E8-931DF8B44012}"/>
              </c:ext>
            </c:extLst>
          </c:dPt>
          <c:cat>
            <c:strRef>
              <c:f>'Figure P'!$A$3:$A$27</c:f>
              <c:strCache>
                <c:ptCount val="25"/>
                <c:pt idx="0">
                  <c:v>Subtotal EU/EEA</c:v>
                </c:pt>
                <c:pt idx="1">
                  <c:v>Croatia</c:v>
                </c:pt>
                <c:pt idx="2">
                  <c:v>Finland</c:v>
                </c:pt>
                <c:pt idx="3">
                  <c:v>Denmark</c:v>
                </c:pt>
                <c:pt idx="4">
                  <c:v>Poland</c:v>
                </c:pt>
                <c:pt idx="5">
                  <c:v>Cyprus</c:v>
                </c:pt>
                <c:pt idx="6">
                  <c:v>Ireland</c:v>
                </c:pt>
                <c:pt idx="7">
                  <c:v>Germany</c:v>
                </c:pt>
                <c:pt idx="8">
                  <c:v>Czech Republic</c:v>
                </c:pt>
                <c:pt idx="9">
                  <c:v>Hungary</c:v>
                </c:pt>
                <c:pt idx="10">
                  <c:v>Portugal</c:v>
                </c:pt>
                <c:pt idx="11">
                  <c:v>Austria</c:v>
                </c:pt>
                <c:pt idx="12">
                  <c:v>Lithuania</c:v>
                </c:pt>
                <c:pt idx="13">
                  <c:v>United Kingdom</c:v>
                </c:pt>
                <c:pt idx="14">
                  <c:v>Belgium</c:v>
                </c:pt>
                <c:pt idx="15">
                  <c:v>Slovenia</c:v>
                </c:pt>
                <c:pt idx="16">
                  <c:v>Estonia</c:v>
                </c:pt>
                <c:pt idx="17">
                  <c:v>Latvia</c:v>
                </c:pt>
                <c:pt idx="18">
                  <c:v>Bulgaria</c:v>
                </c:pt>
                <c:pt idx="19">
                  <c:v>Romania</c:v>
                </c:pt>
                <c:pt idx="20">
                  <c:v>Slovakia</c:v>
                </c:pt>
                <c:pt idx="21">
                  <c:v>Netherlands</c:v>
                </c:pt>
                <c:pt idx="22">
                  <c:v>Sweden</c:v>
                </c:pt>
                <c:pt idx="23">
                  <c:v>Norway</c:v>
                </c:pt>
                <c:pt idx="24">
                  <c:v>Iceland</c:v>
                </c:pt>
              </c:strCache>
            </c:strRef>
          </c:cat>
          <c:val>
            <c:numRef>
              <c:f>'Figure P'!$B$3:$B$27</c:f>
              <c:numCache>
                <c:formatCode>0%</c:formatCode>
                <c:ptCount val="25"/>
                <c:pt idx="0">
                  <c:v>0.74095434260212845</c:v>
                </c:pt>
                <c:pt idx="1">
                  <c:v>0.10351966873706005</c:v>
                </c:pt>
                <c:pt idx="2">
                  <c:v>0.36153846153846153</c:v>
                </c:pt>
                <c:pt idx="3">
                  <c:v>0.5</c:v>
                </c:pt>
                <c:pt idx="4">
                  <c:v>0.5314719173660426</c:v>
                </c:pt>
                <c:pt idx="5">
                  <c:v>0.55555555555555558</c:v>
                </c:pt>
                <c:pt idx="6">
                  <c:v>0.56981132075471697</c:v>
                </c:pt>
                <c:pt idx="7">
                  <c:v>0.6494677972217211</c:v>
                </c:pt>
                <c:pt idx="8">
                  <c:v>0.68737474949899802</c:v>
                </c:pt>
                <c:pt idx="9">
                  <c:v>0.70505287896592239</c:v>
                </c:pt>
                <c:pt idx="10">
                  <c:v>0.71712393566698207</c:v>
                </c:pt>
                <c:pt idx="11">
                  <c:v>0.72694394213381552</c:v>
                </c:pt>
                <c:pt idx="12">
                  <c:v>0.78917145200984418</c:v>
                </c:pt>
                <c:pt idx="13">
                  <c:v>0.79179593243709068</c:v>
                </c:pt>
                <c:pt idx="14">
                  <c:v>0.79447513812154691</c:v>
                </c:pt>
                <c:pt idx="15">
                  <c:v>0.81395348837209303</c:v>
                </c:pt>
                <c:pt idx="16">
                  <c:v>0.82558139534883723</c:v>
                </c:pt>
                <c:pt idx="17">
                  <c:v>0.84112149532710279</c:v>
                </c:pt>
                <c:pt idx="18">
                  <c:v>0.84480600750938672</c:v>
                </c:pt>
                <c:pt idx="19">
                  <c:v>0.8504457865976417</c:v>
                </c:pt>
                <c:pt idx="20">
                  <c:v>0.86229508196721316</c:v>
                </c:pt>
                <c:pt idx="21">
                  <c:v>0.86379928315412191</c:v>
                </c:pt>
                <c:pt idx="22">
                  <c:v>0.87400530503978791</c:v>
                </c:pt>
                <c:pt idx="23">
                  <c:v>0.88043478260869568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F-4239-92E8-931DF8B44012}"/>
            </c:ext>
          </c:extLst>
        </c:ser>
        <c:ser>
          <c:idx val="1"/>
          <c:order val="1"/>
          <c:tx>
            <c:strRef>
              <c:f>'Figure P'!$C$2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4F-4239-92E8-931DF8B440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4F-4239-92E8-931DF8B440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4F-4239-92E8-931DF8B440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4F-4239-92E8-931DF8B440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4F-4239-92E8-931DF8B440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4F-4239-92E8-931DF8B440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4F-4239-92E8-931DF8B4401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4F-4239-92E8-931DF8B4401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4F-4239-92E8-931DF8B4401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4F-4239-92E8-931DF8B440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4F-4239-92E8-931DF8B4401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4F-4239-92E8-931DF8B4401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4F-4239-92E8-931DF8B4401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4F-4239-92E8-931DF8B4401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4F-4239-92E8-931DF8B4401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74F-4239-92E8-931DF8B4401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74F-4239-92E8-931DF8B440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4F-4239-92E8-931DF8B4401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4F-4239-92E8-931DF8B4401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4F-4239-92E8-931DF8B4401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4F-4239-92E8-931DF8B440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4F-4239-92E8-931DF8B4401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74F-4239-92E8-931DF8B4401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74F-4239-92E8-931DF8B44012}"/>
                </c:ext>
              </c:extLst>
            </c:dLbl>
            <c:dLbl>
              <c:idx val="24"/>
              <c:layout>
                <c:manualLayout>
                  <c:x val="4.7829401680371419E-2"/>
                  <c:y val="2.9245179675410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Target = </a:t>
                    </a:r>
                    <a:fld id="{8F96AA91-7477-4B08-907D-D6F1076D967F}" type="VALUE">
                      <a:rPr lang="en-US" sz="1400"/>
                      <a:pPr>
                        <a:defRPr sz="1400"/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0B-4627-9543-25E464B03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P'!$A$3:$A$27</c:f>
              <c:strCache>
                <c:ptCount val="25"/>
                <c:pt idx="0">
                  <c:v>Subtotal EU/EEA</c:v>
                </c:pt>
                <c:pt idx="1">
                  <c:v>Croatia</c:v>
                </c:pt>
                <c:pt idx="2">
                  <c:v>Finland</c:v>
                </c:pt>
                <c:pt idx="3">
                  <c:v>Denmark</c:v>
                </c:pt>
                <c:pt idx="4">
                  <c:v>Poland</c:v>
                </c:pt>
                <c:pt idx="5">
                  <c:v>Cyprus</c:v>
                </c:pt>
                <c:pt idx="6">
                  <c:v>Ireland</c:v>
                </c:pt>
                <c:pt idx="7">
                  <c:v>Germany</c:v>
                </c:pt>
                <c:pt idx="8">
                  <c:v>Czech Republic</c:v>
                </c:pt>
                <c:pt idx="9">
                  <c:v>Hungary</c:v>
                </c:pt>
                <c:pt idx="10">
                  <c:v>Portugal</c:v>
                </c:pt>
                <c:pt idx="11">
                  <c:v>Austria</c:v>
                </c:pt>
                <c:pt idx="12">
                  <c:v>Lithuania</c:v>
                </c:pt>
                <c:pt idx="13">
                  <c:v>United Kingdom</c:v>
                </c:pt>
                <c:pt idx="14">
                  <c:v>Belgium</c:v>
                </c:pt>
                <c:pt idx="15">
                  <c:v>Slovenia</c:v>
                </c:pt>
                <c:pt idx="16">
                  <c:v>Estonia</c:v>
                </c:pt>
                <c:pt idx="17">
                  <c:v>Latvia</c:v>
                </c:pt>
                <c:pt idx="18">
                  <c:v>Bulgaria</c:v>
                </c:pt>
                <c:pt idx="19">
                  <c:v>Romania</c:v>
                </c:pt>
                <c:pt idx="20">
                  <c:v>Slovakia</c:v>
                </c:pt>
                <c:pt idx="21">
                  <c:v>Netherlands</c:v>
                </c:pt>
                <c:pt idx="22">
                  <c:v>Sweden</c:v>
                </c:pt>
                <c:pt idx="23">
                  <c:v>Norway</c:v>
                </c:pt>
                <c:pt idx="24">
                  <c:v>Iceland</c:v>
                </c:pt>
              </c:strCache>
            </c:strRef>
          </c:cat>
          <c:val>
            <c:numRef>
              <c:f>'Figure P'!$C$3:$C$27</c:f>
              <c:numCache>
                <c:formatCode>0%</c:formatCode>
                <c:ptCount val="25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74F-4239-92E8-931DF8B44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459657432"/>
        <c:axId val="459657824"/>
      </c:barChart>
      <c:catAx>
        <c:axId val="45965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7824"/>
        <c:crosses val="autoZero"/>
        <c:auto val="1"/>
        <c:lblAlgn val="ctr"/>
        <c:lblOffset val="100"/>
        <c:noMultiLvlLbl val="0"/>
      </c:catAx>
      <c:valAx>
        <c:axId val="4596578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20713035870516"/>
          <c:y val="5.2065647990945103E-2"/>
          <c:w val="0.73241097987751536"/>
          <c:h val="0.842890080166125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E-4764-B552-4D479D3973A9}"/>
              </c:ext>
            </c:extLst>
          </c:dPt>
          <c:cat>
            <c:strRef>
              <c:f>'Figure Q'!$A$2:$A$22</c:f>
              <c:strCache>
                <c:ptCount val="21"/>
                <c:pt idx="0">
                  <c:v>Total EU/EEA</c:v>
                </c:pt>
                <c:pt idx="1">
                  <c:v>Croatia</c:v>
                </c:pt>
                <c:pt idx="2">
                  <c:v>Lithuania</c:v>
                </c:pt>
                <c:pt idx="3">
                  <c:v>Poland</c:v>
                </c:pt>
                <c:pt idx="4">
                  <c:v>Germany</c:v>
                </c:pt>
                <c:pt idx="5">
                  <c:v>Romania</c:v>
                </c:pt>
                <c:pt idx="6">
                  <c:v>Czech Republic</c:v>
                </c:pt>
                <c:pt idx="7">
                  <c:v>Bulgaria</c:v>
                </c:pt>
                <c:pt idx="8">
                  <c:v>Denmark</c:v>
                </c:pt>
                <c:pt idx="9">
                  <c:v>Ireland</c:v>
                </c:pt>
                <c:pt idx="10">
                  <c:v>Slovakia</c:v>
                </c:pt>
                <c:pt idx="11">
                  <c:v>Portugal</c:v>
                </c:pt>
                <c:pt idx="12">
                  <c:v>Belgium</c:v>
                </c:pt>
                <c:pt idx="13">
                  <c:v>United Kingdom</c:v>
                </c:pt>
                <c:pt idx="14">
                  <c:v>Austria</c:v>
                </c:pt>
                <c:pt idx="15">
                  <c:v>Estonia</c:v>
                </c:pt>
                <c:pt idx="16">
                  <c:v>Latvia</c:v>
                </c:pt>
                <c:pt idx="17">
                  <c:v>Norway</c:v>
                </c:pt>
                <c:pt idx="18">
                  <c:v>Netherlands</c:v>
                </c:pt>
                <c:pt idx="19">
                  <c:v>Sweden</c:v>
                </c:pt>
                <c:pt idx="20">
                  <c:v>Hungary</c:v>
                </c:pt>
              </c:strCache>
            </c:strRef>
          </c:cat>
          <c:val>
            <c:numRef>
              <c:f>'Figure Q'!$B$2:$B$22</c:f>
              <c:numCache>
                <c:formatCode>0.0%</c:formatCode>
                <c:ptCount val="21"/>
                <c:pt idx="0">
                  <c:v>0.39400000000000002</c:v>
                </c:pt>
                <c:pt idx="1">
                  <c:v>0</c:v>
                </c:pt>
                <c:pt idx="2">
                  <c:v>0.12544802867383512</c:v>
                </c:pt>
                <c:pt idx="3">
                  <c:v>0.18367346938775511</c:v>
                </c:pt>
                <c:pt idx="4">
                  <c:v>0.33653846153846151</c:v>
                </c:pt>
                <c:pt idx="5">
                  <c:v>0.41107382550335569</c:v>
                </c:pt>
                <c:pt idx="6">
                  <c:v>0.42857142857142855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0.5357142857142857</c:v>
                </c:pt>
                <c:pt idx="12">
                  <c:v>0.53846153846153844</c:v>
                </c:pt>
                <c:pt idx="13">
                  <c:v>0.5892857142857143</c:v>
                </c:pt>
                <c:pt idx="14">
                  <c:v>0.61904761904761907</c:v>
                </c:pt>
                <c:pt idx="15">
                  <c:v>0.64</c:v>
                </c:pt>
                <c:pt idx="16">
                  <c:v>0.73239436619718323</c:v>
                </c:pt>
                <c:pt idx="17">
                  <c:v>0.81818181818181823</c:v>
                </c:pt>
                <c:pt idx="18">
                  <c:v>0.8571428571428571</c:v>
                </c:pt>
                <c:pt idx="19">
                  <c:v>0.88235294117647056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E-4764-B552-4D479D3973A9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trendline>
            <c:spPr>
              <a:ln w="381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Q'!$A$2:$A$22</c:f>
              <c:strCache>
                <c:ptCount val="21"/>
                <c:pt idx="0">
                  <c:v>Total EU/EEA</c:v>
                </c:pt>
                <c:pt idx="1">
                  <c:v>Croatia</c:v>
                </c:pt>
                <c:pt idx="2">
                  <c:v>Lithuania</c:v>
                </c:pt>
                <c:pt idx="3">
                  <c:v>Poland</c:v>
                </c:pt>
                <c:pt idx="4">
                  <c:v>Germany</c:v>
                </c:pt>
                <c:pt idx="5">
                  <c:v>Romania</c:v>
                </c:pt>
                <c:pt idx="6">
                  <c:v>Czech Republic</c:v>
                </c:pt>
                <c:pt idx="7">
                  <c:v>Bulgaria</c:v>
                </c:pt>
                <c:pt idx="8">
                  <c:v>Denmark</c:v>
                </c:pt>
                <c:pt idx="9">
                  <c:v>Ireland</c:v>
                </c:pt>
                <c:pt idx="10">
                  <c:v>Slovakia</c:v>
                </c:pt>
                <c:pt idx="11">
                  <c:v>Portugal</c:v>
                </c:pt>
                <c:pt idx="12">
                  <c:v>Belgium</c:v>
                </c:pt>
                <c:pt idx="13">
                  <c:v>United Kingdom</c:v>
                </c:pt>
                <c:pt idx="14">
                  <c:v>Austria</c:v>
                </c:pt>
                <c:pt idx="15">
                  <c:v>Estonia</c:v>
                </c:pt>
                <c:pt idx="16">
                  <c:v>Latvia</c:v>
                </c:pt>
                <c:pt idx="17">
                  <c:v>Norway</c:v>
                </c:pt>
                <c:pt idx="18">
                  <c:v>Netherlands</c:v>
                </c:pt>
                <c:pt idx="19">
                  <c:v>Sweden</c:v>
                </c:pt>
                <c:pt idx="20">
                  <c:v>Hungary</c:v>
                </c:pt>
              </c:strCache>
            </c:strRef>
          </c:cat>
          <c:val>
            <c:numRef>
              <c:f>'Figure Q'!$C$2:$C$22</c:f>
              <c:numCache>
                <c:formatCode>0%</c:formatCode>
                <c:ptCount val="2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E-4764-B552-4D479D397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58608"/>
        <c:axId val="459659000"/>
      </c:barChart>
      <c:catAx>
        <c:axId val="45965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9000"/>
        <c:crosses val="autoZero"/>
        <c:auto val="1"/>
        <c:lblAlgn val="ctr"/>
        <c:lblOffset val="100"/>
        <c:noMultiLvlLbl val="0"/>
      </c:catAx>
      <c:valAx>
        <c:axId val="459659000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82984219646996E-2"/>
          <c:y val="4.1173164803534085E-2"/>
          <c:w val="0.86617221278853018"/>
          <c:h val="0.72775763188674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R'!$B$2</c:f>
              <c:strCache>
                <c:ptCount val="1"/>
                <c:pt idx="0">
                  <c:v>TB MORTALITY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65-44B4-88C1-15F298F67FFF}"/>
              </c:ext>
            </c:extLst>
          </c:dPt>
          <c:cat>
            <c:strRef>
              <c:f>'Figure R'!$A$3:$A$33</c:f>
              <c:strCache>
                <c:ptCount val="31"/>
                <c:pt idx="0">
                  <c:v>Subtotal EU/EEA</c:v>
                </c:pt>
                <c:pt idx="1">
                  <c:v>Luxembourg</c:v>
                </c:pt>
                <c:pt idx="2">
                  <c:v>Netherlands</c:v>
                </c:pt>
                <c:pt idx="3">
                  <c:v>Denmark</c:v>
                </c:pt>
                <c:pt idx="4">
                  <c:v>Malta</c:v>
                </c:pt>
                <c:pt idx="5">
                  <c:v>Norway</c:v>
                </c:pt>
                <c:pt idx="6">
                  <c:v>Sweden</c:v>
                </c:pt>
                <c:pt idx="7">
                  <c:v>Belgium</c:v>
                </c:pt>
                <c:pt idx="8">
                  <c:v>Germany</c:v>
                </c:pt>
                <c:pt idx="9">
                  <c:v>Ireland</c:v>
                </c:pt>
                <c:pt idx="10">
                  <c:v>Greece</c:v>
                </c:pt>
                <c:pt idx="11">
                  <c:v>United Kingdom</c:v>
                </c:pt>
                <c:pt idx="12">
                  <c:v>Czech Republic</c:v>
                </c:pt>
                <c:pt idx="13">
                  <c:v>Italy</c:v>
                </c:pt>
                <c:pt idx="14">
                  <c:v>Finland</c:v>
                </c:pt>
                <c:pt idx="15">
                  <c:v>Cyprus</c:v>
                </c:pt>
                <c:pt idx="16">
                  <c:v>Iceland</c:v>
                </c:pt>
                <c:pt idx="17">
                  <c:v>Spain</c:v>
                </c:pt>
                <c:pt idx="18">
                  <c:v>France</c:v>
                </c:pt>
                <c:pt idx="19">
                  <c:v>Slovenia</c:v>
                </c:pt>
                <c:pt idx="20">
                  <c:v>Croatia</c:v>
                </c:pt>
                <c:pt idx="21">
                  <c:v>Slovakia</c:v>
                </c:pt>
                <c:pt idx="22">
                  <c:v>Hungary</c:v>
                </c:pt>
                <c:pt idx="23">
                  <c:v>Austria</c:v>
                </c:pt>
                <c:pt idx="24">
                  <c:v>Estonia</c:v>
                </c:pt>
                <c:pt idx="25">
                  <c:v>Poland</c:v>
                </c:pt>
                <c:pt idx="26">
                  <c:v>Bulgaria</c:v>
                </c:pt>
                <c:pt idx="27">
                  <c:v>Latvia</c:v>
                </c:pt>
                <c:pt idx="28">
                  <c:v>Portugal</c:v>
                </c:pt>
                <c:pt idx="29">
                  <c:v>Romania</c:v>
                </c:pt>
                <c:pt idx="30">
                  <c:v>Lithuania</c:v>
                </c:pt>
              </c:strCache>
            </c:strRef>
          </c:cat>
          <c:val>
            <c:numRef>
              <c:f>'Figure R'!$B$3:$B$33</c:f>
              <c:numCache>
                <c:formatCode>0.0</c:formatCode>
                <c:ptCount val="31"/>
                <c:pt idx="0">
                  <c:v>0.82780501910047644</c:v>
                </c:pt>
                <c:pt idx="1">
                  <c:v>0.17353609290428271</c:v>
                </c:pt>
                <c:pt idx="2">
                  <c:v>0.22380429610015123</c:v>
                </c:pt>
                <c:pt idx="3">
                  <c:v>0.22778041477411803</c:v>
                </c:pt>
                <c:pt idx="4">
                  <c:v>0.23020098848304454</c:v>
                </c:pt>
                <c:pt idx="5">
                  <c:v>0.24948562780467426</c:v>
                </c:pt>
                <c:pt idx="6">
                  <c:v>0.25378090404269937</c:v>
                </c:pt>
                <c:pt idx="7">
                  <c:v>0.37131611316548135</c:v>
                </c:pt>
                <c:pt idx="8">
                  <c:v>0.38940959712607931</c:v>
                </c:pt>
                <c:pt idx="9">
                  <c:v>0.48680133425896138</c:v>
                </c:pt>
                <c:pt idx="10">
                  <c:v>0.51002675507624995</c:v>
                </c:pt>
                <c:pt idx="11">
                  <c:v>0.53531097805353467</c:v>
                </c:pt>
                <c:pt idx="12">
                  <c:v>0.54008762495329898</c:v>
                </c:pt>
                <c:pt idx="13">
                  <c:v>0.54396604755143496</c:v>
                </c:pt>
                <c:pt idx="14">
                  <c:v>0.5649400398155161</c:v>
                </c:pt>
                <c:pt idx="15">
                  <c:v>0.58940092111575948</c:v>
                </c:pt>
                <c:pt idx="16">
                  <c:v>0.60145130199170593</c:v>
                </c:pt>
                <c:pt idx="17">
                  <c:v>0.60292722459527914</c:v>
                </c:pt>
                <c:pt idx="18">
                  <c:v>0.6141406636763509</c:v>
                </c:pt>
                <c:pt idx="19">
                  <c:v>0.62978759686617691</c:v>
                </c:pt>
                <c:pt idx="20">
                  <c:v>0.64428853722400892</c:v>
                </c:pt>
                <c:pt idx="21">
                  <c:v>0.64501243215390658</c:v>
                </c:pt>
                <c:pt idx="22">
                  <c:v>0.73241554206125126</c:v>
                </c:pt>
                <c:pt idx="23">
                  <c:v>0.81702392476199293</c:v>
                </c:pt>
                <c:pt idx="24">
                  <c:v>1.2158572097292895</c:v>
                </c:pt>
                <c:pt idx="25">
                  <c:v>1.2642488416780913</c:v>
                </c:pt>
                <c:pt idx="26">
                  <c:v>1.6774339286732727</c:v>
                </c:pt>
                <c:pt idx="27">
                  <c:v>1.9807441198563502</c:v>
                </c:pt>
                <c:pt idx="28">
                  <c:v>2.0306865751310519</c:v>
                </c:pt>
                <c:pt idx="29">
                  <c:v>5.060648327754306</c:v>
                </c:pt>
                <c:pt idx="30">
                  <c:v>6.5776764738668918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5-44B4-88C1-15F298F67FFF}"/>
            </c:ext>
          </c:extLst>
        </c:ser>
        <c:ser>
          <c:idx val="1"/>
          <c:order val="1"/>
          <c:tx>
            <c:strRef>
              <c:f>'Figure R'!$C$2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5-44B4-88C1-15F298F67FF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65-44B4-88C1-15F298F67F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65-44B4-88C1-15F298F67FF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65-44B4-88C1-15F298F67FF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65-44B4-88C1-15F298F67FF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65-44B4-88C1-15F298F67FF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65-44B4-88C1-15F298F67FF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65-44B4-88C1-15F298F67FF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65-44B4-88C1-15F298F67FF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65-44B4-88C1-15F298F67FF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65-44B4-88C1-15F298F67FF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65-44B4-88C1-15F298F67FF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65-44B4-88C1-15F298F67FF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65-44B4-88C1-15F298F67FF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65-44B4-88C1-15F298F67FF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65-44B4-88C1-15F298F67FF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65-44B4-88C1-15F298F67FF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65-44B4-88C1-15F298F67FF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65-44B4-88C1-15F298F67FF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65-44B4-88C1-15F298F67FF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65-44B4-88C1-15F298F67FF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65-44B4-88C1-15F298F67FF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65-44B4-88C1-15F298F67FF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65-44B4-88C1-15F298F67FF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F65-44B4-88C1-15F298F67FF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F65-44B4-88C1-15F298F67FFF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65-44B4-88C1-15F298F67FF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F65-44B4-88C1-15F298F67FF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65-44B4-88C1-15F298F67FF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F65-44B4-88C1-15F298F67FFF}"/>
                </c:ext>
              </c:extLst>
            </c:dLbl>
            <c:dLbl>
              <c:idx val="30"/>
              <c:layout>
                <c:manualLayout>
                  <c:x val="5.0171528969337041E-2"/>
                  <c:y val="3.6777574144850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Target = </a:t>
                    </a:r>
                    <a:fld id="{A664F4D7-02BB-4025-A835-1B7ECCC5CFE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9F65-44B4-88C1-15F298F67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R'!$A$3:$A$33</c:f>
              <c:strCache>
                <c:ptCount val="31"/>
                <c:pt idx="0">
                  <c:v>Subtotal EU/EEA</c:v>
                </c:pt>
                <c:pt idx="1">
                  <c:v>Luxembourg</c:v>
                </c:pt>
                <c:pt idx="2">
                  <c:v>Netherlands</c:v>
                </c:pt>
                <c:pt idx="3">
                  <c:v>Denmark</c:v>
                </c:pt>
                <c:pt idx="4">
                  <c:v>Malta</c:v>
                </c:pt>
                <c:pt idx="5">
                  <c:v>Norway</c:v>
                </c:pt>
                <c:pt idx="6">
                  <c:v>Sweden</c:v>
                </c:pt>
                <c:pt idx="7">
                  <c:v>Belgium</c:v>
                </c:pt>
                <c:pt idx="8">
                  <c:v>Germany</c:v>
                </c:pt>
                <c:pt idx="9">
                  <c:v>Ireland</c:v>
                </c:pt>
                <c:pt idx="10">
                  <c:v>Greece</c:v>
                </c:pt>
                <c:pt idx="11">
                  <c:v>United Kingdom</c:v>
                </c:pt>
                <c:pt idx="12">
                  <c:v>Czech Republic</c:v>
                </c:pt>
                <c:pt idx="13">
                  <c:v>Italy</c:v>
                </c:pt>
                <c:pt idx="14">
                  <c:v>Finland</c:v>
                </c:pt>
                <c:pt idx="15">
                  <c:v>Cyprus</c:v>
                </c:pt>
                <c:pt idx="16">
                  <c:v>Iceland</c:v>
                </c:pt>
                <c:pt idx="17">
                  <c:v>Spain</c:v>
                </c:pt>
                <c:pt idx="18">
                  <c:v>France</c:v>
                </c:pt>
                <c:pt idx="19">
                  <c:v>Slovenia</c:v>
                </c:pt>
                <c:pt idx="20">
                  <c:v>Croatia</c:v>
                </c:pt>
                <c:pt idx="21">
                  <c:v>Slovakia</c:v>
                </c:pt>
                <c:pt idx="22">
                  <c:v>Hungary</c:v>
                </c:pt>
                <c:pt idx="23">
                  <c:v>Austria</c:v>
                </c:pt>
                <c:pt idx="24">
                  <c:v>Estonia</c:v>
                </c:pt>
                <c:pt idx="25">
                  <c:v>Poland</c:v>
                </c:pt>
                <c:pt idx="26">
                  <c:v>Bulgaria</c:v>
                </c:pt>
                <c:pt idx="27">
                  <c:v>Latvia</c:v>
                </c:pt>
                <c:pt idx="28">
                  <c:v>Portugal</c:v>
                </c:pt>
                <c:pt idx="29">
                  <c:v>Romania</c:v>
                </c:pt>
                <c:pt idx="30">
                  <c:v>Lithuania</c:v>
                </c:pt>
              </c:strCache>
            </c:strRef>
          </c:cat>
          <c:val>
            <c:numRef>
              <c:f>'Figure R'!$C$3:$C$33</c:f>
              <c:numCache>
                <c:formatCode>0.0</c:formatCode>
                <c:ptCount val="31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2.7</c:v>
                </c:pt>
                <c:pt idx="10">
                  <c:v>2.7</c:v>
                </c:pt>
                <c:pt idx="11">
                  <c:v>2.7</c:v>
                </c:pt>
                <c:pt idx="12">
                  <c:v>2.7</c:v>
                </c:pt>
                <c:pt idx="13">
                  <c:v>2.7</c:v>
                </c:pt>
                <c:pt idx="14">
                  <c:v>2.7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2.7</c:v>
                </c:pt>
                <c:pt idx="19">
                  <c:v>2.7</c:v>
                </c:pt>
                <c:pt idx="20">
                  <c:v>2.7</c:v>
                </c:pt>
                <c:pt idx="21">
                  <c:v>2.7</c:v>
                </c:pt>
                <c:pt idx="22">
                  <c:v>2.7</c:v>
                </c:pt>
                <c:pt idx="23">
                  <c:v>2.7</c:v>
                </c:pt>
                <c:pt idx="24">
                  <c:v>2.7</c:v>
                </c:pt>
                <c:pt idx="25">
                  <c:v>2.7</c:v>
                </c:pt>
                <c:pt idx="26">
                  <c:v>2.7</c:v>
                </c:pt>
                <c:pt idx="27">
                  <c:v>2.7</c:v>
                </c:pt>
                <c:pt idx="28">
                  <c:v>2.7</c:v>
                </c:pt>
                <c:pt idx="29">
                  <c:v>2.7</c:v>
                </c:pt>
                <c:pt idx="3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F65-44B4-88C1-15F298F67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70"/>
        <c:axId val="459660568"/>
        <c:axId val="459660960"/>
      </c:barChart>
      <c:catAx>
        <c:axId val="459660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0960"/>
        <c:crosses val="autoZero"/>
        <c:auto val="1"/>
        <c:lblAlgn val="ctr"/>
        <c:lblOffset val="100"/>
        <c:noMultiLvlLbl val="0"/>
      </c:catAx>
      <c:valAx>
        <c:axId val="4596609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Rate per 100 000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05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89211034829024"/>
          <c:y val="5.5237450350539639E-2"/>
          <c:w val="0.82157083665959418"/>
          <c:h val="0.7934221469329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S'!$B$2</c:f>
              <c:strCache>
                <c:ptCount val="1"/>
                <c:pt idx="0">
                  <c:v>TB/HIV estimation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8-4686-BDE4-068ACBAE6E0C}"/>
              </c:ext>
            </c:extLst>
          </c:dPt>
          <c:dLbls>
            <c:dLbl>
              <c:idx val="16"/>
              <c:layout>
                <c:manualLayout>
                  <c:x val="-5.3300038383057122E-4"/>
                  <c:y val="-5.3958213645742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Target = </a:t>
                    </a:r>
                    <a:r>
                      <a:rPr lang="en-US" sz="1100" dirty="0" smtClean="0"/>
                      <a:t>100%</a:t>
                    </a:r>
                    <a:endParaRPr lang="en-US" sz="1100" b="0" i="0" u="none" strike="noStrike" kern="1200" baseline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58-4686-BDE4-068ACBAE6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S'!$A$3:$A$19</c:f>
              <c:strCache>
                <c:ptCount val="17"/>
                <c:pt idx="0">
                  <c:v>Subtotal EU/EEA</c:v>
                </c:pt>
                <c:pt idx="1">
                  <c:v>Hungary</c:v>
                </c:pt>
                <c:pt idx="2">
                  <c:v>Ireland</c:v>
                </c:pt>
                <c:pt idx="3">
                  <c:v>Belgium</c:v>
                </c:pt>
                <c:pt idx="4">
                  <c:v>Luxembourg</c:v>
                </c:pt>
                <c:pt idx="5">
                  <c:v>Malta</c:v>
                </c:pt>
                <c:pt idx="6">
                  <c:v>Czech Republic</c:v>
                </c:pt>
                <c:pt idx="7">
                  <c:v>Portugal</c:v>
                </c:pt>
                <c:pt idx="8">
                  <c:v>Norway</c:v>
                </c:pt>
                <c:pt idx="9">
                  <c:v>Latvia</c:v>
                </c:pt>
                <c:pt idx="10">
                  <c:v>Spain</c:v>
                </c:pt>
                <c:pt idx="11">
                  <c:v>Netherlands</c:v>
                </c:pt>
                <c:pt idx="12">
                  <c:v>Lithuania</c:v>
                </c:pt>
                <c:pt idx="13">
                  <c:v>Romania</c:v>
                </c:pt>
                <c:pt idx="14">
                  <c:v>Denmark</c:v>
                </c:pt>
                <c:pt idx="15">
                  <c:v>Estonia</c:v>
                </c:pt>
                <c:pt idx="16">
                  <c:v>Slovenia</c:v>
                </c:pt>
              </c:strCache>
            </c:strRef>
          </c:cat>
          <c:val>
            <c:numRef>
              <c:f>'Figure S'!$B$3:$B$19</c:f>
              <c:numCache>
                <c:formatCode>0.0%</c:formatCode>
                <c:ptCount val="17"/>
                <c:pt idx="0">
                  <c:v>0.59510086455331412</c:v>
                </c:pt>
                <c:pt idx="1">
                  <c:v>4.3478260869565216E-2</c:v>
                </c:pt>
                <c:pt idx="2">
                  <c:v>0.17391304347826086</c:v>
                </c:pt>
                <c:pt idx="3">
                  <c:v>0.3595505617977528</c:v>
                </c:pt>
                <c:pt idx="4">
                  <c:v>0.4</c:v>
                </c:pt>
                <c:pt idx="5">
                  <c:v>0.53333333333333333</c:v>
                </c:pt>
                <c:pt idx="6">
                  <c:v>0.55555555555555558</c:v>
                </c:pt>
                <c:pt idx="7">
                  <c:v>0.56551724137931036</c:v>
                </c:pt>
                <c:pt idx="8">
                  <c:v>0.5714285714285714</c:v>
                </c:pt>
                <c:pt idx="9">
                  <c:v>0.60439560439560436</c:v>
                </c:pt>
                <c:pt idx="10">
                  <c:v>0.60882352941176465</c:v>
                </c:pt>
                <c:pt idx="11">
                  <c:v>0.61764705882352944</c:v>
                </c:pt>
                <c:pt idx="12">
                  <c:v>0.68</c:v>
                </c:pt>
                <c:pt idx="13">
                  <c:v>0.68648648648648647</c:v>
                </c:pt>
                <c:pt idx="14">
                  <c:v>0.81818181818181823</c:v>
                </c:pt>
                <c:pt idx="15">
                  <c:v>0.91304347826086951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58-4686-BDE4-068ACBAE6E0C}"/>
            </c:ext>
          </c:extLst>
        </c:ser>
        <c:ser>
          <c:idx val="1"/>
          <c:order val="1"/>
          <c:tx>
            <c:strRef>
              <c:f>'Figure S'!$C$2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635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S'!$A$3:$A$19</c:f>
              <c:strCache>
                <c:ptCount val="17"/>
                <c:pt idx="0">
                  <c:v>Subtotal EU/EEA</c:v>
                </c:pt>
                <c:pt idx="1">
                  <c:v>Hungary</c:v>
                </c:pt>
                <c:pt idx="2">
                  <c:v>Ireland</c:v>
                </c:pt>
                <c:pt idx="3">
                  <c:v>Belgium</c:v>
                </c:pt>
                <c:pt idx="4">
                  <c:v>Luxembourg</c:v>
                </c:pt>
                <c:pt idx="5">
                  <c:v>Malta</c:v>
                </c:pt>
                <c:pt idx="6">
                  <c:v>Czech Republic</c:v>
                </c:pt>
                <c:pt idx="7">
                  <c:v>Portugal</c:v>
                </c:pt>
                <c:pt idx="8">
                  <c:v>Norway</c:v>
                </c:pt>
                <c:pt idx="9">
                  <c:v>Latvia</c:v>
                </c:pt>
                <c:pt idx="10">
                  <c:v>Spain</c:v>
                </c:pt>
                <c:pt idx="11">
                  <c:v>Netherlands</c:v>
                </c:pt>
                <c:pt idx="12">
                  <c:v>Lithuania</c:v>
                </c:pt>
                <c:pt idx="13">
                  <c:v>Romania</c:v>
                </c:pt>
                <c:pt idx="14">
                  <c:v>Denmark</c:v>
                </c:pt>
                <c:pt idx="15">
                  <c:v>Estonia</c:v>
                </c:pt>
                <c:pt idx="16">
                  <c:v>Slovenia</c:v>
                </c:pt>
              </c:strCache>
            </c:strRef>
          </c:cat>
          <c:val>
            <c:numRef>
              <c:f>'Figure S'!$C$3:$C$19</c:f>
              <c:numCache>
                <c:formatCode>0%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58-4686-BDE4-068ACBAE6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59784"/>
        <c:axId val="459661352"/>
      </c:barChart>
      <c:catAx>
        <c:axId val="459659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1352"/>
        <c:crosses val="autoZero"/>
        <c:auto val="1"/>
        <c:lblAlgn val="ctr"/>
        <c:lblOffset val="100"/>
        <c:noMultiLvlLbl val="0"/>
      </c:catAx>
      <c:valAx>
        <c:axId val="459661352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5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38489633084227"/>
          <c:y val="3.081232492997199E-2"/>
          <c:w val="0.8161220992302074"/>
          <c:h val="0.87045459317585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T'!$B$2</c:f>
              <c:strCache>
                <c:ptCount val="1"/>
                <c:pt idx="0">
                  <c:v>HIV testing coverage (G9) (E7)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B-4636-88BB-D4C7EA3B3906}"/>
              </c:ext>
            </c:extLst>
          </c:dPt>
          <c:cat>
            <c:strRef>
              <c:f>'Figure T'!$A$3:$A$23</c:f>
              <c:strCache>
                <c:ptCount val="21"/>
                <c:pt idx="0">
                  <c:v>Subtotal EU/EEA</c:v>
                </c:pt>
                <c:pt idx="1">
                  <c:v>Hungary</c:v>
                </c:pt>
                <c:pt idx="2">
                  <c:v>Luxembourg</c:v>
                </c:pt>
                <c:pt idx="3">
                  <c:v>Denmark</c:v>
                </c:pt>
                <c:pt idx="4">
                  <c:v>Czech Republic</c:v>
                </c:pt>
                <c:pt idx="5">
                  <c:v>Ireland</c:v>
                </c:pt>
                <c:pt idx="6">
                  <c:v>Slovakia</c:v>
                </c:pt>
                <c:pt idx="7">
                  <c:v>Belgium</c:v>
                </c:pt>
                <c:pt idx="8">
                  <c:v>Spain</c:v>
                </c:pt>
                <c:pt idx="9">
                  <c:v>Netherlands</c:v>
                </c:pt>
                <c:pt idx="10">
                  <c:v>Portugal</c:v>
                </c:pt>
                <c:pt idx="11">
                  <c:v>Lithuania</c:v>
                </c:pt>
                <c:pt idx="12">
                  <c:v>Romania</c:v>
                </c:pt>
                <c:pt idx="13">
                  <c:v>Latvia</c:v>
                </c:pt>
                <c:pt idx="14">
                  <c:v>Bulgaria</c:v>
                </c:pt>
                <c:pt idx="15">
                  <c:v>Slovenia</c:v>
                </c:pt>
                <c:pt idx="16">
                  <c:v>Cyprus</c:v>
                </c:pt>
                <c:pt idx="17">
                  <c:v>Norway</c:v>
                </c:pt>
                <c:pt idx="18">
                  <c:v>Malta</c:v>
                </c:pt>
                <c:pt idx="19">
                  <c:v>Estonia</c:v>
                </c:pt>
                <c:pt idx="20">
                  <c:v>Iceland</c:v>
                </c:pt>
              </c:strCache>
            </c:strRef>
          </c:cat>
          <c:val>
            <c:numRef>
              <c:f>'Figure T'!$B$3:$B$23</c:f>
              <c:numCache>
                <c:formatCode>0.0%</c:formatCode>
                <c:ptCount val="21"/>
                <c:pt idx="0" formatCode="0%">
                  <c:v>0.6865211716937355</c:v>
                </c:pt>
                <c:pt idx="1">
                  <c:v>2.4423337856173677E-2</c:v>
                </c:pt>
                <c:pt idx="2">
                  <c:v>0.17241379310344829</c:v>
                </c:pt>
                <c:pt idx="3">
                  <c:v>0.391812865497076</c:v>
                </c:pt>
                <c:pt idx="4">
                  <c:v>0.3953033268101761</c:v>
                </c:pt>
                <c:pt idx="5">
                  <c:v>0.41296928327645049</c:v>
                </c:pt>
                <c:pt idx="6">
                  <c:v>0.44128113879003567</c:v>
                </c:pt>
                <c:pt idx="7">
                  <c:v>0.45436105476673427</c:v>
                </c:pt>
                <c:pt idx="8">
                  <c:v>0.59632446134347272</c:v>
                </c:pt>
                <c:pt idx="9">
                  <c:v>0.62257696693272524</c:v>
                </c:pt>
                <c:pt idx="10">
                  <c:v>0.6599777034559644</c:v>
                </c:pt>
                <c:pt idx="11">
                  <c:v>0.77728285077950998</c:v>
                </c:pt>
                <c:pt idx="12">
                  <c:v>0.77935887412040661</c:v>
                </c:pt>
                <c:pt idx="13">
                  <c:v>0.78003120124804992</c:v>
                </c:pt>
                <c:pt idx="14">
                  <c:v>0.79016393442622945</c:v>
                </c:pt>
                <c:pt idx="15">
                  <c:v>0.80508474576271183</c:v>
                </c:pt>
                <c:pt idx="16">
                  <c:v>0.80701754385964908</c:v>
                </c:pt>
                <c:pt idx="17">
                  <c:v>0.85971223021582732</c:v>
                </c:pt>
                <c:pt idx="18">
                  <c:v>0.92</c:v>
                </c:pt>
                <c:pt idx="19">
                  <c:v>0.95744680851063835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AB-4636-88BB-D4C7EA3B3906}"/>
            </c:ext>
          </c:extLst>
        </c:ser>
        <c:ser>
          <c:idx val="1"/>
          <c:order val="1"/>
          <c:tx>
            <c:strRef>
              <c:f>'Figure T'!$C$2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635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T'!$A$3:$A$23</c:f>
              <c:strCache>
                <c:ptCount val="21"/>
                <c:pt idx="0">
                  <c:v>Subtotal EU/EEA</c:v>
                </c:pt>
                <c:pt idx="1">
                  <c:v>Hungary</c:v>
                </c:pt>
                <c:pt idx="2">
                  <c:v>Luxembourg</c:v>
                </c:pt>
                <c:pt idx="3">
                  <c:v>Denmark</c:v>
                </c:pt>
                <c:pt idx="4">
                  <c:v>Czech Republic</c:v>
                </c:pt>
                <c:pt idx="5">
                  <c:v>Ireland</c:v>
                </c:pt>
                <c:pt idx="6">
                  <c:v>Slovakia</c:v>
                </c:pt>
                <c:pt idx="7">
                  <c:v>Belgium</c:v>
                </c:pt>
                <c:pt idx="8">
                  <c:v>Spain</c:v>
                </c:pt>
                <c:pt idx="9">
                  <c:v>Netherlands</c:v>
                </c:pt>
                <c:pt idx="10">
                  <c:v>Portugal</c:v>
                </c:pt>
                <c:pt idx="11">
                  <c:v>Lithuania</c:v>
                </c:pt>
                <c:pt idx="12">
                  <c:v>Romania</c:v>
                </c:pt>
                <c:pt idx="13">
                  <c:v>Latvia</c:v>
                </c:pt>
                <c:pt idx="14">
                  <c:v>Bulgaria</c:v>
                </c:pt>
                <c:pt idx="15">
                  <c:v>Slovenia</c:v>
                </c:pt>
                <c:pt idx="16">
                  <c:v>Cyprus</c:v>
                </c:pt>
                <c:pt idx="17">
                  <c:v>Norway</c:v>
                </c:pt>
                <c:pt idx="18">
                  <c:v>Malta</c:v>
                </c:pt>
                <c:pt idx="19">
                  <c:v>Estonia</c:v>
                </c:pt>
                <c:pt idx="20">
                  <c:v>Iceland</c:v>
                </c:pt>
              </c:strCache>
            </c:strRef>
          </c:cat>
          <c:val>
            <c:numRef>
              <c:f>'Figure T'!$C$3:$C$23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AB-4636-88BB-D4C7EA3B3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4759296"/>
        <c:axId val="459662920"/>
      </c:barChart>
      <c:catAx>
        <c:axId val="10475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2920"/>
        <c:crosses val="autoZero"/>
        <c:auto val="1"/>
        <c:lblAlgn val="ctr"/>
        <c:lblOffset val="100"/>
        <c:noMultiLvlLbl val="0"/>
      </c:catAx>
      <c:valAx>
        <c:axId val="459662920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59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799048861909"/>
          <c:y val="4.305716330913182E-2"/>
          <c:w val="0.76081433045170155"/>
          <c:h val="0.8176811421299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U'!$B$2</c:f>
              <c:strCache>
                <c:ptCount val="1"/>
                <c:pt idx="0">
                  <c:v>2016 situation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5D-4CC1-90E4-9E3BAAC1FD4C}"/>
              </c:ext>
            </c:extLst>
          </c:dPt>
          <c:cat>
            <c:strRef>
              <c:f>'Figure U'!$A$3:$A$23</c:f>
              <c:strCache>
                <c:ptCount val="21"/>
                <c:pt idx="0">
                  <c:v>Total EU/EEA</c:v>
                </c:pt>
                <c:pt idx="1">
                  <c:v>Bulgaria</c:v>
                </c:pt>
                <c:pt idx="2">
                  <c:v>Cyprus</c:v>
                </c:pt>
                <c:pt idx="3">
                  <c:v>Iceland</c:v>
                </c:pt>
                <c:pt idx="4">
                  <c:v>Slovakia</c:v>
                </c:pt>
                <c:pt idx="5">
                  <c:v>Slovenia</c:v>
                </c:pt>
                <c:pt idx="6">
                  <c:v>Czech Republic</c:v>
                </c:pt>
                <c:pt idx="7">
                  <c:v>Romania</c:v>
                </c:pt>
                <c:pt idx="8">
                  <c:v>Ireland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Hungary</c:v>
                </c:pt>
                <c:pt idx="13">
                  <c:v>Denmark</c:v>
                </c:pt>
                <c:pt idx="14">
                  <c:v>Belgium</c:v>
                </c:pt>
                <c:pt idx="15">
                  <c:v>Spain</c:v>
                </c:pt>
                <c:pt idx="16">
                  <c:v>Latvia</c:v>
                </c:pt>
                <c:pt idx="17">
                  <c:v>Estonia</c:v>
                </c:pt>
                <c:pt idx="18">
                  <c:v>Portugal</c:v>
                </c:pt>
                <c:pt idx="19">
                  <c:v>Malta</c:v>
                </c:pt>
                <c:pt idx="20">
                  <c:v>Luxembourg</c:v>
                </c:pt>
              </c:strCache>
            </c:strRef>
          </c:cat>
          <c:val>
            <c:numRef>
              <c:f>'Figure U'!$B$3:$B$23</c:f>
              <c:numCache>
                <c:formatCode>0.0%</c:formatCode>
                <c:ptCount val="21"/>
                <c:pt idx="0">
                  <c:v>4.3618313354808057E-2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1.0526315789473684E-2</c:v>
                </c:pt>
                <c:pt idx="6">
                  <c:v>2.4390243902439025E-2</c:v>
                </c:pt>
                <c:pt idx="7">
                  <c:v>2.6988903517020876E-2</c:v>
                </c:pt>
                <c:pt idx="8">
                  <c:v>3.0303030303030304E-2</c:v>
                </c:pt>
                <c:pt idx="9">
                  <c:v>3.6028119507908608E-2</c:v>
                </c:pt>
                <c:pt idx="10">
                  <c:v>3.7906137184115521E-2</c:v>
                </c:pt>
                <c:pt idx="11">
                  <c:v>3.8910505836575876E-2</c:v>
                </c:pt>
                <c:pt idx="12">
                  <c:v>5.2631578947368418E-2</c:v>
                </c:pt>
                <c:pt idx="13">
                  <c:v>0.06</c:v>
                </c:pt>
                <c:pt idx="14">
                  <c:v>6.889352818371608E-2</c:v>
                </c:pt>
                <c:pt idx="15">
                  <c:v>7.726495726495726E-2</c:v>
                </c:pt>
                <c:pt idx="16">
                  <c:v>0.11242603550295857</c:v>
                </c:pt>
                <c:pt idx="17">
                  <c:v>0.11956521739130435</c:v>
                </c:pt>
                <c:pt idx="18">
                  <c:v>0.13861386138613863</c:v>
                </c:pt>
                <c:pt idx="19">
                  <c:v>0.17391304347826086</c:v>
                </c:pt>
                <c:pt idx="2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D-4CC1-90E4-9E3BAAC1FD4C}"/>
            </c:ext>
          </c:extLst>
        </c:ser>
        <c:ser>
          <c:idx val="1"/>
          <c:order val="1"/>
          <c:tx>
            <c:strRef>
              <c:f>'Figure U'!$C$2</c:f>
              <c:strCache>
                <c:ptCount val="1"/>
                <c:pt idx="0">
                  <c:v>Baseline 2014</c:v>
                </c:pt>
              </c:strCache>
            </c:strRef>
          </c:tx>
          <c:spPr>
            <a:noFill/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'Figure U'!$A$3:$A$23</c:f>
              <c:strCache>
                <c:ptCount val="21"/>
                <c:pt idx="0">
                  <c:v>Total EU/EEA</c:v>
                </c:pt>
                <c:pt idx="1">
                  <c:v>Bulgaria</c:v>
                </c:pt>
                <c:pt idx="2">
                  <c:v>Cyprus</c:v>
                </c:pt>
                <c:pt idx="3">
                  <c:v>Iceland</c:v>
                </c:pt>
                <c:pt idx="4">
                  <c:v>Slovakia</c:v>
                </c:pt>
                <c:pt idx="5">
                  <c:v>Slovenia</c:v>
                </c:pt>
                <c:pt idx="6">
                  <c:v>Czech Republic</c:v>
                </c:pt>
                <c:pt idx="7">
                  <c:v>Romania</c:v>
                </c:pt>
                <c:pt idx="8">
                  <c:v>Ireland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Hungary</c:v>
                </c:pt>
                <c:pt idx="13">
                  <c:v>Denmark</c:v>
                </c:pt>
                <c:pt idx="14">
                  <c:v>Belgium</c:v>
                </c:pt>
                <c:pt idx="15">
                  <c:v>Spain</c:v>
                </c:pt>
                <c:pt idx="16">
                  <c:v>Latvia</c:v>
                </c:pt>
                <c:pt idx="17">
                  <c:v>Estonia</c:v>
                </c:pt>
                <c:pt idx="18">
                  <c:v>Portugal</c:v>
                </c:pt>
                <c:pt idx="19">
                  <c:v>Malta</c:v>
                </c:pt>
                <c:pt idx="20">
                  <c:v>Luxembourg</c:v>
                </c:pt>
              </c:strCache>
            </c:strRef>
          </c:cat>
          <c:val>
            <c:numRef>
              <c:f>'Figure U'!$C$3:$C$23</c:f>
              <c:numCache>
                <c:formatCode>0.0%</c:formatCode>
                <c:ptCount val="21"/>
                <c:pt idx="0">
                  <c:v>4.7920846252051799E-2</c:v>
                </c:pt>
                <c:pt idx="1">
                  <c:v>2.1786492374727602E-3</c:v>
                </c:pt>
                <c:pt idx="2">
                  <c:v>3.5714285714285698E-2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2.0547945205479402E-2</c:v>
                </c:pt>
                <c:pt idx="7">
                  <c:v>2.8090892825192299E-2</c:v>
                </c:pt>
                <c:pt idx="8">
                  <c:v>0.14285714285714199</c:v>
                </c:pt>
                <c:pt idx="9">
                  <c:v>3.1718061674008799E-2</c:v>
                </c:pt>
                <c:pt idx="10">
                  <c:v>4.4444444444444405E-2</c:v>
                </c:pt>
                <c:pt idx="11">
                  <c:v>6.5384615384615305E-2</c:v>
                </c:pt>
                <c:pt idx="12">
                  <c:v>6.6666666666666596E-2</c:v>
                </c:pt>
                <c:pt idx="13">
                  <c:v>0</c:v>
                </c:pt>
                <c:pt idx="14">
                  <c:v>7.69230769230769E-2</c:v>
                </c:pt>
                <c:pt idx="15">
                  <c:v>7.1227741330834093E-2</c:v>
                </c:pt>
                <c:pt idx="16">
                  <c:v>0.19467213114754098</c:v>
                </c:pt>
                <c:pt idx="17">
                  <c:v>0.100418410041841</c:v>
                </c:pt>
                <c:pt idx="18">
                  <c:v>0.11536498213374101</c:v>
                </c:pt>
                <c:pt idx="19">
                  <c:v>0.17142857142857099</c:v>
                </c:pt>
                <c:pt idx="20">
                  <c:v>7.69230769230769E-2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D-4CC1-90E4-9E3BAAC1F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63704"/>
        <c:axId val="459664096"/>
      </c:barChart>
      <c:catAx>
        <c:axId val="459663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4096"/>
        <c:crosses val="autoZero"/>
        <c:auto val="1"/>
        <c:lblAlgn val="ctr"/>
        <c:lblOffset val="100"/>
        <c:noMultiLvlLbl val="0"/>
      </c:catAx>
      <c:valAx>
        <c:axId val="459664096"/>
        <c:scaling>
          <c:orientation val="minMax"/>
          <c:max val="0.8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3704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092010146776336"/>
          <c:y val="0.39004233561713875"/>
          <c:w val="0.33292843981094544"/>
          <c:h val="0.20498789451872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V'!$B$2</c:f>
              <c:strCache>
                <c:ptCount val="1"/>
                <c:pt idx="0">
                  <c:v>Percentage of TB/HIV patients enrolled in 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E2-4EDA-97EC-D1B9752F35A0}"/>
              </c:ext>
            </c:extLst>
          </c:dPt>
          <c:cat>
            <c:strRef>
              <c:f>'Figure V'!$A$3:$A$11</c:f>
              <c:strCache>
                <c:ptCount val="9"/>
                <c:pt idx="0">
                  <c:v>Subtotal EU/EEA</c:v>
                </c:pt>
                <c:pt idx="1">
                  <c:v>Latvia</c:v>
                </c:pt>
                <c:pt idx="2">
                  <c:v>Netherlands</c:v>
                </c:pt>
                <c:pt idx="3">
                  <c:v>Ireland</c:v>
                </c:pt>
                <c:pt idx="4">
                  <c:v>Estonia</c:v>
                </c:pt>
                <c:pt idx="5">
                  <c:v>Malta</c:v>
                </c:pt>
                <c:pt idx="6">
                  <c:v>Norway</c:v>
                </c:pt>
                <c:pt idx="7">
                  <c:v>Romania</c:v>
                </c:pt>
                <c:pt idx="8">
                  <c:v>Slovenia</c:v>
                </c:pt>
              </c:strCache>
            </c:strRef>
          </c:cat>
          <c:val>
            <c:numRef>
              <c:f>'Figure V'!$B$3:$B$11</c:f>
              <c:numCache>
                <c:formatCode>0.0%</c:formatCode>
                <c:ptCount val="9"/>
                <c:pt idx="0" formatCode="0%">
                  <c:v>0.94230769230769229</c:v>
                </c:pt>
                <c:pt idx="1">
                  <c:v>0.61818181818181817</c:v>
                </c:pt>
                <c:pt idx="2">
                  <c:v>0.7142857142857143</c:v>
                </c:pt>
                <c:pt idx="3">
                  <c:v>0.75</c:v>
                </c:pt>
                <c:pt idx="4">
                  <c:v>0.95238095238095222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2-4EDA-97EC-D1B9752F35A0}"/>
            </c:ext>
          </c:extLst>
        </c:ser>
        <c:ser>
          <c:idx val="1"/>
          <c:order val="1"/>
          <c:tx>
            <c:strRef>
              <c:f>'Figure V'!$C$2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7.7661461331356488E-4"/>
                  <c:y val="-5.0426735195760602E-2"/>
                </c:manualLayout>
              </c:layout>
              <c:tx>
                <c:rich>
                  <a:bodyPr rot="0" spcFirstLastPara="1" vertOverflow="ellipsis" vert="horz" wrap="square" tIns="0" anchor="t" anchorCtr="0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Target = </a:t>
                    </a:r>
                    <a:fld id="{C7889488-FD81-4C2F-BC66-95B39FC40B09}" type="VALUE">
                      <a:rPr lang="en-US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E2-4EDA-97EC-D1B9752F3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V'!$A$3:$A$11</c:f>
              <c:strCache>
                <c:ptCount val="9"/>
                <c:pt idx="0">
                  <c:v>Subtotal EU/EEA</c:v>
                </c:pt>
                <c:pt idx="1">
                  <c:v>Latvia</c:v>
                </c:pt>
                <c:pt idx="2">
                  <c:v>Netherlands</c:v>
                </c:pt>
                <c:pt idx="3">
                  <c:v>Ireland</c:v>
                </c:pt>
                <c:pt idx="4">
                  <c:v>Estonia</c:v>
                </c:pt>
                <c:pt idx="5">
                  <c:v>Malta</c:v>
                </c:pt>
                <c:pt idx="6">
                  <c:v>Norway</c:v>
                </c:pt>
                <c:pt idx="7">
                  <c:v>Romania</c:v>
                </c:pt>
                <c:pt idx="8">
                  <c:v>Slovenia</c:v>
                </c:pt>
              </c:strCache>
            </c:strRef>
          </c:cat>
          <c:val>
            <c:numRef>
              <c:f>'Figure V'!$C$3:$C$11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2-4EDA-97EC-D1B9752F3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64880"/>
        <c:axId val="459665272"/>
      </c:barChart>
      <c:catAx>
        <c:axId val="45966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5272"/>
        <c:crosses val="autoZero"/>
        <c:auto val="1"/>
        <c:lblAlgn val="ctr"/>
        <c:lblOffset val="100"/>
        <c:noMultiLvlLbl val="0"/>
      </c:catAx>
      <c:valAx>
        <c:axId val="459665272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48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9601924759405"/>
          <c:y val="0"/>
          <c:w val="0.73241097987751536"/>
          <c:h val="0.71398836015063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X'!$B$2</c:f>
              <c:strCache>
                <c:ptCount val="1"/>
                <c:pt idx="0">
                  <c:v>Contact investigation coverage (G2) (E7)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7-4A45-B09B-F69CA8B1659C}"/>
              </c:ext>
            </c:extLst>
          </c:dPt>
          <c:cat>
            <c:strRef>
              <c:f>'Figure X'!$A$3:$A$7</c:f>
              <c:strCache>
                <c:ptCount val="5"/>
                <c:pt idx="0">
                  <c:v>Total EU/EEA</c:v>
                </c:pt>
                <c:pt idx="1">
                  <c:v>Spain</c:v>
                </c:pt>
                <c:pt idx="2">
                  <c:v>Norway</c:v>
                </c:pt>
                <c:pt idx="3">
                  <c:v>Lithuania</c:v>
                </c:pt>
                <c:pt idx="4">
                  <c:v>Slovakia</c:v>
                </c:pt>
              </c:strCache>
            </c:strRef>
          </c:cat>
          <c:val>
            <c:numRef>
              <c:f>'Figure X'!$B$3:$B$7</c:f>
              <c:numCache>
                <c:formatCode>0.0%</c:formatCode>
                <c:ptCount val="5"/>
                <c:pt idx="0" formatCode="0%">
                  <c:v>0.94230769230769229</c:v>
                </c:pt>
                <c:pt idx="1">
                  <c:v>0.90100000000000002</c:v>
                </c:pt>
                <c:pt idx="2">
                  <c:v>0.92979999999999996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7-4A45-B09B-F69CA8B1659C}"/>
            </c:ext>
          </c:extLst>
        </c:ser>
        <c:ser>
          <c:idx val="1"/>
          <c:order val="1"/>
          <c:tx>
            <c:strRef>
              <c:f>'Figure X'!$C$2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34925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X'!$A$3:$A$7</c:f>
              <c:strCache>
                <c:ptCount val="5"/>
                <c:pt idx="0">
                  <c:v>Total EU/EEA</c:v>
                </c:pt>
                <c:pt idx="1">
                  <c:v>Spain</c:v>
                </c:pt>
                <c:pt idx="2">
                  <c:v>Norway</c:v>
                </c:pt>
                <c:pt idx="3">
                  <c:v>Lithuania</c:v>
                </c:pt>
                <c:pt idx="4">
                  <c:v>Slovakia</c:v>
                </c:pt>
              </c:strCache>
            </c:strRef>
          </c:cat>
          <c:val>
            <c:numRef>
              <c:f>'Figure X'!$C$3:$C$7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C7-4A45-B09B-F69CA8B1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66056"/>
        <c:axId val="459666448"/>
      </c:barChart>
      <c:catAx>
        <c:axId val="45966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6448"/>
        <c:crosses val="autoZero"/>
        <c:auto val="1"/>
        <c:lblAlgn val="ctr"/>
        <c:lblOffset val="100"/>
        <c:noMultiLvlLbl val="0"/>
      </c:catAx>
      <c:valAx>
        <c:axId val="459666448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757655293088"/>
          <c:y val="0"/>
          <c:w val="0.76636942257217844"/>
          <c:h val="0.71398836015063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Y'!$B$2</c:f>
              <c:strCache>
                <c:ptCount val="1"/>
                <c:pt idx="0">
                  <c:v>LTBI treatment coverage of childhood TB contacts aged under 5 years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6-47B4-9C94-322D1B69154B}"/>
              </c:ext>
            </c:extLst>
          </c:dPt>
          <c:cat>
            <c:strRef>
              <c:f>'Figure Y'!$A$3:$A$6</c:f>
              <c:strCache>
                <c:ptCount val="4"/>
                <c:pt idx="0">
                  <c:v>Total EU/EEA</c:v>
                </c:pt>
                <c:pt idx="1">
                  <c:v>Norway</c:v>
                </c:pt>
                <c:pt idx="2">
                  <c:v>Slovenia</c:v>
                </c:pt>
                <c:pt idx="3">
                  <c:v>Slovakia</c:v>
                </c:pt>
              </c:strCache>
            </c:strRef>
          </c:cat>
          <c:val>
            <c:numRef>
              <c:f>'Figure Y'!$B$3:$B$6</c:f>
              <c:numCache>
                <c:formatCode>0.0%</c:formatCode>
                <c:ptCount val="4"/>
                <c:pt idx="0">
                  <c:v>0.47909967845659163</c:v>
                </c:pt>
                <c:pt idx="1">
                  <c:v>0.15384615384615385</c:v>
                </c:pt>
                <c:pt idx="2">
                  <c:v>0.75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16-47B4-9C94-322D1B69154B}"/>
            </c:ext>
          </c:extLst>
        </c:ser>
        <c:ser>
          <c:idx val="1"/>
          <c:order val="1"/>
          <c:tx>
            <c:strRef>
              <c:f>'Figure Y'!$C$2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34925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Y'!$A$3:$A$6</c:f>
              <c:strCache>
                <c:ptCount val="4"/>
                <c:pt idx="0">
                  <c:v>Total EU/EEA</c:v>
                </c:pt>
                <c:pt idx="1">
                  <c:v>Norway</c:v>
                </c:pt>
                <c:pt idx="2">
                  <c:v>Slovenia</c:v>
                </c:pt>
                <c:pt idx="3">
                  <c:v>Slovakia</c:v>
                </c:pt>
              </c:strCache>
            </c:strRef>
          </c:cat>
          <c:val>
            <c:numRef>
              <c:f>'Figure Y'!$C$3:$C$6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16-47B4-9C94-322D1B691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67232"/>
        <c:axId val="459667624"/>
      </c:barChart>
      <c:catAx>
        <c:axId val="45966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7624"/>
        <c:crosses val="autoZero"/>
        <c:auto val="1"/>
        <c:lblAlgn val="ctr"/>
        <c:lblOffset val="100"/>
        <c:noMultiLvlLbl val="0"/>
      </c:catAx>
      <c:valAx>
        <c:axId val="459667624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395713123592954E-2"/>
          <c:y val="5.808080808080808E-2"/>
          <c:w val="0.94497567859057441"/>
          <c:h val="0.71354344319751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G'!$B$1</c:f>
              <c:strCache>
                <c:ptCount val="1"/>
                <c:pt idx="0">
                  <c:v>WHO-recommended rapid test 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4-40B3-A16C-105DCDE908B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4-40B3-A16C-105DCDE908B2}"/>
              </c:ext>
            </c:extLst>
          </c:dPt>
          <c:cat>
            <c:strRef>
              <c:f>'Figure G'!$A$2:$A$28</c:f>
              <c:strCache>
                <c:ptCount val="27"/>
                <c:pt idx="0">
                  <c:v>Total EU/EEA</c:v>
                </c:pt>
                <c:pt idx="1">
                  <c:v>Latvia</c:v>
                </c:pt>
                <c:pt idx="2">
                  <c:v>Lithuania</c:v>
                </c:pt>
                <c:pt idx="3">
                  <c:v>Luxembourg</c:v>
                </c:pt>
                <c:pt idx="4">
                  <c:v>Malta</c:v>
                </c:pt>
                <c:pt idx="5">
                  <c:v>Netherlands</c:v>
                </c:pt>
                <c:pt idx="6">
                  <c:v>Bulgaria</c:v>
                </c:pt>
                <c:pt idx="7">
                  <c:v>United Kingdom</c:v>
                </c:pt>
                <c:pt idx="8">
                  <c:v>Romania</c:v>
                </c:pt>
                <c:pt idx="9">
                  <c:v>Cyprus</c:v>
                </c:pt>
                <c:pt idx="10">
                  <c:v>Poland</c:v>
                </c:pt>
                <c:pt idx="11">
                  <c:v>Portugal</c:v>
                </c:pt>
                <c:pt idx="12">
                  <c:v>Spain</c:v>
                </c:pt>
                <c:pt idx="13">
                  <c:v>Slovakia</c:v>
                </c:pt>
                <c:pt idx="14">
                  <c:v>Finland</c:v>
                </c:pt>
                <c:pt idx="15">
                  <c:v>Ireland</c:v>
                </c:pt>
                <c:pt idx="16">
                  <c:v>Denmark</c:v>
                </c:pt>
                <c:pt idx="17">
                  <c:v>Greece</c:v>
                </c:pt>
                <c:pt idx="18">
                  <c:v>Czech Republic</c:v>
                </c:pt>
                <c:pt idx="19">
                  <c:v>Norway</c:v>
                </c:pt>
                <c:pt idx="20">
                  <c:v>Belgium</c:v>
                </c:pt>
                <c:pt idx="21">
                  <c:v>Austria</c:v>
                </c:pt>
                <c:pt idx="22">
                  <c:v>Slovenia</c:v>
                </c:pt>
                <c:pt idx="23">
                  <c:v>Germany</c:v>
                </c:pt>
                <c:pt idx="24">
                  <c:v>Sweden</c:v>
                </c:pt>
                <c:pt idx="25">
                  <c:v>Estonia</c:v>
                </c:pt>
                <c:pt idx="26">
                  <c:v>Iceland</c:v>
                </c:pt>
              </c:strCache>
            </c:strRef>
          </c:cat>
          <c:val>
            <c:numRef>
              <c:f>'Figure G'!$B$2:$B$28</c:f>
              <c:numCache>
                <c:formatCode>0.0%</c:formatCode>
                <c:ptCount val="27"/>
                <c:pt idx="0">
                  <c:v>0.24668731715711581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3.7429819089207731E-3</c:v>
                </c:pt>
                <c:pt idx="7">
                  <c:v>4.8259109311740891E-2</c:v>
                </c:pt>
                <c:pt idx="8">
                  <c:v>5.0598516560182126E-2</c:v>
                </c:pt>
                <c:pt idx="9">
                  <c:v>6.6666666666666666E-2</c:v>
                </c:pt>
                <c:pt idx="10">
                  <c:v>0.13780260707635009</c:v>
                </c:pt>
                <c:pt idx="11">
                  <c:v>0.15468409586056645</c:v>
                </c:pt>
                <c:pt idx="12">
                  <c:v>0.19294648349395119</c:v>
                </c:pt>
                <c:pt idx="13">
                  <c:v>0.19594594594594594</c:v>
                </c:pt>
                <c:pt idx="14">
                  <c:v>0.26271186440677968</c:v>
                </c:pt>
                <c:pt idx="15">
                  <c:v>0.3522012578616352</c:v>
                </c:pt>
                <c:pt idx="16">
                  <c:v>0.3575757575757576</c:v>
                </c:pt>
                <c:pt idx="17">
                  <c:v>0.36794582392776526</c:v>
                </c:pt>
                <c:pt idx="18">
                  <c:v>0.39534883720930231</c:v>
                </c:pt>
                <c:pt idx="19">
                  <c:v>0.44147157190635444</c:v>
                </c:pt>
                <c:pt idx="20">
                  <c:v>0.45176695319961796</c:v>
                </c:pt>
                <c:pt idx="21">
                  <c:v>0.50315457413249209</c:v>
                </c:pt>
                <c:pt idx="22">
                  <c:v>0.51694915254237284</c:v>
                </c:pt>
                <c:pt idx="23">
                  <c:v>0.53440405748098052</c:v>
                </c:pt>
                <c:pt idx="24">
                  <c:v>0.63774104683195587</c:v>
                </c:pt>
                <c:pt idx="25">
                  <c:v>0.74479166666666652</c:v>
                </c:pt>
                <c:pt idx="26">
                  <c:v>0.83333333333333348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4-40B3-A16C-105DCDE908B2}"/>
            </c:ext>
          </c:extLst>
        </c:ser>
        <c:ser>
          <c:idx val="1"/>
          <c:order val="1"/>
          <c:tx>
            <c:strRef>
              <c:f>'Figure G'!$C$1</c:f>
              <c:strCache>
                <c:ptCount val="1"/>
                <c:pt idx="0">
                  <c:v>Target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-1.1212701875188626E-3"/>
                  <c:y val="-0.4059681908819305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Target = </a:t>
                    </a:r>
                    <a:fld id="{2B382B85-F1E8-42BB-AB57-8D1B5C42E26E}" type="VALUE"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94-40B3-A16C-105DCDE90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4925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G'!$A$2:$A$28</c:f>
              <c:strCache>
                <c:ptCount val="27"/>
                <c:pt idx="0">
                  <c:v>Total EU/EEA</c:v>
                </c:pt>
                <c:pt idx="1">
                  <c:v>Latvia</c:v>
                </c:pt>
                <c:pt idx="2">
                  <c:v>Lithuania</c:v>
                </c:pt>
                <c:pt idx="3">
                  <c:v>Luxembourg</c:v>
                </c:pt>
                <c:pt idx="4">
                  <c:v>Malta</c:v>
                </c:pt>
                <c:pt idx="5">
                  <c:v>Netherlands</c:v>
                </c:pt>
                <c:pt idx="6">
                  <c:v>Bulgaria</c:v>
                </c:pt>
                <c:pt idx="7">
                  <c:v>United Kingdom</c:v>
                </c:pt>
                <c:pt idx="8">
                  <c:v>Romania</c:v>
                </c:pt>
                <c:pt idx="9">
                  <c:v>Cyprus</c:v>
                </c:pt>
                <c:pt idx="10">
                  <c:v>Poland</c:v>
                </c:pt>
                <c:pt idx="11">
                  <c:v>Portugal</c:v>
                </c:pt>
                <c:pt idx="12">
                  <c:v>Spain</c:v>
                </c:pt>
                <c:pt idx="13">
                  <c:v>Slovakia</c:v>
                </c:pt>
                <c:pt idx="14">
                  <c:v>Finland</c:v>
                </c:pt>
                <c:pt idx="15">
                  <c:v>Ireland</c:v>
                </c:pt>
                <c:pt idx="16">
                  <c:v>Denmark</c:v>
                </c:pt>
                <c:pt idx="17">
                  <c:v>Greece</c:v>
                </c:pt>
                <c:pt idx="18">
                  <c:v>Czech Republic</c:v>
                </c:pt>
                <c:pt idx="19">
                  <c:v>Norway</c:v>
                </c:pt>
                <c:pt idx="20">
                  <c:v>Belgium</c:v>
                </c:pt>
                <c:pt idx="21">
                  <c:v>Austria</c:v>
                </c:pt>
                <c:pt idx="22">
                  <c:v>Slovenia</c:v>
                </c:pt>
                <c:pt idx="23">
                  <c:v>Germany</c:v>
                </c:pt>
                <c:pt idx="24">
                  <c:v>Sweden</c:v>
                </c:pt>
                <c:pt idx="25">
                  <c:v>Estonia</c:v>
                </c:pt>
                <c:pt idx="26">
                  <c:v>Iceland</c:v>
                </c:pt>
              </c:strCache>
            </c:strRef>
          </c:cat>
          <c:val>
            <c:numRef>
              <c:f>'Figure G'!$C$2:$C$28</c:f>
              <c:numCache>
                <c:formatCode>0%</c:formatCode>
                <c:ptCount val="2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94-40B3-A16C-105DCDE90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5111920"/>
        <c:axId val="455112312"/>
      </c:barChart>
      <c:catAx>
        <c:axId val="45511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2312"/>
        <c:crosses val="autoZero"/>
        <c:auto val="1"/>
        <c:lblAlgn val="ctr"/>
        <c:lblOffset val="100"/>
        <c:noMultiLvlLbl val="0"/>
      </c:catAx>
      <c:valAx>
        <c:axId val="45511231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1920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9186998176952"/>
          <c:y val="7.4261603375527424E-2"/>
          <c:w val="0.84108051148778817"/>
          <c:h val="0.7581886441410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Z'!$B$2</c:f>
              <c:strCache>
                <c:ptCount val="1"/>
                <c:pt idx="0">
                  <c:v>Treatment 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2-4899-89C6-FB879FF832E6}"/>
              </c:ext>
            </c:extLst>
          </c:dPt>
          <c:dLbls>
            <c:dLbl>
              <c:idx val="10"/>
              <c:layout>
                <c:manualLayout>
                  <c:x val="-4.5566499673029212E-2"/>
                  <c:y val="-0.22010278570960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Target</a:t>
                    </a:r>
                    <a:r>
                      <a:rPr lang="en-US" sz="1050" dirty="0"/>
                      <a:t> = </a:t>
                    </a:r>
                    <a:fld id="{6FD6D8FF-498E-4ED5-AF73-6B99380F3994}" type="VALUE">
                      <a:rPr lang="en-US" sz="1050"/>
                      <a:pPr>
                        <a:defRPr sz="1050"/>
                      </a:pPr>
                      <a:t>[VALUE]</a:t>
                    </a:fld>
                    <a:endParaRPr lang="en-U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C2-4899-89C6-FB879FF83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Z'!$A$3:$A$16</c:f>
              <c:strCache>
                <c:ptCount val="14"/>
                <c:pt idx="0">
                  <c:v>Total EU/EEA</c:v>
                </c:pt>
                <c:pt idx="1">
                  <c:v>Poland</c:v>
                </c:pt>
                <c:pt idx="2">
                  <c:v>Hungary</c:v>
                </c:pt>
                <c:pt idx="3">
                  <c:v>Netherlands</c:v>
                </c:pt>
                <c:pt idx="4">
                  <c:v>Portugal</c:v>
                </c:pt>
                <c:pt idx="5">
                  <c:v>Belgium</c:v>
                </c:pt>
                <c:pt idx="6">
                  <c:v>Lithuania</c:v>
                </c:pt>
                <c:pt idx="7">
                  <c:v>United Kingdom</c:v>
                </c:pt>
                <c:pt idx="8">
                  <c:v>Latvia</c:v>
                </c:pt>
                <c:pt idx="9">
                  <c:v>Czech Republic</c:v>
                </c:pt>
                <c:pt idx="10">
                  <c:v>Bulgaria</c:v>
                </c:pt>
                <c:pt idx="11">
                  <c:v>Estonia</c:v>
                </c:pt>
                <c:pt idx="12">
                  <c:v>Romania</c:v>
                </c:pt>
                <c:pt idx="13">
                  <c:v>Slovakia</c:v>
                </c:pt>
              </c:strCache>
            </c:strRef>
          </c:cat>
          <c:val>
            <c:numRef>
              <c:f>'Figure Z'!$E$3:$E$16</c:f>
              <c:numCache>
                <c:formatCode>0.0</c:formatCode>
                <c:ptCount val="14"/>
                <c:pt idx="0">
                  <c:v>68.400000000000006</c:v>
                </c:pt>
                <c:pt idx="1">
                  <c:v>44.4</c:v>
                </c:pt>
                <c:pt idx="2">
                  <c:v>50</c:v>
                </c:pt>
                <c:pt idx="3">
                  <c:v>50</c:v>
                </c:pt>
                <c:pt idx="4">
                  <c:v>50.8</c:v>
                </c:pt>
                <c:pt idx="5">
                  <c:v>60</c:v>
                </c:pt>
                <c:pt idx="6">
                  <c:v>61.1</c:v>
                </c:pt>
                <c:pt idx="7">
                  <c:v>62.1</c:v>
                </c:pt>
                <c:pt idx="8">
                  <c:v>75.8</c:v>
                </c:pt>
                <c:pt idx="9">
                  <c:v>77.8</c:v>
                </c:pt>
                <c:pt idx="10">
                  <c:v>85</c:v>
                </c:pt>
                <c:pt idx="11">
                  <c:v>88.9</c:v>
                </c:pt>
                <c:pt idx="12">
                  <c:v>91.3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C2-4899-89C6-FB879FF832E6}"/>
            </c:ext>
          </c:extLst>
        </c:ser>
        <c:ser>
          <c:idx val="1"/>
          <c:order val="1"/>
          <c:tx>
            <c:strRef>
              <c:f>'Figure Z'!$C$2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317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Z'!$A$3:$A$16</c:f>
              <c:strCache>
                <c:ptCount val="14"/>
                <c:pt idx="0">
                  <c:v>Total EU/EEA</c:v>
                </c:pt>
                <c:pt idx="1">
                  <c:v>Poland</c:v>
                </c:pt>
                <c:pt idx="2">
                  <c:v>Hungary</c:v>
                </c:pt>
                <c:pt idx="3">
                  <c:v>Netherlands</c:v>
                </c:pt>
                <c:pt idx="4">
                  <c:v>Portugal</c:v>
                </c:pt>
                <c:pt idx="5">
                  <c:v>Belgium</c:v>
                </c:pt>
                <c:pt idx="6">
                  <c:v>Lithuania</c:v>
                </c:pt>
                <c:pt idx="7">
                  <c:v>United Kingdom</c:v>
                </c:pt>
                <c:pt idx="8">
                  <c:v>Latvia</c:v>
                </c:pt>
                <c:pt idx="9">
                  <c:v>Czech Republic</c:v>
                </c:pt>
                <c:pt idx="10">
                  <c:v>Bulgaria</c:v>
                </c:pt>
                <c:pt idx="11">
                  <c:v>Estonia</c:v>
                </c:pt>
                <c:pt idx="12">
                  <c:v>Romania</c:v>
                </c:pt>
                <c:pt idx="13">
                  <c:v>Slovakia</c:v>
                </c:pt>
              </c:strCache>
            </c:strRef>
          </c:cat>
          <c:val>
            <c:numRef>
              <c:f>'Figure Z'!$F$3:$F$16</c:f>
              <c:numCache>
                <c:formatCode>General</c:formatCode>
                <c:ptCount val="14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  <c:pt idx="6">
                  <c:v>85</c:v>
                </c:pt>
                <c:pt idx="7">
                  <c:v>85</c:v>
                </c:pt>
                <c:pt idx="8">
                  <c:v>85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2-4899-89C6-FB879FF83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9668408"/>
        <c:axId val="459668800"/>
      </c:barChart>
      <c:catAx>
        <c:axId val="459668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8800"/>
        <c:crosses val="autoZero"/>
        <c:auto val="1"/>
        <c:lblAlgn val="ctr"/>
        <c:lblOffset val="100"/>
        <c:noMultiLvlLbl val="0"/>
      </c:catAx>
      <c:valAx>
        <c:axId val="459668800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 of treatment success</a:t>
                </a:r>
                <a:endParaRPr lang="en-GB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.44896758689646454"/>
              <c:y val="0.893610230913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866201456310684E-2"/>
          <c:y val="4.2587572799426147E-2"/>
          <c:w val="0.91007150080906152"/>
          <c:h val="0.6859478503582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H'!$B$2</c:f>
              <c:strCache>
                <c:ptCount val="1"/>
                <c:pt idx="0">
                  <c:v>First-line DST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0-42BD-BE9D-1CF6E0061B0A}"/>
              </c:ext>
            </c:extLst>
          </c:dPt>
          <c:cat>
            <c:strRef>
              <c:f>'Figure H'!$A$3:$A$33</c:f>
              <c:strCache>
                <c:ptCount val="31"/>
                <c:pt idx="0">
                  <c:v>Total EU/EEA</c:v>
                </c:pt>
                <c:pt idx="1">
                  <c:v>Greece</c:v>
                </c:pt>
                <c:pt idx="2">
                  <c:v>Portugal</c:v>
                </c:pt>
                <c:pt idx="3">
                  <c:v>Iceland</c:v>
                </c:pt>
                <c:pt idx="4">
                  <c:v>Slovakia</c:v>
                </c:pt>
                <c:pt idx="5">
                  <c:v>Italy</c:v>
                </c:pt>
                <c:pt idx="6">
                  <c:v>Hungary</c:v>
                </c:pt>
                <c:pt idx="7">
                  <c:v>Germany</c:v>
                </c:pt>
                <c:pt idx="8">
                  <c:v>Bulgaria</c:v>
                </c:pt>
                <c:pt idx="9">
                  <c:v>Romania</c:v>
                </c:pt>
                <c:pt idx="10">
                  <c:v>Czech Republic</c:v>
                </c:pt>
                <c:pt idx="11">
                  <c:v>Poland</c:v>
                </c:pt>
                <c:pt idx="12">
                  <c:v>Austria</c:v>
                </c:pt>
                <c:pt idx="13">
                  <c:v>Belgium</c:v>
                </c:pt>
                <c:pt idx="14">
                  <c:v>Estonia</c:v>
                </c:pt>
                <c:pt idx="15">
                  <c:v>Luxembourg</c:v>
                </c:pt>
                <c:pt idx="16">
                  <c:v>Latvia</c:v>
                </c:pt>
                <c:pt idx="17">
                  <c:v>United Kingdom</c:v>
                </c:pt>
                <c:pt idx="18">
                  <c:v>Finland</c:v>
                </c:pt>
                <c:pt idx="19">
                  <c:v>Norway</c:v>
                </c:pt>
                <c:pt idx="20">
                  <c:v>Cyprus</c:v>
                </c:pt>
                <c:pt idx="21">
                  <c:v>Denmark</c:v>
                </c:pt>
                <c:pt idx="22">
                  <c:v>Ireland</c:v>
                </c:pt>
                <c:pt idx="23">
                  <c:v>Sweden</c:v>
                </c:pt>
                <c:pt idx="24">
                  <c:v>Croatia</c:v>
                </c:pt>
                <c:pt idx="25">
                  <c:v>France</c:v>
                </c:pt>
                <c:pt idx="26">
                  <c:v>Lithuania</c:v>
                </c:pt>
                <c:pt idx="27">
                  <c:v>Malta</c:v>
                </c:pt>
                <c:pt idx="28">
                  <c:v>Netherlands</c:v>
                </c:pt>
                <c:pt idx="29">
                  <c:v>Slovenia</c:v>
                </c:pt>
                <c:pt idx="30">
                  <c:v>Spain</c:v>
                </c:pt>
              </c:strCache>
            </c:strRef>
          </c:cat>
          <c:val>
            <c:numRef>
              <c:f>'Figure H'!$B$3:$B$33</c:f>
              <c:numCache>
                <c:formatCode>0.0%</c:formatCode>
                <c:ptCount val="31"/>
                <c:pt idx="0">
                  <c:v>0.88146661474403143</c:v>
                </c:pt>
                <c:pt idx="1">
                  <c:v>0.46747967479674801</c:v>
                </c:pt>
                <c:pt idx="2">
                  <c:v>0.69435897435897431</c:v>
                </c:pt>
                <c:pt idx="3">
                  <c:v>0.8</c:v>
                </c:pt>
                <c:pt idx="4">
                  <c:v>0.81021897810218979</c:v>
                </c:pt>
                <c:pt idx="5">
                  <c:v>0.81599999999999995</c:v>
                </c:pt>
                <c:pt idx="6">
                  <c:v>0.83838383838383834</c:v>
                </c:pt>
                <c:pt idx="7">
                  <c:v>0.84518708940302778</c:v>
                </c:pt>
                <c:pt idx="8">
                  <c:v>0.87533512064343155</c:v>
                </c:pt>
                <c:pt idx="9">
                  <c:v>0.89037085230969426</c:v>
                </c:pt>
                <c:pt idx="10">
                  <c:v>0.89673913043478271</c:v>
                </c:pt>
                <c:pt idx="11">
                  <c:v>0.90457343887423036</c:v>
                </c:pt>
                <c:pt idx="12">
                  <c:v>0.93500000000000005</c:v>
                </c:pt>
                <c:pt idx="13">
                  <c:v>0.93729372937293731</c:v>
                </c:pt>
                <c:pt idx="14">
                  <c:v>0.94771241830065367</c:v>
                </c:pt>
                <c:pt idx="15">
                  <c:v>0.95454545454545459</c:v>
                </c:pt>
                <c:pt idx="16">
                  <c:v>0.95700934579439245</c:v>
                </c:pt>
                <c:pt idx="17">
                  <c:v>0.96232339089481944</c:v>
                </c:pt>
                <c:pt idx="18">
                  <c:v>0.96402877697841727</c:v>
                </c:pt>
                <c:pt idx="19">
                  <c:v>0.96913580246913578</c:v>
                </c:pt>
                <c:pt idx="20">
                  <c:v>0.97435897435897434</c:v>
                </c:pt>
                <c:pt idx="21">
                  <c:v>0.97596153846153844</c:v>
                </c:pt>
                <c:pt idx="22">
                  <c:v>0.97660818713450293</c:v>
                </c:pt>
                <c:pt idx="23">
                  <c:v>0.97892271662763464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0-42BD-BE9D-1CF6E0061B0A}"/>
            </c:ext>
          </c:extLst>
        </c:ser>
        <c:ser>
          <c:idx val="1"/>
          <c:order val="1"/>
          <c:tx>
            <c:strRef>
              <c:f>'Figure H'!$C$2</c:f>
              <c:strCache>
                <c:ptCount val="1"/>
                <c:pt idx="0">
                  <c:v>Target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762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H'!$A$3:$A$33</c:f>
              <c:strCache>
                <c:ptCount val="31"/>
                <c:pt idx="0">
                  <c:v>Total EU/EEA</c:v>
                </c:pt>
                <c:pt idx="1">
                  <c:v>Greece</c:v>
                </c:pt>
                <c:pt idx="2">
                  <c:v>Portugal</c:v>
                </c:pt>
                <c:pt idx="3">
                  <c:v>Iceland</c:v>
                </c:pt>
                <c:pt idx="4">
                  <c:v>Slovakia</c:v>
                </c:pt>
                <c:pt idx="5">
                  <c:v>Italy</c:v>
                </c:pt>
                <c:pt idx="6">
                  <c:v>Hungary</c:v>
                </c:pt>
                <c:pt idx="7">
                  <c:v>Germany</c:v>
                </c:pt>
                <c:pt idx="8">
                  <c:v>Bulgaria</c:v>
                </c:pt>
                <c:pt idx="9">
                  <c:v>Romania</c:v>
                </c:pt>
                <c:pt idx="10">
                  <c:v>Czech Republic</c:v>
                </c:pt>
                <c:pt idx="11">
                  <c:v>Poland</c:v>
                </c:pt>
                <c:pt idx="12">
                  <c:v>Austria</c:v>
                </c:pt>
                <c:pt idx="13">
                  <c:v>Belgium</c:v>
                </c:pt>
                <c:pt idx="14">
                  <c:v>Estonia</c:v>
                </c:pt>
                <c:pt idx="15">
                  <c:v>Luxembourg</c:v>
                </c:pt>
                <c:pt idx="16">
                  <c:v>Latvia</c:v>
                </c:pt>
                <c:pt idx="17">
                  <c:v>United Kingdom</c:v>
                </c:pt>
                <c:pt idx="18">
                  <c:v>Finland</c:v>
                </c:pt>
                <c:pt idx="19">
                  <c:v>Norway</c:v>
                </c:pt>
                <c:pt idx="20">
                  <c:v>Cyprus</c:v>
                </c:pt>
                <c:pt idx="21">
                  <c:v>Denmark</c:v>
                </c:pt>
                <c:pt idx="22">
                  <c:v>Ireland</c:v>
                </c:pt>
                <c:pt idx="23">
                  <c:v>Sweden</c:v>
                </c:pt>
                <c:pt idx="24">
                  <c:v>Croatia</c:v>
                </c:pt>
                <c:pt idx="25">
                  <c:v>France</c:v>
                </c:pt>
                <c:pt idx="26">
                  <c:v>Lithuania</c:v>
                </c:pt>
                <c:pt idx="27">
                  <c:v>Malta</c:v>
                </c:pt>
                <c:pt idx="28">
                  <c:v>Netherlands</c:v>
                </c:pt>
                <c:pt idx="29">
                  <c:v>Slovenia</c:v>
                </c:pt>
                <c:pt idx="30">
                  <c:v>Spain</c:v>
                </c:pt>
              </c:strCache>
            </c:strRef>
          </c:cat>
          <c:val>
            <c:numRef>
              <c:f>'Figure H'!$C$3:$C$33</c:f>
              <c:numCache>
                <c:formatCode>0%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0-42BD-BE9D-1CF6E0061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70"/>
        <c:axId val="455113880"/>
        <c:axId val="455114272"/>
      </c:barChart>
      <c:catAx>
        <c:axId val="45511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4272"/>
        <c:crosses val="autoZero"/>
        <c:auto val="1"/>
        <c:lblAlgn val="ctr"/>
        <c:lblOffset val="100"/>
        <c:noMultiLvlLbl val="0"/>
      </c:catAx>
      <c:valAx>
        <c:axId val="45511427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3880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53745953702449E-2"/>
          <c:y val="9.338742302713228E-2"/>
          <c:w val="0.95878744273100558"/>
          <c:h val="0.64105758216011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I'!$B$2</c:f>
              <c:strCache>
                <c:ptCount val="1"/>
                <c:pt idx="0">
                  <c:v>MDR_TB detection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2B-4784-94B0-37F4DCE530CC}"/>
              </c:ext>
            </c:extLst>
          </c:dPt>
          <c:cat>
            <c:strRef>
              <c:f>'Figure I'!$A$3:$A$27</c:f>
              <c:strCache>
                <c:ptCount val="25"/>
                <c:pt idx="0">
                  <c:v>Total EU/EEA</c:v>
                </c:pt>
                <c:pt idx="1">
                  <c:v>Italy</c:v>
                </c:pt>
                <c:pt idx="2">
                  <c:v>Czech Republic</c:v>
                </c:pt>
                <c:pt idx="3">
                  <c:v>Bulgaria</c:v>
                </c:pt>
                <c:pt idx="4">
                  <c:v>Greece</c:v>
                </c:pt>
                <c:pt idx="5">
                  <c:v>Sweden</c:v>
                </c:pt>
                <c:pt idx="6">
                  <c:v>Germany</c:v>
                </c:pt>
                <c:pt idx="7">
                  <c:v>Poland</c:v>
                </c:pt>
                <c:pt idx="8">
                  <c:v>Hungary</c:v>
                </c:pt>
                <c:pt idx="9">
                  <c:v>Netherlands</c:v>
                </c:pt>
                <c:pt idx="10">
                  <c:v>Portugal</c:v>
                </c:pt>
                <c:pt idx="11">
                  <c:v>Belgium</c:v>
                </c:pt>
                <c:pt idx="12">
                  <c:v>Estonia</c:v>
                </c:pt>
                <c:pt idx="13">
                  <c:v>Romania</c:v>
                </c:pt>
                <c:pt idx="14">
                  <c:v>France</c:v>
                </c:pt>
                <c:pt idx="15">
                  <c:v>United Kingdom</c:v>
                </c:pt>
                <c:pt idx="16">
                  <c:v>Latvia</c:v>
                </c:pt>
                <c:pt idx="17">
                  <c:v>Austria</c:v>
                </c:pt>
                <c:pt idx="18">
                  <c:v>Lithuania</c:v>
                </c:pt>
                <c:pt idx="19">
                  <c:v>Finland</c:v>
                </c:pt>
                <c:pt idx="20">
                  <c:v>Norway</c:v>
                </c:pt>
                <c:pt idx="21">
                  <c:v>Spain</c:v>
                </c:pt>
                <c:pt idx="22">
                  <c:v>Ireland</c:v>
                </c:pt>
                <c:pt idx="23">
                  <c:v>Slovakia</c:v>
                </c:pt>
                <c:pt idx="24">
                  <c:v>Denmark</c:v>
                </c:pt>
              </c:strCache>
            </c:strRef>
          </c:cat>
          <c:val>
            <c:numRef>
              <c:f>'Figure I'!$B$3:$B$27</c:f>
              <c:numCache>
                <c:formatCode>0.0%</c:formatCode>
                <c:ptCount val="25"/>
                <c:pt idx="0">
                  <c:v>0.66900000000000004</c:v>
                </c:pt>
                <c:pt idx="1">
                  <c:v>0.3</c:v>
                </c:pt>
                <c:pt idx="2">
                  <c:v>0.46153846153846156</c:v>
                </c:pt>
                <c:pt idx="3">
                  <c:v>0.5</c:v>
                </c:pt>
                <c:pt idx="4">
                  <c:v>0.6</c:v>
                </c:pt>
                <c:pt idx="5">
                  <c:v>0.65217391304347827</c:v>
                </c:pt>
                <c:pt idx="6">
                  <c:v>0.65625</c:v>
                </c:pt>
                <c:pt idx="7">
                  <c:v>0.66233766233766234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0.68421052631578949</c:v>
                </c:pt>
                <c:pt idx="11">
                  <c:v>0.6875</c:v>
                </c:pt>
                <c:pt idx="12">
                  <c:v>0.73529411764705888</c:v>
                </c:pt>
                <c:pt idx="13">
                  <c:v>0.73561643835616441</c:v>
                </c:pt>
                <c:pt idx="14">
                  <c:v>0.80952380952380953</c:v>
                </c:pt>
                <c:pt idx="15">
                  <c:v>0.82758620689655171</c:v>
                </c:pt>
                <c:pt idx="16">
                  <c:v>0.85483870967741937</c:v>
                </c:pt>
                <c:pt idx="17">
                  <c:v>0.875</c:v>
                </c:pt>
                <c:pt idx="18">
                  <c:v>0.97307692307692306</c:v>
                </c:pt>
                <c:pt idx="19">
                  <c:v>1</c:v>
                </c:pt>
                <c:pt idx="20">
                  <c:v>1.3333333333333333</c:v>
                </c:pt>
                <c:pt idx="21">
                  <c:v>1.56</c:v>
                </c:pt>
                <c:pt idx="22">
                  <c:v>3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B-4784-94B0-37F4DCE530CC}"/>
            </c:ext>
          </c:extLst>
        </c:ser>
        <c:ser>
          <c:idx val="1"/>
          <c:order val="1"/>
          <c:tx>
            <c:strRef>
              <c:f>'Figure I'!$C$2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spPr>
              <a:ln w="28575" cap="rnd" cmpd="sng">
                <a:solidFill>
                  <a:srgbClr val="E0823C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I'!$A$3:$A$27</c:f>
              <c:strCache>
                <c:ptCount val="25"/>
                <c:pt idx="0">
                  <c:v>Total EU/EEA</c:v>
                </c:pt>
                <c:pt idx="1">
                  <c:v>Italy</c:v>
                </c:pt>
                <c:pt idx="2">
                  <c:v>Czech Republic</c:v>
                </c:pt>
                <c:pt idx="3">
                  <c:v>Bulgaria</c:v>
                </c:pt>
                <c:pt idx="4">
                  <c:v>Greece</c:v>
                </c:pt>
                <c:pt idx="5">
                  <c:v>Sweden</c:v>
                </c:pt>
                <c:pt idx="6">
                  <c:v>Germany</c:v>
                </c:pt>
                <c:pt idx="7">
                  <c:v>Poland</c:v>
                </c:pt>
                <c:pt idx="8">
                  <c:v>Hungary</c:v>
                </c:pt>
                <c:pt idx="9">
                  <c:v>Netherlands</c:v>
                </c:pt>
                <c:pt idx="10">
                  <c:v>Portugal</c:v>
                </c:pt>
                <c:pt idx="11">
                  <c:v>Belgium</c:v>
                </c:pt>
                <c:pt idx="12">
                  <c:v>Estonia</c:v>
                </c:pt>
                <c:pt idx="13">
                  <c:v>Romania</c:v>
                </c:pt>
                <c:pt idx="14">
                  <c:v>France</c:v>
                </c:pt>
                <c:pt idx="15">
                  <c:v>United Kingdom</c:v>
                </c:pt>
                <c:pt idx="16">
                  <c:v>Latvia</c:v>
                </c:pt>
                <c:pt idx="17">
                  <c:v>Austria</c:v>
                </c:pt>
                <c:pt idx="18">
                  <c:v>Lithuania</c:v>
                </c:pt>
                <c:pt idx="19">
                  <c:v>Finland</c:v>
                </c:pt>
                <c:pt idx="20">
                  <c:v>Norway</c:v>
                </c:pt>
                <c:pt idx="21">
                  <c:v>Spain</c:v>
                </c:pt>
                <c:pt idx="22">
                  <c:v>Ireland</c:v>
                </c:pt>
                <c:pt idx="23">
                  <c:v>Slovakia</c:v>
                </c:pt>
                <c:pt idx="24">
                  <c:v>Denmark</c:v>
                </c:pt>
              </c:strCache>
            </c:strRef>
          </c:cat>
          <c:val>
            <c:numRef>
              <c:f>'Figure I'!$C$3:$C$27</c:f>
              <c:numCache>
                <c:formatCode>0%</c:formatCode>
                <c:ptCount val="25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B-4784-94B0-37F4DCE53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5113096"/>
        <c:axId val="455114664"/>
      </c:barChart>
      <c:catAx>
        <c:axId val="45511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4664"/>
        <c:crosses val="autoZero"/>
        <c:auto val="1"/>
        <c:lblAlgn val="ctr"/>
        <c:lblOffset val="100"/>
        <c:noMultiLvlLbl val="0"/>
      </c:catAx>
      <c:valAx>
        <c:axId val="45511466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3096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48115663366794E-2"/>
          <c:y val="0"/>
          <c:w val="0.91331460378322205"/>
          <c:h val="0.8950092389131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J'!$B$1</c:f>
              <c:strCache>
                <c:ptCount val="1"/>
                <c:pt idx="0">
                  <c:v>TB notification rate for new and relapses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2-4F35-B2CC-182ED8EA1C35}"/>
              </c:ext>
            </c:extLst>
          </c:dPt>
          <c:cat>
            <c:strRef>
              <c:f>'Figure J'!$A$2:$A$32</c:f>
              <c:strCache>
                <c:ptCount val="31"/>
                <c:pt idx="0">
                  <c:v>Total EU/EEA</c:v>
                </c:pt>
                <c:pt idx="1">
                  <c:v>Iceland</c:v>
                </c:pt>
                <c:pt idx="2">
                  <c:v>Greece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Denmark</c:v>
                </c:pt>
                <c:pt idx="7">
                  <c:v>Netherlands</c:v>
                </c:pt>
                <c:pt idx="8">
                  <c:v>Slovakia</c:v>
                </c:pt>
                <c:pt idx="9">
                  <c:v>Norway</c:v>
                </c:pt>
                <c:pt idx="10">
                  <c:v>Slovenia</c:v>
                </c:pt>
                <c:pt idx="11">
                  <c:v>Ireland</c:v>
                </c:pt>
                <c:pt idx="12">
                  <c:v>Italy</c:v>
                </c:pt>
                <c:pt idx="13">
                  <c:v>Cyprus</c:v>
                </c:pt>
                <c:pt idx="14">
                  <c:v>Germany</c:v>
                </c:pt>
                <c:pt idx="15">
                  <c:v>France</c:v>
                </c:pt>
                <c:pt idx="16">
                  <c:v>Austria</c:v>
                </c:pt>
                <c:pt idx="17">
                  <c:v>Sweden</c:v>
                </c:pt>
                <c:pt idx="18">
                  <c:v>Hungary</c:v>
                </c:pt>
                <c:pt idx="19">
                  <c:v>Belgium</c:v>
                </c:pt>
                <c:pt idx="20">
                  <c:v>United Kingdom</c:v>
                </c:pt>
                <c:pt idx="21">
                  <c:v>Spain</c:v>
                </c:pt>
                <c:pt idx="22">
                  <c:v>Croatia</c:v>
                </c:pt>
                <c:pt idx="23">
                  <c:v>Malta</c:v>
                </c:pt>
                <c:pt idx="24">
                  <c:v>Estonia</c:v>
                </c:pt>
                <c:pt idx="25">
                  <c:v>Poland</c:v>
                </c:pt>
                <c:pt idx="26">
                  <c:v>Portugal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  <c:pt idx="30">
                  <c:v>Romania</c:v>
                </c:pt>
              </c:strCache>
            </c:strRef>
          </c:cat>
          <c:val>
            <c:numRef>
              <c:f>'Figure J'!$B$2:$B$32</c:f>
              <c:numCache>
                <c:formatCode>0.00</c:formatCode>
                <c:ptCount val="31"/>
                <c:pt idx="0">
                  <c:v>10.868478918222696</c:v>
                </c:pt>
                <c:pt idx="1">
                  <c:v>1.8043539059751179</c:v>
                </c:pt>
                <c:pt idx="2">
                  <c:v>3.7741979875642495</c:v>
                </c:pt>
                <c:pt idx="3">
                  <c:v>4.1003712567255199</c:v>
                </c:pt>
                <c:pt idx="4">
                  <c:v>4.8418381815988738</c:v>
                </c:pt>
                <c:pt idx="5">
                  <c:v>5.0325466942241981</c:v>
                </c:pt>
                <c:pt idx="6">
                  <c:v>5.1162985472340363</c:v>
                </c:pt>
                <c:pt idx="7">
                  <c:v>5.1651675705219118</c:v>
                </c:pt>
                <c:pt idx="8">
                  <c:v>5.1785283838642213</c:v>
                </c:pt>
                <c:pt idx="9">
                  <c:v>5.3351541945922643</c:v>
                </c:pt>
                <c:pt idx="10">
                  <c:v>5.7165335715545291</c:v>
                </c:pt>
                <c:pt idx="11">
                  <c:v>6.2014256929511165</c:v>
                </c:pt>
                <c:pt idx="12">
                  <c:v>6.2275870534827904</c:v>
                </c:pt>
                <c:pt idx="13">
                  <c:v>6.7191705007196587</c:v>
                </c:pt>
                <c:pt idx="14">
                  <c:v>6.98138393347599</c:v>
                </c:pt>
                <c:pt idx="15">
                  <c:v>7.0027014699681462</c:v>
                </c:pt>
                <c:pt idx="16">
                  <c:v>7.1230677384179382</c:v>
                </c:pt>
                <c:pt idx="17">
                  <c:v>7.126167785518998</c:v>
                </c:pt>
                <c:pt idx="18">
                  <c:v>7.4970868680436418</c:v>
                </c:pt>
                <c:pt idx="19">
                  <c:v>8.717087799551539</c:v>
                </c:pt>
                <c:pt idx="20">
                  <c:v>8.8601614167546465</c:v>
                </c:pt>
                <c:pt idx="21">
                  <c:v>10.193776718693043</c:v>
                </c:pt>
                <c:pt idx="22">
                  <c:v>10.71427974865111</c:v>
                </c:pt>
                <c:pt idx="23">
                  <c:v>11.510049424152227</c:v>
                </c:pt>
                <c:pt idx="24">
                  <c:v>14.286322214319149</c:v>
                </c:pt>
                <c:pt idx="25">
                  <c:v>16.179751321726073</c:v>
                </c:pt>
                <c:pt idx="26">
                  <c:v>17.347865313262414</c:v>
                </c:pt>
                <c:pt idx="27">
                  <c:v>21.317389510222842</c:v>
                </c:pt>
                <c:pt idx="28">
                  <c:v>32.555307200715909</c:v>
                </c:pt>
                <c:pt idx="29">
                  <c:v>46.632264264730011</c:v>
                </c:pt>
                <c:pt idx="30">
                  <c:v>64.72569211197758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2-4F35-B2CC-182ED8EA1C35}"/>
            </c:ext>
          </c:extLst>
        </c:ser>
        <c:ser>
          <c:idx val="1"/>
          <c:order val="1"/>
          <c:tx>
            <c:strRef>
              <c:f>'Figure J'!$C$1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30"/>
              <c:layout>
                <c:manualLayout>
                  <c:x val="0"/>
                  <c:y val="-0.5147544629255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Target = </a:t>
                    </a:r>
                    <a:fld id="{FAFDC8D8-9B50-4D73-A99D-9F7D588A4465}" type="VALUE"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200"/>
                      </a:pPr>
                      <a:t>[VALUE]</a:t>
                    </a:fld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3F-4AB1-AF69-2B72BF34F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 cap="rnd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'Figure J'!$A$2:$A$32</c:f>
              <c:strCache>
                <c:ptCount val="31"/>
                <c:pt idx="0">
                  <c:v>Total EU/EEA</c:v>
                </c:pt>
                <c:pt idx="1">
                  <c:v>Iceland</c:v>
                </c:pt>
                <c:pt idx="2">
                  <c:v>Greece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Denmark</c:v>
                </c:pt>
                <c:pt idx="7">
                  <c:v>Netherlands</c:v>
                </c:pt>
                <c:pt idx="8">
                  <c:v>Slovakia</c:v>
                </c:pt>
                <c:pt idx="9">
                  <c:v>Norway</c:v>
                </c:pt>
                <c:pt idx="10">
                  <c:v>Slovenia</c:v>
                </c:pt>
                <c:pt idx="11">
                  <c:v>Ireland</c:v>
                </c:pt>
                <c:pt idx="12">
                  <c:v>Italy</c:v>
                </c:pt>
                <c:pt idx="13">
                  <c:v>Cyprus</c:v>
                </c:pt>
                <c:pt idx="14">
                  <c:v>Germany</c:v>
                </c:pt>
                <c:pt idx="15">
                  <c:v>France</c:v>
                </c:pt>
                <c:pt idx="16">
                  <c:v>Austria</c:v>
                </c:pt>
                <c:pt idx="17">
                  <c:v>Sweden</c:v>
                </c:pt>
                <c:pt idx="18">
                  <c:v>Hungary</c:v>
                </c:pt>
                <c:pt idx="19">
                  <c:v>Belgium</c:v>
                </c:pt>
                <c:pt idx="20">
                  <c:v>United Kingdom</c:v>
                </c:pt>
                <c:pt idx="21">
                  <c:v>Spain</c:v>
                </c:pt>
                <c:pt idx="22">
                  <c:v>Croatia</c:v>
                </c:pt>
                <c:pt idx="23">
                  <c:v>Malta</c:v>
                </c:pt>
                <c:pt idx="24">
                  <c:v>Estonia</c:v>
                </c:pt>
                <c:pt idx="25">
                  <c:v>Poland</c:v>
                </c:pt>
                <c:pt idx="26">
                  <c:v>Portugal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  <c:pt idx="30">
                  <c:v>Romania</c:v>
                </c:pt>
              </c:strCache>
            </c:strRef>
          </c:cat>
          <c:val>
            <c:numRef>
              <c:f>'Figure J'!$C$2:$C$32</c:f>
              <c:numCache>
                <c:formatCode>0.0</c:formatCode>
                <c:ptCount val="31"/>
                <c:pt idx="0">
                  <c:v>24.6</c:v>
                </c:pt>
                <c:pt idx="1">
                  <c:v>24.6</c:v>
                </c:pt>
                <c:pt idx="2">
                  <c:v>24.6</c:v>
                </c:pt>
                <c:pt idx="3">
                  <c:v>24.6</c:v>
                </c:pt>
                <c:pt idx="4">
                  <c:v>24.6</c:v>
                </c:pt>
                <c:pt idx="5">
                  <c:v>24.6</c:v>
                </c:pt>
                <c:pt idx="6">
                  <c:v>24.6</c:v>
                </c:pt>
                <c:pt idx="7">
                  <c:v>24.6</c:v>
                </c:pt>
                <c:pt idx="8">
                  <c:v>24.6</c:v>
                </c:pt>
                <c:pt idx="9">
                  <c:v>24.6</c:v>
                </c:pt>
                <c:pt idx="10">
                  <c:v>24.6</c:v>
                </c:pt>
                <c:pt idx="11">
                  <c:v>24.6</c:v>
                </c:pt>
                <c:pt idx="12">
                  <c:v>24.6</c:v>
                </c:pt>
                <c:pt idx="13">
                  <c:v>24.6</c:v>
                </c:pt>
                <c:pt idx="14">
                  <c:v>24.6</c:v>
                </c:pt>
                <c:pt idx="15">
                  <c:v>24.6</c:v>
                </c:pt>
                <c:pt idx="16">
                  <c:v>24.6</c:v>
                </c:pt>
                <c:pt idx="17">
                  <c:v>24.6</c:v>
                </c:pt>
                <c:pt idx="18">
                  <c:v>24.6</c:v>
                </c:pt>
                <c:pt idx="19">
                  <c:v>24.6</c:v>
                </c:pt>
                <c:pt idx="20">
                  <c:v>24.6</c:v>
                </c:pt>
                <c:pt idx="21">
                  <c:v>24.6</c:v>
                </c:pt>
                <c:pt idx="22">
                  <c:v>24.6</c:v>
                </c:pt>
                <c:pt idx="23">
                  <c:v>24.6</c:v>
                </c:pt>
                <c:pt idx="24">
                  <c:v>24.6</c:v>
                </c:pt>
                <c:pt idx="25">
                  <c:v>24.6</c:v>
                </c:pt>
                <c:pt idx="26">
                  <c:v>24.6</c:v>
                </c:pt>
                <c:pt idx="27">
                  <c:v>24.6</c:v>
                </c:pt>
                <c:pt idx="28">
                  <c:v>24.6</c:v>
                </c:pt>
                <c:pt idx="29">
                  <c:v>24.6</c:v>
                </c:pt>
                <c:pt idx="3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62-4F35-B2CC-182ED8EA1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5116232"/>
        <c:axId val="455116624"/>
      </c:barChart>
      <c:catAx>
        <c:axId val="45511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6624"/>
        <c:crosses val="autoZero"/>
        <c:auto val="1"/>
        <c:lblAlgn val="ctr"/>
        <c:lblOffset val="100"/>
        <c:noMultiLvlLbl val="0"/>
      </c:catAx>
      <c:valAx>
        <c:axId val="455116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Notification rate </a:t>
                </a:r>
                <a:r>
                  <a:rPr lang="en-US" sz="1200" dirty="0"/>
                  <a:t>per 100 000 population</a:t>
                </a:r>
              </a:p>
            </c:rich>
          </c:tx>
          <c:layout>
            <c:manualLayout>
              <c:xMode val="edge"/>
              <c:yMode val="edge"/>
              <c:x val="9.3124308374061479E-3"/>
              <c:y val="7.06726670906263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787079233149875E-2"/>
          <c:y val="7.7335120298522533E-2"/>
          <c:w val="0.895545564825598"/>
          <c:h val="0.7289371188521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'[MonitoringTablesToText.xlsx]Figure K'!$B$2</c:f>
              <c:strCache>
                <c:ptCount val="1"/>
                <c:pt idx="0">
                  <c:v>TB case detection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40-4530-9920-FFD62586EF9C}"/>
              </c:ext>
            </c:extLst>
          </c:dPt>
          <c:cat>
            <c:strRef>
              <c:f>'[MonitoringTablesToText.xlsx]Figure K'!$A$3:$A$33</c:f>
              <c:strCache>
                <c:ptCount val="31"/>
                <c:pt idx="0">
                  <c:v>Total EU/EEA</c:v>
                </c:pt>
                <c:pt idx="1">
                  <c:v>Bulgaria</c:v>
                </c:pt>
                <c:pt idx="2">
                  <c:v>Greece</c:v>
                </c:pt>
                <c:pt idx="3">
                  <c:v>Denmark</c:v>
                </c:pt>
                <c:pt idx="4">
                  <c:v>Slovenia</c:v>
                </c:pt>
                <c:pt idx="5">
                  <c:v>Romania</c:v>
                </c:pt>
                <c:pt idx="6">
                  <c:v>Portugal</c:v>
                </c:pt>
                <c:pt idx="7">
                  <c:v>Estonia</c:v>
                </c:pt>
                <c:pt idx="8">
                  <c:v>Hungary</c:v>
                </c:pt>
                <c:pt idx="9">
                  <c:v>Iceland</c:v>
                </c:pt>
                <c:pt idx="10">
                  <c:v>Ireland</c:v>
                </c:pt>
                <c:pt idx="11">
                  <c:v>Malta</c:v>
                </c:pt>
                <c:pt idx="12">
                  <c:v>Croatia</c:v>
                </c:pt>
                <c:pt idx="13">
                  <c:v>Cyprus</c:v>
                </c:pt>
                <c:pt idx="14">
                  <c:v>Poland</c:v>
                </c:pt>
                <c:pt idx="15">
                  <c:v>Finland</c:v>
                </c:pt>
                <c:pt idx="16">
                  <c:v>Latvia</c:v>
                </c:pt>
                <c:pt idx="17">
                  <c:v>Sweden</c:v>
                </c:pt>
                <c:pt idx="18">
                  <c:v>Norway</c:v>
                </c:pt>
                <c:pt idx="19">
                  <c:v>Germany</c:v>
                </c:pt>
                <c:pt idx="20">
                  <c:v>Austria</c:v>
                </c:pt>
                <c:pt idx="21">
                  <c:v>Netherlands</c:v>
                </c:pt>
                <c:pt idx="22">
                  <c:v>Slovakia</c:v>
                </c:pt>
                <c:pt idx="23">
                  <c:v>Luxembourg</c:v>
                </c:pt>
                <c:pt idx="24">
                  <c:v>United Kingdom</c:v>
                </c:pt>
                <c:pt idx="25">
                  <c:v>Belgium</c:v>
                </c:pt>
                <c:pt idx="26">
                  <c:v>Lithuania</c:v>
                </c:pt>
                <c:pt idx="27">
                  <c:v>France</c:v>
                </c:pt>
                <c:pt idx="28">
                  <c:v>Czech Republic</c:v>
                </c:pt>
                <c:pt idx="29">
                  <c:v>Spain</c:v>
                </c:pt>
                <c:pt idx="30">
                  <c:v>Italy</c:v>
                </c:pt>
              </c:strCache>
            </c:strRef>
          </c:cat>
          <c:val>
            <c:numRef>
              <c:f>'[MonitoringTablesToText.xlsx]Figure K'!$B$3:$B$34</c:f>
              <c:numCache>
                <c:formatCode>0.0%</c:formatCode>
                <c:ptCount val="32"/>
                <c:pt idx="0">
                  <c:v>0.88987301587301593</c:v>
                </c:pt>
                <c:pt idx="1">
                  <c:v>0.80263157894736847</c:v>
                </c:pt>
                <c:pt idx="2">
                  <c:v>0.83061224489795915</c:v>
                </c:pt>
                <c:pt idx="3">
                  <c:v>0.8342857142857143</c:v>
                </c:pt>
                <c:pt idx="4">
                  <c:v>0.84285714285714286</c:v>
                </c:pt>
                <c:pt idx="5">
                  <c:v>0.85266666666666668</c:v>
                </c:pt>
                <c:pt idx="6">
                  <c:v>0.85428571428571431</c:v>
                </c:pt>
                <c:pt idx="7">
                  <c:v>0.8545454545454545</c:v>
                </c:pt>
                <c:pt idx="8">
                  <c:v>0.85697674418604652</c:v>
                </c:pt>
                <c:pt idx="9">
                  <c:v>0.8571428571428571</c:v>
                </c:pt>
                <c:pt idx="10">
                  <c:v>0.86176470588235299</c:v>
                </c:pt>
                <c:pt idx="11">
                  <c:v>0.86206896551724133</c:v>
                </c:pt>
                <c:pt idx="12">
                  <c:v>0.8634615384615385</c:v>
                </c:pt>
                <c:pt idx="13">
                  <c:v>0.86363636363636365</c:v>
                </c:pt>
                <c:pt idx="14">
                  <c:v>0.86521126760563383</c:v>
                </c:pt>
                <c:pt idx="15">
                  <c:v>0.86538461538461542</c:v>
                </c:pt>
                <c:pt idx="16">
                  <c:v>0.86621621621621625</c:v>
                </c:pt>
                <c:pt idx="17">
                  <c:v>0.8666666666666667</c:v>
                </c:pt>
                <c:pt idx="18">
                  <c:v>0.86875000000000002</c:v>
                </c:pt>
                <c:pt idx="19">
                  <c:v>0.86924242424242426</c:v>
                </c:pt>
                <c:pt idx="20">
                  <c:v>0.87183098591549291</c:v>
                </c:pt>
                <c:pt idx="21">
                  <c:v>0.877</c:v>
                </c:pt>
                <c:pt idx="22">
                  <c:v>0.87812500000000004</c:v>
                </c:pt>
                <c:pt idx="23">
                  <c:v>0.87878787878787878</c:v>
                </c:pt>
                <c:pt idx="24">
                  <c:v>0.89123076923076927</c:v>
                </c:pt>
                <c:pt idx="25">
                  <c:v>0.89636363636363636</c:v>
                </c:pt>
                <c:pt idx="26">
                  <c:v>0.89800000000000002</c:v>
                </c:pt>
                <c:pt idx="27">
                  <c:v>0.93500000000000005</c:v>
                </c:pt>
                <c:pt idx="28">
                  <c:v>0.96415094339622642</c:v>
                </c:pt>
                <c:pt idx="29">
                  <c:v>1.0072340425531916</c:v>
                </c:pt>
                <c:pt idx="30">
                  <c:v>1.0210810810810811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40-4530-9920-FFD62586EF9C}"/>
            </c:ext>
          </c:extLst>
        </c:ser>
        <c:ser>
          <c:idx val="1"/>
          <c:order val="1"/>
          <c:tx>
            <c:strRef>
              <c:f>'[MonitoringTablesToText.xlsx]Figure K'!$C$2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dLbls>
            <c:dLbl>
              <c:idx val="30"/>
              <c:layout>
                <c:manualLayout>
                  <c:x val="2.4392477405622753E-2"/>
                  <c:y val="-0.12882068311133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Target</a:t>
                    </a:r>
                    <a:r>
                      <a:rPr lang="en-US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= 84%</a:t>
                    </a:r>
                    <a:endParaRPr lang="en-US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40-4530-9920-FFD62586E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'[MonitoringTablesToText.xlsx]Figure K'!$A$3:$A$33</c:f>
              <c:strCache>
                <c:ptCount val="31"/>
                <c:pt idx="0">
                  <c:v>Total EU/EEA</c:v>
                </c:pt>
                <c:pt idx="1">
                  <c:v>Bulgaria</c:v>
                </c:pt>
                <c:pt idx="2">
                  <c:v>Greece</c:v>
                </c:pt>
                <c:pt idx="3">
                  <c:v>Denmark</c:v>
                </c:pt>
                <c:pt idx="4">
                  <c:v>Slovenia</c:v>
                </c:pt>
                <c:pt idx="5">
                  <c:v>Romania</c:v>
                </c:pt>
                <c:pt idx="6">
                  <c:v>Portugal</c:v>
                </c:pt>
                <c:pt idx="7">
                  <c:v>Estonia</c:v>
                </c:pt>
                <c:pt idx="8">
                  <c:v>Hungary</c:v>
                </c:pt>
                <c:pt idx="9">
                  <c:v>Iceland</c:v>
                </c:pt>
                <c:pt idx="10">
                  <c:v>Ireland</c:v>
                </c:pt>
                <c:pt idx="11">
                  <c:v>Malta</c:v>
                </c:pt>
                <c:pt idx="12">
                  <c:v>Croatia</c:v>
                </c:pt>
                <c:pt idx="13">
                  <c:v>Cyprus</c:v>
                </c:pt>
                <c:pt idx="14">
                  <c:v>Poland</c:v>
                </c:pt>
                <c:pt idx="15">
                  <c:v>Finland</c:v>
                </c:pt>
                <c:pt idx="16">
                  <c:v>Latvia</c:v>
                </c:pt>
                <c:pt idx="17">
                  <c:v>Sweden</c:v>
                </c:pt>
                <c:pt idx="18">
                  <c:v>Norway</c:v>
                </c:pt>
                <c:pt idx="19">
                  <c:v>Germany</c:v>
                </c:pt>
                <c:pt idx="20">
                  <c:v>Austria</c:v>
                </c:pt>
                <c:pt idx="21">
                  <c:v>Netherlands</c:v>
                </c:pt>
                <c:pt idx="22">
                  <c:v>Slovakia</c:v>
                </c:pt>
                <c:pt idx="23">
                  <c:v>Luxembourg</c:v>
                </c:pt>
                <c:pt idx="24">
                  <c:v>United Kingdom</c:v>
                </c:pt>
                <c:pt idx="25">
                  <c:v>Belgium</c:v>
                </c:pt>
                <c:pt idx="26">
                  <c:v>Lithuania</c:v>
                </c:pt>
                <c:pt idx="27">
                  <c:v>France</c:v>
                </c:pt>
                <c:pt idx="28">
                  <c:v>Czech Republic</c:v>
                </c:pt>
                <c:pt idx="29">
                  <c:v>Spain</c:v>
                </c:pt>
                <c:pt idx="30">
                  <c:v>Italy</c:v>
                </c:pt>
              </c:strCache>
            </c:strRef>
          </c:cat>
          <c:val>
            <c:numRef>
              <c:f>'[MonitoringTablesToText.xlsx]Figure K'!$C$3:$C$33</c:f>
              <c:numCache>
                <c:formatCode>0%</c:formatCode>
                <c:ptCount val="31"/>
                <c:pt idx="0">
                  <c:v>0.84099999999999997</c:v>
                </c:pt>
                <c:pt idx="1">
                  <c:v>0.84099999999999997</c:v>
                </c:pt>
                <c:pt idx="2">
                  <c:v>0.84099999999999997</c:v>
                </c:pt>
                <c:pt idx="3">
                  <c:v>0.84099999999999997</c:v>
                </c:pt>
                <c:pt idx="4">
                  <c:v>0.84099999999999997</c:v>
                </c:pt>
                <c:pt idx="5">
                  <c:v>0.84099999999999997</c:v>
                </c:pt>
                <c:pt idx="6">
                  <c:v>0.84099999999999997</c:v>
                </c:pt>
                <c:pt idx="7">
                  <c:v>0.84099999999999997</c:v>
                </c:pt>
                <c:pt idx="8">
                  <c:v>0.84099999999999997</c:v>
                </c:pt>
                <c:pt idx="9">
                  <c:v>0.84099999999999997</c:v>
                </c:pt>
                <c:pt idx="10">
                  <c:v>0.84099999999999997</c:v>
                </c:pt>
                <c:pt idx="11">
                  <c:v>0.84099999999999997</c:v>
                </c:pt>
                <c:pt idx="12">
                  <c:v>0.84099999999999997</c:v>
                </c:pt>
                <c:pt idx="13">
                  <c:v>0.84099999999999997</c:v>
                </c:pt>
                <c:pt idx="14">
                  <c:v>0.84099999999999997</c:v>
                </c:pt>
                <c:pt idx="15">
                  <c:v>0.84099999999999997</c:v>
                </c:pt>
                <c:pt idx="16">
                  <c:v>0.84099999999999997</c:v>
                </c:pt>
                <c:pt idx="17">
                  <c:v>0.84099999999999997</c:v>
                </c:pt>
                <c:pt idx="18">
                  <c:v>0.84099999999999997</c:v>
                </c:pt>
                <c:pt idx="19">
                  <c:v>0.84099999999999997</c:v>
                </c:pt>
                <c:pt idx="20">
                  <c:v>0.84099999999999997</c:v>
                </c:pt>
                <c:pt idx="21">
                  <c:v>0.84099999999999997</c:v>
                </c:pt>
                <c:pt idx="22">
                  <c:v>0.84099999999999997</c:v>
                </c:pt>
                <c:pt idx="23">
                  <c:v>0.84099999999999997</c:v>
                </c:pt>
                <c:pt idx="24">
                  <c:v>0.84099999999999997</c:v>
                </c:pt>
                <c:pt idx="25">
                  <c:v>0.84099999999999997</c:v>
                </c:pt>
                <c:pt idx="26">
                  <c:v>0.84099999999999997</c:v>
                </c:pt>
                <c:pt idx="27">
                  <c:v>0.84099999999999997</c:v>
                </c:pt>
                <c:pt idx="28">
                  <c:v>0.84099999999999997</c:v>
                </c:pt>
                <c:pt idx="29">
                  <c:v>0.84099999999999997</c:v>
                </c:pt>
                <c:pt idx="30">
                  <c:v>0.84099999999999997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40-4530-9920-FFD62586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70"/>
        <c:axId val="455117408"/>
        <c:axId val="455117800"/>
      </c:barChart>
      <c:catAx>
        <c:axId val="4551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7800"/>
        <c:crosses val="autoZero"/>
        <c:auto val="1"/>
        <c:lblAlgn val="ctr"/>
        <c:lblOffset val="100"/>
        <c:noMultiLvlLbl val="0"/>
      </c:catAx>
      <c:valAx>
        <c:axId val="45511780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7408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37328913902214E-2"/>
          <c:y val="5.808080808080808E-2"/>
          <c:w val="0.87377840187541256"/>
          <c:h val="0.69987174870357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L'!$B$3</c:f>
              <c:strCache>
                <c:ptCount val="1"/>
                <c:pt idx="0">
                  <c:v>2016 situation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B-459D-A04A-7A014BFAAB47}"/>
              </c:ext>
            </c:extLst>
          </c:dPt>
          <c:cat>
            <c:strRef>
              <c:f>'Figure L'!$A$4:$A$34</c:f>
              <c:strCache>
                <c:ptCount val="31"/>
                <c:pt idx="0">
                  <c:v>Total EU/EEA</c:v>
                </c:pt>
                <c:pt idx="1">
                  <c:v>Croatia</c:v>
                </c:pt>
                <c:pt idx="2">
                  <c:v>Cyprus</c:v>
                </c:pt>
                <c:pt idx="3">
                  <c:v>Iceland</c:v>
                </c:pt>
                <c:pt idx="4">
                  <c:v>Malta</c:v>
                </c:pt>
                <c:pt idx="5">
                  <c:v>Luxembourg</c:v>
                </c:pt>
                <c:pt idx="6">
                  <c:v>Slovenia</c:v>
                </c:pt>
                <c:pt idx="7">
                  <c:v>Poland</c:v>
                </c:pt>
                <c:pt idx="8">
                  <c:v>Bulgaria</c:v>
                </c:pt>
                <c:pt idx="9">
                  <c:v>Czech Republic</c:v>
                </c:pt>
                <c:pt idx="10">
                  <c:v>Portugal</c:v>
                </c:pt>
                <c:pt idx="11">
                  <c:v>France</c:v>
                </c:pt>
                <c:pt idx="12">
                  <c:v>Belgium</c:v>
                </c:pt>
                <c:pt idx="13">
                  <c:v>United Kingdom</c:v>
                </c:pt>
                <c:pt idx="14">
                  <c:v>Finland</c:v>
                </c:pt>
                <c:pt idx="15">
                  <c:v>Denmark</c:v>
                </c:pt>
                <c:pt idx="16">
                  <c:v>Netherlands</c:v>
                </c:pt>
                <c:pt idx="17">
                  <c:v>Greece</c:v>
                </c:pt>
                <c:pt idx="18">
                  <c:v>Romania</c:v>
                </c:pt>
                <c:pt idx="19">
                  <c:v>Slovakia</c:v>
                </c:pt>
                <c:pt idx="20">
                  <c:v>Germany</c:v>
                </c:pt>
                <c:pt idx="21">
                  <c:v>Austria</c:v>
                </c:pt>
                <c:pt idx="22">
                  <c:v>Sweden</c:v>
                </c:pt>
                <c:pt idx="23">
                  <c:v>Italy</c:v>
                </c:pt>
                <c:pt idx="24">
                  <c:v>Ireland</c:v>
                </c:pt>
                <c:pt idx="25">
                  <c:v>Spain</c:v>
                </c:pt>
                <c:pt idx="26">
                  <c:v>Hungary</c:v>
                </c:pt>
                <c:pt idx="27">
                  <c:v>Norway</c:v>
                </c:pt>
                <c:pt idx="28">
                  <c:v>Latvia</c:v>
                </c:pt>
                <c:pt idx="29">
                  <c:v>Estonia</c:v>
                </c:pt>
                <c:pt idx="30">
                  <c:v>Lithuania</c:v>
                </c:pt>
              </c:strCache>
            </c:strRef>
          </c:cat>
          <c:val>
            <c:numRef>
              <c:f>'Figure L'!$B$4:$B$34</c:f>
              <c:numCache>
                <c:formatCode>0.0%</c:formatCode>
                <c:ptCount val="31"/>
                <c:pt idx="0">
                  <c:v>2.3910563540953684E-2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7.3770491803278691E-3</c:v>
                </c:pt>
                <c:pt idx="8">
                  <c:v>8.7412587412587419E-3</c:v>
                </c:pt>
                <c:pt idx="9">
                  <c:v>1.257861635220126E-2</c:v>
                </c:pt>
                <c:pt idx="10">
                  <c:v>1.2779552715654952E-2</c:v>
                </c:pt>
                <c:pt idx="11">
                  <c:v>1.3519049569848422E-2</c:v>
                </c:pt>
                <c:pt idx="12">
                  <c:v>1.3986013986013986E-2</c:v>
                </c:pt>
                <c:pt idx="13">
                  <c:v>1.5567765567765568E-2</c:v>
                </c:pt>
                <c:pt idx="14">
                  <c:v>1.6E-2</c:v>
                </c:pt>
                <c:pt idx="15">
                  <c:v>1.6574585635359115E-2</c:v>
                </c:pt>
                <c:pt idx="16">
                  <c:v>1.7595307917888565E-2</c:v>
                </c:pt>
                <c:pt idx="17">
                  <c:v>1.9607843137254902E-2</c:v>
                </c:pt>
                <c:pt idx="18">
                  <c:v>2.0414883108330589E-2</c:v>
                </c:pt>
                <c:pt idx="19">
                  <c:v>2.1505376344086023E-2</c:v>
                </c:pt>
                <c:pt idx="20">
                  <c:v>2.2346368715083796E-2</c:v>
                </c:pt>
                <c:pt idx="21">
                  <c:v>2.2471910112359553E-2</c:v>
                </c:pt>
                <c:pt idx="22">
                  <c:v>2.9810298102981029E-2</c:v>
                </c:pt>
                <c:pt idx="23">
                  <c:v>3.1088082901554404E-2</c:v>
                </c:pt>
                <c:pt idx="24">
                  <c:v>3.1496062992125984E-2</c:v>
                </c:pt>
                <c:pt idx="25">
                  <c:v>3.9766081871345033E-2</c:v>
                </c:pt>
                <c:pt idx="26">
                  <c:v>4.0677966101694912E-2</c:v>
                </c:pt>
                <c:pt idx="27">
                  <c:v>5.1470588235294115E-2</c:v>
                </c:pt>
                <c:pt idx="28">
                  <c:v>7.582938388625593E-2</c:v>
                </c:pt>
                <c:pt idx="29">
                  <c:v>0.12878787878787878</c:v>
                </c:pt>
                <c:pt idx="30">
                  <c:v>0.13295454545454546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5B-459D-A04A-7A014BFAAB47}"/>
            </c:ext>
          </c:extLst>
        </c:ser>
        <c:ser>
          <c:idx val="1"/>
          <c:order val="1"/>
          <c:tx>
            <c:strRef>
              <c:f>'Figure L'!$C$3</c:f>
              <c:strCache>
                <c:ptCount val="1"/>
                <c:pt idx="0">
                  <c:v>Baseline 2014</c:v>
                </c:pt>
              </c:strCache>
            </c:strRef>
          </c:tx>
          <c:spPr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'Figure L'!$A$4:$A$34</c:f>
              <c:strCache>
                <c:ptCount val="31"/>
                <c:pt idx="0">
                  <c:v>Total EU/EEA</c:v>
                </c:pt>
                <c:pt idx="1">
                  <c:v>Croatia</c:v>
                </c:pt>
                <c:pt idx="2">
                  <c:v>Cyprus</c:v>
                </c:pt>
                <c:pt idx="3">
                  <c:v>Iceland</c:v>
                </c:pt>
                <c:pt idx="4">
                  <c:v>Malta</c:v>
                </c:pt>
                <c:pt idx="5">
                  <c:v>Luxembourg</c:v>
                </c:pt>
                <c:pt idx="6">
                  <c:v>Slovenia</c:v>
                </c:pt>
                <c:pt idx="7">
                  <c:v>Poland</c:v>
                </c:pt>
                <c:pt idx="8">
                  <c:v>Bulgaria</c:v>
                </c:pt>
                <c:pt idx="9">
                  <c:v>Czech Republic</c:v>
                </c:pt>
                <c:pt idx="10">
                  <c:v>Portugal</c:v>
                </c:pt>
                <c:pt idx="11">
                  <c:v>France</c:v>
                </c:pt>
                <c:pt idx="12">
                  <c:v>Belgium</c:v>
                </c:pt>
                <c:pt idx="13">
                  <c:v>United Kingdom</c:v>
                </c:pt>
                <c:pt idx="14">
                  <c:v>Finland</c:v>
                </c:pt>
                <c:pt idx="15">
                  <c:v>Denmark</c:v>
                </c:pt>
                <c:pt idx="16">
                  <c:v>Netherlands</c:v>
                </c:pt>
                <c:pt idx="17">
                  <c:v>Greece</c:v>
                </c:pt>
                <c:pt idx="18">
                  <c:v>Romania</c:v>
                </c:pt>
                <c:pt idx="19">
                  <c:v>Slovakia</c:v>
                </c:pt>
                <c:pt idx="20">
                  <c:v>Germany</c:v>
                </c:pt>
                <c:pt idx="21">
                  <c:v>Austria</c:v>
                </c:pt>
                <c:pt idx="22">
                  <c:v>Sweden</c:v>
                </c:pt>
                <c:pt idx="23">
                  <c:v>Italy</c:v>
                </c:pt>
                <c:pt idx="24">
                  <c:v>Ireland</c:v>
                </c:pt>
                <c:pt idx="25">
                  <c:v>Spain</c:v>
                </c:pt>
                <c:pt idx="26">
                  <c:v>Hungary</c:v>
                </c:pt>
                <c:pt idx="27">
                  <c:v>Norway</c:v>
                </c:pt>
                <c:pt idx="28">
                  <c:v>Latvia</c:v>
                </c:pt>
                <c:pt idx="29">
                  <c:v>Estonia</c:v>
                </c:pt>
                <c:pt idx="30">
                  <c:v>Lithuania</c:v>
                </c:pt>
              </c:strCache>
            </c:strRef>
          </c:cat>
          <c:val>
            <c:numRef>
              <c:f>'Figure L'!$C$4:$C$34</c:f>
              <c:numCache>
                <c:formatCode>0.0%</c:formatCode>
                <c:ptCount val="31"/>
                <c:pt idx="0">
                  <c:v>2.2150976391722529E-2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4.3758043758043699E-3</c:v>
                </c:pt>
                <c:pt idx="8">
                  <c:v>2.6771653543307E-2</c:v>
                </c:pt>
                <c:pt idx="9">
                  <c:v>1.03448275862069E-2</c:v>
                </c:pt>
                <c:pt idx="10">
                  <c:v>1.6585365853658499E-2</c:v>
                </c:pt>
                <c:pt idx="11">
                  <c:v>9.9561927518916765E-3</c:v>
                </c:pt>
                <c:pt idx="12">
                  <c:v>1.54241645244215E-2</c:v>
                </c:pt>
                <c:pt idx="13">
                  <c:v>1.1929247223364801E-2</c:v>
                </c:pt>
                <c:pt idx="14">
                  <c:v>3.3333333333333298E-2</c:v>
                </c:pt>
                <c:pt idx="15">
                  <c:v>5.0761421319796898E-3</c:v>
                </c:pt>
                <c:pt idx="16">
                  <c:v>1.2084592145015101E-2</c:v>
                </c:pt>
                <c:pt idx="17">
                  <c:v>2.5641025641025599E-2</c:v>
                </c:pt>
                <c:pt idx="18">
                  <c:v>2.1262119408062601E-2</c:v>
                </c:pt>
                <c:pt idx="19">
                  <c:v>8.1300813008130003E-3</c:v>
                </c:pt>
                <c:pt idx="20">
                  <c:v>3.0716723549488002E-2</c:v>
                </c:pt>
                <c:pt idx="21">
                  <c:v>2.6315789473684199E-2</c:v>
                </c:pt>
                <c:pt idx="22">
                  <c:v>0.03</c:v>
                </c:pt>
                <c:pt idx="23">
                  <c:v>2.037351443123939E-2</c:v>
                </c:pt>
                <c:pt idx="24">
                  <c:v>1.63934426229508E-2</c:v>
                </c:pt>
                <c:pt idx="25">
                  <c:v>1.7426273458445041E-2</c:v>
                </c:pt>
                <c:pt idx="26">
                  <c:v>3.6101083032490898E-3</c:v>
                </c:pt>
                <c:pt idx="27">
                  <c:v>3.18471337579617E-2</c:v>
                </c:pt>
                <c:pt idx="28">
                  <c:v>8.1545064377682414E-2</c:v>
                </c:pt>
                <c:pt idx="29">
                  <c:v>0.19354838709677399</c:v>
                </c:pt>
                <c:pt idx="30">
                  <c:v>0.13646055437100199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B-459D-A04A-7A014BFA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5118584"/>
        <c:axId val="455118976"/>
      </c:barChart>
      <c:catAx>
        <c:axId val="45511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8976"/>
        <c:crosses val="autoZero"/>
        <c:auto val="1"/>
        <c:lblAlgn val="ctr"/>
        <c:lblOffset val="100"/>
        <c:noMultiLvlLbl val="0"/>
      </c:catAx>
      <c:valAx>
        <c:axId val="455118976"/>
        <c:scaling>
          <c:orientation val="minMax"/>
          <c:max val="0.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8584"/>
        <c:crosses val="autoZero"/>
        <c:crossBetween val="between"/>
        <c:majorUnit val="5.000000000000001E-2"/>
        <c:minorUnit val="1.0000000000000002E-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277616086688038"/>
          <c:y val="0.36465490089600872"/>
          <c:w val="0.34627347613305126"/>
          <c:h val="0.13834090264922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50593140382838E-2"/>
          <c:y val="5.4994093713085709E-2"/>
          <c:w val="0.87916688044277824"/>
          <c:h val="0.6355585208518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M'!$B$2</c:f>
              <c:strCache>
                <c:ptCount val="1"/>
                <c:pt idx="0">
                  <c:v>2016 situation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0E-41A2-A831-22EC60A02778}"/>
              </c:ext>
            </c:extLst>
          </c:dPt>
          <c:cat>
            <c:strRef>
              <c:f>'Figure M'!$A$3:$A$33</c:f>
              <c:strCache>
                <c:ptCount val="31"/>
                <c:pt idx="0">
                  <c:v>Total EU/EEA</c:v>
                </c:pt>
                <c:pt idx="1">
                  <c:v>Croatia</c:v>
                </c:pt>
                <c:pt idx="2">
                  <c:v>Cyprus</c:v>
                </c:pt>
                <c:pt idx="3">
                  <c:v>Denmark</c:v>
                </c:pt>
                <c:pt idx="4">
                  <c:v>Finland</c:v>
                </c:pt>
                <c:pt idx="5">
                  <c:v>Iceland</c:v>
                </c:pt>
                <c:pt idx="6">
                  <c:v>Luxembourg</c:v>
                </c:pt>
                <c:pt idx="7">
                  <c:v>Malta</c:v>
                </c:pt>
                <c:pt idx="8">
                  <c:v>Norway</c:v>
                </c:pt>
                <c:pt idx="9">
                  <c:v>Slovenia</c:v>
                </c:pt>
                <c:pt idx="10">
                  <c:v>Portugal</c:v>
                </c:pt>
                <c:pt idx="11">
                  <c:v>Poland</c:v>
                </c:pt>
                <c:pt idx="12">
                  <c:v>United Kingdom</c:v>
                </c:pt>
                <c:pt idx="13">
                  <c:v>Slovakia</c:v>
                </c:pt>
                <c:pt idx="14">
                  <c:v>Belgium</c:v>
                </c:pt>
                <c:pt idx="15">
                  <c:v>France</c:v>
                </c:pt>
                <c:pt idx="16">
                  <c:v>Italy</c:v>
                </c:pt>
                <c:pt idx="17">
                  <c:v>Spain</c:v>
                </c:pt>
                <c:pt idx="18">
                  <c:v>Germany</c:v>
                </c:pt>
                <c:pt idx="19">
                  <c:v>Romania</c:v>
                </c:pt>
                <c:pt idx="20">
                  <c:v>Sweden</c:v>
                </c:pt>
                <c:pt idx="21">
                  <c:v>Hungary</c:v>
                </c:pt>
                <c:pt idx="22">
                  <c:v>Czech Republic</c:v>
                </c:pt>
                <c:pt idx="23">
                  <c:v>Bulgaria</c:v>
                </c:pt>
                <c:pt idx="24">
                  <c:v>Austria</c:v>
                </c:pt>
                <c:pt idx="25">
                  <c:v>Ireland</c:v>
                </c:pt>
                <c:pt idx="26">
                  <c:v>Netherlands</c:v>
                </c:pt>
                <c:pt idx="27">
                  <c:v>Latvia</c:v>
                </c:pt>
                <c:pt idx="28">
                  <c:v>Greece</c:v>
                </c:pt>
                <c:pt idx="29">
                  <c:v>Lithuania</c:v>
                </c:pt>
                <c:pt idx="30">
                  <c:v>Estonia</c:v>
                </c:pt>
              </c:strCache>
            </c:strRef>
          </c:cat>
          <c:val>
            <c:numRef>
              <c:f>'Figure M'!$B$3:$B$33</c:f>
              <c:numCache>
                <c:formatCode>0.0%</c:formatCode>
                <c:ptCount val="31"/>
                <c:pt idx="0">
                  <c:v>0.14967677772252611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3.9215686274509803E-2</c:v>
                </c:pt>
                <c:pt idx="11">
                  <c:v>3.9647577092511016E-2</c:v>
                </c:pt>
                <c:pt idx="12">
                  <c:v>4.72972972972973E-2</c:v>
                </c:pt>
                <c:pt idx="13">
                  <c:v>5.5555555555555552E-2</c:v>
                </c:pt>
                <c:pt idx="14">
                  <c:v>5.7142857142857141E-2</c:v>
                </c:pt>
                <c:pt idx="15">
                  <c:v>6.8181818181818177E-2</c:v>
                </c:pt>
                <c:pt idx="16">
                  <c:v>9.2783505154639179E-2</c:v>
                </c:pt>
                <c:pt idx="17">
                  <c:v>0.12195121951219512</c:v>
                </c:pt>
                <c:pt idx="18">
                  <c:v>0.14285714285714285</c:v>
                </c:pt>
                <c:pt idx="19">
                  <c:v>0.15629386991109032</c:v>
                </c:pt>
                <c:pt idx="20">
                  <c:v>0.15789473684210525</c:v>
                </c:pt>
                <c:pt idx="21">
                  <c:v>0.16216216216216217</c:v>
                </c:pt>
                <c:pt idx="22">
                  <c:v>0.16666666666666663</c:v>
                </c:pt>
                <c:pt idx="23">
                  <c:v>0.1728395061728395</c:v>
                </c:pt>
                <c:pt idx="24">
                  <c:v>0.17647058823529413</c:v>
                </c:pt>
                <c:pt idx="25">
                  <c:v>0.18181818181818182</c:v>
                </c:pt>
                <c:pt idx="26">
                  <c:v>0.2</c:v>
                </c:pt>
                <c:pt idx="27">
                  <c:v>0.23333333333333331</c:v>
                </c:pt>
                <c:pt idx="28">
                  <c:v>0.27272727272727271</c:v>
                </c:pt>
                <c:pt idx="29">
                  <c:v>0.42955326460481097</c:v>
                </c:pt>
                <c:pt idx="30">
                  <c:v>0.46153846153846151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E-41A2-A831-22EC60A02778}"/>
            </c:ext>
          </c:extLst>
        </c:ser>
        <c:ser>
          <c:idx val="1"/>
          <c:order val="1"/>
          <c:tx>
            <c:strRef>
              <c:f>'Figure M'!$C$2</c:f>
              <c:strCache>
                <c:ptCount val="1"/>
                <c:pt idx="0">
                  <c:v>Baseline 2014</c:v>
                </c:pt>
              </c:strCache>
            </c:strRef>
          </c:tx>
          <c:spPr>
            <a:noFill/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'Figure M'!$A$3:$A$33</c:f>
              <c:strCache>
                <c:ptCount val="31"/>
                <c:pt idx="0">
                  <c:v>Total EU/EEA</c:v>
                </c:pt>
                <c:pt idx="1">
                  <c:v>Croatia</c:v>
                </c:pt>
                <c:pt idx="2">
                  <c:v>Cyprus</c:v>
                </c:pt>
                <c:pt idx="3">
                  <c:v>Denmark</c:v>
                </c:pt>
                <c:pt idx="4">
                  <c:v>Finland</c:v>
                </c:pt>
                <c:pt idx="5">
                  <c:v>Iceland</c:v>
                </c:pt>
                <c:pt idx="6">
                  <c:v>Luxembourg</c:v>
                </c:pt>
                <c:pt idx="7">
                  <c:v>Malta</c:v>
                </c:pt>
                <c:pt idx="8">
                  <c:v>Norway</c:v>
                </c:pt>
                <c:pt idx="9">
                  <c:v>Slovenia</c:v>
                </c:pt>
                <c:pt idx="10">
                  <c:v>Portugal</c:v>
                </c:pt>
                <c:pt idx="11">
                  <c:v>Poland</c:v>
                </c:pt>
                <c:pt idx="12">
                  <c:v>United Kingdom</c:v>
                </c:pt>
                <c:pt idx="13">
                  <c:v>Slovakia</c:v>
                </c:pt>
                <c:pt idx="14">
                  <c:v>Belgium</c:v>
                </c:pt>
                <c:pt idx="15">
                  <c:v>France</c:v>
                </c:pt>
                <c:pt idx="16">
                  <c:v>Italy</c:v>
                </c:pt>
                <c:pt idx="17">
                  <c:v>Spain</c:v>
                </c:pt>
                <c:pt idx="18">
                  <c:v>Germany</c:v>
                </c:pt>
                <c:pt idx="19">
                  <c:v>Romania</c:v>
                </c:pt>
                <c:pt idx="20">
                  <c:v>Sweden</c:v>
                </c:pt>
                <c:pt idx="21">
                  <c:v>Hungary</c:v>
                </c:pt>
                <c:pt idx="22">
                  <c:v>Czech Republic</c:v>
                </c:pt>
                <c:pt idx="23">
                  <c:v>Bulgaria</c:v>
                </c:pt>
                <c:pt idx="24">
                  <c:v>Austria</c:v>
                </c:pt>
                <c:pt idx="25">
                  <c:v>Ireland</c:v>
                </c:pt>
                <c:pt idx="26">
                  <c:v>Netherlands</c:v>
                </c:pt>
                <c:pt idx="27">
                  <c:v>Latvia</c:v>
                </c:pt>
                <c:pt idx="28">
                  <c:v>Greece</c:v>
                </c:pt>
                <c:pt idx="29">
                  <c:v>Lithuania</c:v>
                </c:pt>
                <c:pt idx="30">
                  <c:v>Estonia</c:v>
                </c:pt>
              </c:strCache>
            </c:strRef>
          </c:cat>
          <c:val>
            <c:numRef>
              <c:f>'Figure M'!$C$3:$C$33</c:f>
              <c:numCache>
                <c:formatCode>0.0%</c:formatCode>
                <c:ptCount val="31"/>
                <c:pt idx="0">
                  <c:v>0.16640360766629086</c:v>
                </c:pt>
                <c:pt idx="1">
                  <c:v>6.8965517241379296E-2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0.23529411764705799</c:v>
                </c:pt>
                <c:pt idx="9">
                  <c:v>0</c:v>
                </c:pt>
                <c:pt idx="10">
                  <c:v>5.7471264367816001E-2</c:v>
                </c:pt>
                <c:pt idx="11">
                  <c:v>4.33734939759036E-2</c:v>
                </c:pt>
                <c:pt idx="12">
                  <c:v>3.0303030303030297E-2</c:v>
                </c:pt>
                <c:pt idx="13">
                  <c:v>7.69230769230769E-2</c:v>
                </c:pt>
                <c:pt idx="14">
                  <c:v>4.1666666666666602E-2</c:v>
                </c:pt>
                <c:pt idx="15">
                  <c:v>0.10416666666666666</c:v>
                </c:pt>
                <c:pt idx="16">
                  <c:v>7.2398190045248875E-2</c:v>
                </c:pt>
                <c:pt idx="17">
                  <c:v>8.1818181818181818E-2</c:v>
                </c:pt>
                <c:pt idx="18">
                  <c:v>0.15942028985507201</c:v>
                </c:pt>
                <c:pt idx="19">
                  <c:v>0.17921146953404998</c:v>
                </c:pt>
                <c:pt idx="20">
                  <c:v>0.105263157894736</c:v>
                </c:pt>
                <c:pt idx="21">
                  <c:v>8.6956521739130391E-2</c:v>
                </c:pt>
                <c:pt idx="22">
                  <c:v>0.133333333333333</c:v>
                </c:pt>
                <c:pt idx="23">
                  <c:v>0.19191919191919102</c:v>
                </c:pt>
                <c:pt idx="24">
                  <c:v>0.36842105263157898</c:v>
                </c:pt>
                <c:pt idx="25">
                  <c:v>0</c:v>
                </c:pt>
                <c:pt idx="26">
                  <c:v>0.125</c:v>
                </c:pt>
                <c:pt idx="27">
                  <c:v>0.29906542056074698</c:v>
                </c:pt>
                <c:pt idx="28">
                  <c:v>0</c:v>
                </c:pt>
                <c:pt idx="29">
                  <c:v>0.489361702127659</c:v>
                </c:pt>
                <c:pt idx="30">
                  <c:v>0.63333333333333297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E-41A2-A831-22EC60A0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4079344"/>
        <c:axId val="454075032"/>
      </c:barChart>
      <c:catAx>
        <c:axId val="45407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75032"/>
        <c:crosses val="autoZero"/>
        <c:auto val="1"/>
        <c:lblAlgn val="ctr"/>
        <c:lblOffset val="100"/>
        <c:noMultiLvlLbl val="0"/>
      </c:catAx>
      <c:valAx>
        <c:axId val="454075032"/>
        <c:scaling>
          <c:orientation val="minMax"/>
          <c:max val="0.8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79344"/>
        <c:crosses val="autoZero"/>
        <c:crossBetween val="between"/>
        <c:majorUnit val="0.2"/>
        <c:minorUnit val="1.0000000000000002E-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841868165851381"/>
          <c:y val="0.24426871417946364"/>
          <c:w val="0.37839876487211233"/>
          <c:h val="0.12658169391336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N'!$B$2</c:f>
              <c:strCache>
                <c:ptCount val="1"/>
                <c:pt idx="0">
                  <c:v>Percentage of hospitalized new TB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FC-4B61-BF00-F36F1F3B8BE9}"/>
              </c:ext>
            </c:extLst>
          </c:dPt>
          <c:cat>
            <c:strRef>
              <c:f>'Figure N'!$A$3:$A$21</c:f>
              <c:strCache>
                <c:ptCount val="19"/>
                <c:pt idx="0">
                  <c:v>Total EU/EEA</c:v>
                </c:pt>
                <c:pt idx="1">
                  <c:v>Cyprus</c:v>
                </c:pt>
                <c:pt idx="2">
                  <c:v>Iceland</c:v>
                </c:pt>
                <c:pt idx="3">
                  <c:v>Portugal</c:v>
                </c:pt>
                <c:pt idx="4">
                  <c:v>Netherlands</c:v>
                </c:pt>
                <c:pt idx="5">
                  <c:v>Luxembourg</c:v>
                </c:pt>
                <c:pt idx="6">
                  <c:v>Sweden</c:v>
                </c:pt>
                <c:pt idx="7">
                  <c:v>Norway</c:v>
                </c:pt>
                <c:pt idx="8">
                  <c:v>Ireland</c:v>
                </c:pt>
                <c:pt idx="9">
                  <c:v>Estonia</c:v>
                </c:pt>
                <c:pt idx="10">
                  <c:v>Finland</c:v>
                </c:pt>
                <c:pt idx="11">
                  <c:v>Romania</c:v>
                </c:pt>
                <c:pt idx="12">
                  <c:v>France</c:v>
                </c:pt>
                <c:pt idx="13">
                  <c:v>Bulgaria</c:v>
                </c:pt>
                <c:pt idx="14">
                  <c:v>Slovakia</c:v>
                </c:pt>
                <c:pt idx="15">
                  <c:v>Lithuania</c:v>
                </c:pt>
                <c:pt idx="16">
                  <c:v>Slovenia</c:v>
                </c:pt>
                <c:pt idx="17">
                  <c:v>Czech Republic</c:v>
                </c:pt>
                <c:pt idx="18">
                  <c:v>Latvia</c:v>
                </c:pt>
              </c:strCache>
            </c:strRef>
          </c:cat>
          <c:val>
            <c:numRef>
              <c:f>'Figure N'!$B$3:$B$21</c:f>
              <c:numCache>
                <c:formatCode>0%</c:formatCode>
                <c:ptCount val="19"/>
                <c:pt idx="0" formatCode="0.0%">
                  <c:v>0.60661797830167352</c:v>
                </c:pt>
                <c:pt idx="1">
                  <c:v>0</c:v>
                </c:pt>
                <c:pt idx="2">
                  <c:v>0</c:v>
                </c:pt>
                <c:pt idx="3">
                  <c:v>0.30379041248606459</c:v>
                </c:pt>
                <c:pt idx="4">
                  <c:v>0.30638540478905357</c:v>
                </c:pt>
                <c:pt idx="5">
                  <c:v>0.5</c:v>
                </c:pt>
                <c:pt idx="6">
                  <c:v>0.50598290598290596</c:v>
                </c:pt>
                <c:pt idx="7">
                  <c:v>0.51258992805755399</c:v>
                </c:pt>
                <c:pt idx="8">
                  <c:v>0.59430034129692833</c:v>
                </c:pt>
                <c:pt idx="9">
                  <c:v>0.63670212765957446</c:v>
                </c:pt>
                <c:pt idx="10">
                  <c:v>0.80177777777777781</c:v>
                </c:pt>
                <c:pt idx="11">
                  <c:v>0.85501329163408901</c:v>
                </c:pt>
                <c:pt idx="12">
                  <c:v>0.9</c:v>
                </c:pt>
                <c:pt idx="13">
                  <c:v>0.90062295081967214</c:v>
                </c:pt>
                <c:pt idx="14">
                  <c:v>0.90106761565836302</c:v>
                </c:pt>
                <c:pt idx="15">
                  <c:v>0.9179658500371195</c:v>
                </c:pt>
                <c:pt idx="16">
                  <c:v>0.95</c:v>
                </c:pt>
                <c:pt idx="17">
                  <c:v>0.95058708414872795</c:v>
                </c:pt>
                <c:pt idx="18">
                  <c:v>0.98165366614664584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C-4B61-BF00-F36F1F3B8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5115448"/>
        <c:axId val="454079736"/>
      </c:barChart>
      <c:catAx>
        <c:axId val="45511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79736"/>
        <c:crosses val="autoZero"/>
        <c:auto val="1"/>
        <c:lblAlgn val="ctr"/>
        <c:lblOffset val="100"/>
        <c:noMultiLvlLbl val="0"/>
      </c:catAx>
      <c:valAx>
        <c:axId val="454079736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0.86969</cdr:x>
      <cdr:y>0</cdr:y>
    </cdr:from>
    <cdr:to>
      <cdr:x>1</cdr:x>
      <cdr:y>0.06495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59710" y="0"/>
          <a:ext cx="1252603" cy="23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Target</a:t>
          </a:r>
          <a:r>
            <a:rPr lang="en-GB" sz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= </a:t>
          </a:r>
          <a:r>
            <a: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0.69938</cdr:x>
      <cdr:y>0</cdr:y>
    </cdr:from>
    <cdr:to>
      <cdr:x>0.92646</cdr:x>
      <cdr:y>0.05942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1198" y="-2816114"/>
          <a:ext cx="2536198" cy="207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Target = 75%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571500"/>
            <a:ext cx="450373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499" y="3451852"/>
            <a:ext cx="5435600" cy="57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>
            <a:lvl1pPr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4555524"/>
            <a:ext cx="7421038" cy="11840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686" y="1351004"/>
            <a:ext cx="10511482" cy="48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0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228850" y="3001958"/>
            <a:ext cx="826155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Monitoring </a:t>
            </a:r>
            <a:r>
              <a:rPr lang="en-GB" sz="3600" dirty="0" smtClean="0"/>
              <a:t>the </a:t>
            </a:r>
            <a:r>
              <a:rPr lang="en-GB" sz="3600" dirty="0"/>
              <a:t>implementation of the TB Action Plan for the WHO European Region, </a:t>
            </a:r>
            <a:r>
              <a:rPr lang="en-GB" sz="3600" dirty="0" smtClean="0"/>
              <a:t>2016–2020 EU/EEA </a:t>
            </a:r>
            <a:r>
              <a:rPr lang="en-GB" sz="3600" dirty="0"/>
              <a:t>situation in </a:t>
            </a:r>
            <a:r>
              <a:rPr lang="en-GB" sz="3600" dirty="0" smtClean="0"/>
              <a:t>2016 </a:t>
            </a:r>
            <a:endParaRPr lang="en-GB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6249" y="5361858"/>
            <a:ext cx="7421038" cy="1184094"/>
          </a:xfrm>
        </p:spPr>
        <p:txBody>
          <a:bodyPr/>
          <a:lstStyle/>
          <a:p>
            <a:r>
              <a:rPr lang="en-GB" dirty="0"/>
              <a:t>ECDC </a:t>
            </a:r>
            <a:r>
              <a:rPr lang="en-GB" dirty="0" smtClean="0"/>
              <a:t>Tuberculosis Programme</a:t>
            </a:r>
            <a:endParaRPr lang="en-GB" dirty="0"/>
          </a:p>
          <a:p>
            <a:r>
              <a:rPr lang="en-GB" dirty="0"/>
              <a:t>European Centre for Disease Prevention and </a:t>
            </a:r>
            <a:r>
              <a:rPr lang="en-GB" dirty="0" smtClean="0"/>
              <a:t>Control</a:t>
            </a:r>
          </a:p>
          <a:p>
            <a:endParaRPr lang="en-GB" dirty="0"/>
          </a:p>
          <a:p>
            <a:r>
              <a:rPr lang="en-GB" dirty="0"/>
              <a:t>Stockholm, 24 March 2018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1.B.6 Percentage of RR/MDR TB among new TB patients (E2)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02602"/>
            <a:ext cx="6070953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Decreasing </a:t>
            </a:r>
            <a:r>
              <a:rPr lang="en-GB" sz="1600" kern="0" dirty="0"/>
              <a:t>percentage compared to baseline in 2014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30 </a:t>
            </a:r>
            <a:r>
              <a:rPr lang="en-GB" sz="1600" kern="0" dirty="0"/>
              <a:t>countries reported data, </a:t>
            </a:r>
            <a:r>
              <a:rPr lang="en-GB" sz="1600" kern="0" dirty="0" smtClean="0"/>
              <a:t>14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288827"/>
              </p:ext>
            </p:extLst>
          </p:nvPr>
        </p:nvGraphicFramePr>
        <p:xfrm>
          <a:off x="632178" y="2651369"/>
          <a:ext cx="10964076" cy="409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5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1.B.7 Percentage of RR/MDR TB among previously treated TB patients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02602"/>
            <a:ext cx="6070953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Decreasing </a:t>
            </a:r>
            <a:r>
              <a:rPr lang="en-GB" sz="1600" kern="0" dirty="0"/>
              <a:t>percentage compared to baseline in 2014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24 </a:t>
            </a:r>
            <a:r>
              <a:rPr lang="en-GB" sz="1600" kern="0" dirty="0"/>
              <a:t>countries </a:t>
            </a:r>
            <a:r>
              <a:rPr lang="en-GB" sz="1600" kern="0" dirty="0" smtClean="0"/>
              <a:t>participated, 14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58815"/>
              </p:ext>
            </p:extLst>
          </p:nvPr>
        </p:nvGraphicFramePr>
        <p:xfrm>
          <a:off x="889684" y="2988851"/>
          <a:ext cx="9971149" cy="356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7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1.C.1 Percentage of hospitalisation </a:t>
            </a:r>
            <a:r>
              <a:rPr lang="en-GB" sz="1800" dirty="0" smtClean="0"/>
              <a:t>among </a:t>
            </a:r>
            <a:r>
              <a:rPr lang="en-GB" sz="1800" dirty="0"/>
              <a:t>new TB patients (E3)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2004605"/>
            <a:ext cx="8636871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Decreasing </a:t>
            </a:r>
            <a:r>
              <a:rPr lang="en-GB" sz="1600" kern="0" dirty="0"/>
              <a:t>percentage compared to baseline in 2014 (data for 2014 not available</a:t>
            </a:r>
            <a:r>
              <a:rPr lang="en-GB" sz="1600" kern="0" dirty="0" smtClean="0"/>
              <a:t>)</a:t>
            </a:r>
            <a:endParaRPr lang="en-GB" sz="1600" kern="0" dirty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18 </a:t>
            </a:r>
            <a:r>
              <a:rPr lang="en-GB" sz="1600" kern="0" dirty="0"/>
              <a:t>countries </a:t>
            </a:r>
            <a:r>
              <a:rPr lang="en-GB" sz="1600" kern="0" dirty="0" smtClean="0"/>
              <a:t>reported data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46867"/>
              </p:ext>
            </p:extLst>
          </p:nvPr>
        </p:nvGraphicFramePr>
        <p:xfrm>
          <a:off x="553156" y="2652889"/>
          <a:ext cx="10645422" cy="399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1.C.2 Percentage of detected RR/MDR TB enrolled in treatment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2102602"/>
            <a:ext cx="6285556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/>
              <a:t>100%</a:t>
            </a:r>
            <a:endParaRPr lang="en-GB" sz="1600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26 </a:t>
            </a:r>
            <a:r>
              <a:rPr lang="en-GB" sz="1600" kern="0" dirty="0"/>
              <a:t>M</a:t>
            </a:r>
            <a:r>
              <a:rPr lang="en-GB" sz="1600" kern="0" dirty="0" smtClean="0"/>
              <a:t>ember States reported data, 22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47226919"/>
              </p:ext>
            </p:extLst>
          </p:nvPr>
        </p:nvGraphicFramePr>
        <p:xfrm>
          <a:off x="737118" y="2988852"/>
          <a:ext cx="10013045" cy="34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6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1.C.3 Treatment success rate (G2)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02602"/>
            <a:ext cx="6294887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85% </a:t>
            </a:r>
            <a:r>
              <a:rPr lang="en-GB" sz="1600" kern="0" dirty="0"/>
              <a:t>for new and relapse cases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24 Member States reported data, six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45087784"/>
              </p:ext>
            </p:extLst>
          </p:nvPr>
        </p:nvGraphicFramePr>
        <p:xfrm>
          <a:off x="406401" y="2750886"/>
          <a:ext cx="11189854" cy="403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0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72" y="1629295"/>
            <a:ext cx="9484128" cy="5215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</a:t>
            </a:r>
            <a:r>
              <a:rPr lang="en-GB" sz="1800" dirty="0" smtClean="0"/>
              <a:t>1.C.3: </a:t>
            </a:r>
            <a:r>
              <a:rPr lang="en-GB" sz="1800" dirty="0"/>
              <a:t>Treatment success </a:t>
            </a:r>
            <a:r>
              <a:rPr lang="en-GB" sz="1800" dirty="0" smtClean="0"/>
              <a:t>rate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004852"/>
            <a:ext cx="6294887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85% </a:t>
            </a:r>
            <a:r>
              <a:rPr lang="en-GB" sz="1600" kern="0" dirty="0"/>
              <a:t>for new and relapse cases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24 Member States reported data, six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49685" y="5711308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Not reporting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49685" y="5298985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≥ 85%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49685" y="4900977"/>
            <a:ext cx="1466419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60 to 84.9%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684" y="4113113"/>
            <a:ext cx="20140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200" dirty="0"/>
              <a:t>Proportion of treatment success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249685" y="4555014"/>
            <a:ext cx="1439545" cy="3030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&lt; 60%</a:t>
            </a: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74105"/>
          <a:stretch/>
        </p:blipFill>
        <p:spPr>
          <a:xfrm>
            <a:off x="974204" y="4575817"/>
            <a:ext cx="335374" cy="14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1.C.4 TB treatment success rate among the RR/MDR TB cohort, 2016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1914295"/>
            <a:ext cx="6294887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75% </a:t>
            </a:r>
            <a:r>
              <a:rPr lang="en-GB" sz="1600" kern="0" dirty="0"/>
              <a:t>for new and relapse RR/MDR TB cases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20 Member States reported data, four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961562"/>
              </p:ext>
            </p:extLst>
          </p:nvPr>
        </p:nvGraphicFramePr>
        <p:xfrm>
          <a:off x="-347190" y="2562579"/>
          <a:ext cx="11839279" cy="391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0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367" y="1539433"/>
            <a:ext cx="9470634" cy="531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539433"/>
            <a:ext cx="10706569" cy="4702616"/>
          </a:xfrm>
        </p:spPr>
        <p:txBody>
          <a:bodyPr/>
          <a:lstStyle/>
          <a:p>
            <a:r>
              <a:rPr lang="en-GB" sz="1800" dirty="0"/>
              <a:t>Indicator </a:t>
            </a:r>
            <a:r>
              <a:rPr lang="en-GB" sz="1800" dirty="0" smtClean="0"/>
              <a:t>1.C.4: TB </a:t>
            </a:r>
            <a:r>
              <a:rPr lang="en-GB" sz="1800" dirty="0"/>
              <a:t>treatment success rate among the RR/MDR TB cohort, 2016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922640"/>
            <a:ext cx="6294887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75% </a:t>
            </a:r>
            <a:r>
              <a:rPr lang="en-GB" sz="1600" kern="0" dirty="0"/>
              <a:t>for new and relapse RR/MDR TB cases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20 Member States reported data, four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49685" y="5670202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Not reporting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49685" y="5257879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≥ </a:t>
            </a:r>
            <a:r>
              <a:rPr lang="en-GB" sz="1200" dirty="0" smtClean="0"/>
              <a:t>75</a:t>
            </a:r>
            <a:r>
              <a:rPr lang="en-GB" sz="1200" dirty="0"/>
              <a:t>%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49685" y="4859871"/>
            <a:ext cx="1466419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40 </a:t>
            </a:r>
            <a:r>
              <a:rPr lang="en-GB" sz="1200" dirty="0"/>
              <a:t>to </a:t>
            </a:r>
            <a:r>
              <a:rPr lang="en-GB" sz="1200" dirty="0" smtClean="0"/>
              <a:t>74.9</a:t>
            </a:r>
            <a:r>
              <a:rPr lang="en-GB" sz="1200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684" y="4072007"/>
            <a:ext cx="20140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200" dirty="0"/>
              <a:t>Proportion of treatment success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49685" y="4513908"/>
            <a:ext cx="1439545" cy="3030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GB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4105"/>
          <a:stretch/>
        </p:blipFill>
        <p:spPr>
          <a:xfrm>
            <a:off x="974204" y="4534711"/>
            <a:ext cx="335374" cy="14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1.C. Equitable access to quality treatment and continuum of care for all people with tuberculosis, including drug-resistant tuberculosis; and patient support to facilitate treatment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629295"/>
            <a:ext cx="10706569" cy="4612754"/>
          </a:xfrm>
        </p:spPr>
        <p:txBody>
          <a:bodyPr/>
          <a:lstStyle/>
          <a:p>
            <a:r>
              <a:rPr lang="en-GB" sz="1800" dirty="0"/>
              <a:t>Indicator 1.C.5 TB mortality rate (ICD A15-19)*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02602"/>
            <a:ext cx="6518822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/>
              <a:t>below </a:t>
            </a:r>
            <a:r>
              <a:rPr lang="en-GB" sz="1600" b="1" kern="0" dirty="0"/>
              <a:t>2.7 </a:t>
            </a:r>
            <a:r>
              <a:rPr lang="en-GB" sz="1600" kern="0" dirty="0"/>
              <a:t>deaths for WHO European Region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/>
              <a:t>calculated for 30 EU/EEA countries, 28 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20210991"/>
              </p:ext>
            </p:extLst>
          </p:nvPr>
        </p:nvGraphicFramePr>
        <p:xfrm>
          <a:off x="889684" y="2750886"/>
          <a:ext cx="9999141" cy="374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7778" y="6350749"/>
            <a:ext cx="500697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*WHO estimates for 2016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1.D. Collaborative TB/HIV activities,</a:t>
            </a:r>
            <a:br>
              <a:rPr lang="en-GB" dirty="0"/>
            </a:br>
            <a:r>
              <a:rPr lang="en-GB" dirty="0"/>
              <a:t> and management of relevant 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4"/>
            <a:ext cx="10706569" cy="4963755"/>
          </a:xfrm>
        </p:spPr>
        <p:txBody>
          <a:bodyPr/>
          <a:lstStyle/>
          <a:p>
            <a:r>
              <a:rPr lang="en-GB" sz="1800" dirty="0"/>
              <a:t>Indicator 1.D.1 Percentage of detected cases </a:t>
            </a:r>
            <a:r>
              <a:rPr lang="en-GB" sz="1800" dirty="0" smtClean="0"/>
              <a:t>among </a:t>
            </a:r>
            <a:r>
              <a:rPr lang="en-GB" sz="1800" dirty="0"/>
              <a:t>estimated incident TB/HIV co-infected cases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814397"/>
            <a:ext cx="6524370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/>
              <a:t>100%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/>
              <a:t>16 </a:t>
            </a:r>
            <a:r>
              <a:rPr lang="en-GB" sz="1600" kern="0" dirty="0" smtClean="0"/>
              <a:t>Member States reported data</a:t>
            </a:r>
            <a:r>
              <a:rPr lang="en-GB" sz="1600" kern="0" dirty="0"/>
              <a:t>, </a:t>
            </a:r>
            <a:r>
              <a:rPr lang="en-GB" sz="1600" kern="0" dirty="0" smtClean="0"/>
              <a:t>one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46665916"/>
              </p:ext>
            </p:extLst>
          </p:nvPr>
        </p:nvGraphicFramePr>
        <p:xfrm>
          <a:off x="656322" y="2631233"/>
          <a:ext cx="9812626" cy="377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6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8850" y="1729781"/>
            <a:ext cx="8261550" cy="1941811"/>
          </a:xfrm>
        </p:spPr>
        <p:txBody>
          <a:bodyPr>
            <a:normAutofit/>
          </a:bodyPr>
          <a:lstStyle/>
          <a:p>
            <a:r>
              <a:rPr lang="en-GB" sz="3600" dirty="0"/>
              <a:t>Three areas of intervention with 26 indicators to assess </a:t>
            </a:r>
            <a:r>
              <a:rPr lang="en-GB" sz="3600" dirty="0" smtClean="0"/>
              <a:t>countries’ performance in </a:t>
            </a:r>
            <a:r>
              <a:rPr lang="en-GB" sz="3600" dirty="0"/>
              <a:t>tackling TB*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28850" y="3372332"/>
            <a:ext cx="8696812" cy="284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GB" sz="2800" dirty="0"/>
              <a:t>Integrated patient-centred care and prevention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GB" sz="2800" dirty="0" smtClean="0"/>
              <a:t>Bold </a:t>
            </a:r>
            <a:r>
              <a:rPr lang="en-GB" sz="2800" dirty="0"/>
              <a:t>policies and supportive </a:t>
            </a:r>
            <a:r>
              <a:rPr lang="en-GB" sz="2800" dirty="0" smtClean="0"/>
              <a:t>system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GB" sz="2800" dirty="0"/>
              <a:t>Intensified research and innovation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GB" sz="2800" kern="11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317747" y="6579477"/>
            <a:ext cx="4121077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50" dirty="0" smtClean="0">
                <a:latin typeface="+mn-lt"/>
                <a:ea typeface="ＭＳ Ｐゴシック" pitchFamily="20" charset="-128"/>
              </a:rPr>
              <a:t>* 19 indicators out of 26 are analysed for 2016</a:t>
            </a:r>
            <a:endParaRPr lang="en-GB" sz="1050" dirty="0">
              <a:latin typeface="+mn-lt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5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1.D. Collaborative TB/HIV activities,</a:t>
            </a:r>
            <a:br>
              <a:rPr lang="en-GB" dirty="0"/>
            </a:br>
            <a:r>
              <a:rPr lang="en-GB" dirty="0"/>
              <a:t> and management of relevant 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4"/>
            <a:ext cx="10706569" cy="4963755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0"/>
              </a:spcAft>
            </a:pPr>
            <a:r>
              <a:rPr lang="en-GB" sz="1800" dirty="0"/>
              <a:t>Indicator 1.D.2 HIV testing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814397"/>
            <a:ext cx="6310186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/>
              <a:t>100%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20 Member States reported data</a:t>
            </a:r>
            <a:r>
              <a:rPr lang="en-GB" sz="1600" kern="0" dirty="0"/>
              <a:t>, </a:t>
            </a:r>
            <a:r>
              <a:rPr lang="en-GB" sz="1600" kern="0" dirty="0" smtClean="0"/>
              <a:t>one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91839396"/>
              </p:ext>
            </p:extLst>
          </p:nvPr>
        </p:nvGraphicFramePr>
        <p:xfrm>
          <a:off x="474133" y="2462681"/>
          <a:ext cx="10363199" cy="409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89037" y="2326398"/>
            <a:ext cx="9939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Target=100%</a:t>
            </a:r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1.D. Collaborative TB/HIV activities,</a:t>
            </a:r>
            <a:br>
              <a:rPr lang="en-GB" dirty="0"/>
            </a:br>
            <a:r>
              <a:rPr lang="en-GB" dirty="0"/>
              <a:t> and management of relevant 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4"/>
            <a:ext cx="10706569" cy="4963755"/>
          </a:xfrm>
        </p:spPr>
        <p:txBody>
          <a:bodyPr/>
          <a:lstStyle/>
          <a:p>
            <a:r>
              <a:rPr lang="en-GB" sz="1800" dirty="0"/>
              <a:t>Indicator 1.D.3 Percentage of HIV co-infection among all TB (new and relapse TB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814397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>
                <a:solidFill>
                  <a:prstClr val="black"/>
                </a:solidFill>
              </a:rPr>
              <a:t>Decrease </a:t>
            </a:r>
            <a:r>
              <a:rPr lang="en-GB" sz="1600" kern="0" dirty="0">
                <a:solidFill>
                  <a:prstClr val="black"/>
                </a:solidFill>
              </a:rPr>
              <a:t>compared to baseline in 2014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20 </a:t>
            </a:r>
            <a:r>
              <a:rPr lang="en-GB" sz="1600" kern="0" dirty="0"/>
              <a:t>M</a:t>
            </a:r>
            <a:r>
              <a:rPr lang="en-GB" sz="1600" kern="0" dirty="0" smtClean="0"/>
              <a:t>ember </a:t>
            </a:r>
            <a:r>
              <a:rPr lang="en-GB" sz="1600" kern="0" dirty="0"/>
              <a:t>S</a:t>
            </a:r>
            <a:r>
              <a:rPr lang="en-GB" sz="1600" kern="0" dirty="0" smtClean="0"/>
              <a:t>tates reported data</a:t>
            </a:r>
            <a:r>
              <a:rPr lang="en-GB" sz="1600" kern="0" dirty="0"/>
              <a:t>, </a:t>
            </a:r>
            <a:r>
              <a:rPr lang="en-GB" sz="1600" kern="0" dirty="0" smtClean="0"/>
              <a:t>10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75645161"/>
              </p:ext>
            </p:extLst>
          </p:nvPr>
        </p:nvGraphicFramePr>
        <p:xfrm>
          <a:off x="-519289" y="2462681"/>
          <a:ext cx="11616267" cy="418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5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1.D. Collaborative TB/HIV activities,</a:t>
            </a:r>
            <a:br>
              <a:rPr lang="en-GB" dirty="0"/>
            </a:br>
            <a:r>
              <a:rPr lang="en-GB" dirty="0"/>
              <a:t> and management of relevant 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4"/>
            <a:ext cx="10706569" cy="4963755"/>
          </a:xfrm>
        </p:spPr>
        <p:txBody>
          <a:bodyPr/>
          <a:lstStyle/>
          <a:p>
            <a:r>
              <a:rPr lang="en-GB" sz="1800" dirty="0"/>
              <a:t>Indicator 1.D.4 Percentage of HIV/TB co-infected patients enrolled in </a:t>
            </a:r>
            <a:r>
              <a:rPr lang="en-GB" sz="1800" dirty="0" smtClean="0"/>
              <a:t>antiretroviral therapy (ART)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814397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100%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8 </a:t>
            </a:r>
            <a:r>
              <a:rPr lang="en-GB" sz="1600" kern="0" dirty="0"/>
              <a:t>M</a:t>
            </a:r>
            <a:r>
              <a:rPr lang="en-GB" sz="1600" kern="0" dirty="0" smtClean="0"/>
              <a:t>ember States reported data</a:t>
            </a:r>
            <a:r>
              <a:rPr lang="en-GB" sz="1600" kern="0" dirty="0"/>
              <a:t>, </a:t>
            </a:r>
            <a:r>
              <a:rPr lang="en-GB" sz="1600" kern="0" dirty="0" smtClean="0"/>
              <a:t>four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36499049"/>
              </p:ext>
            </p:extLst>
          </p:nvPr>
        </p:nvGraphicFramePr>
        <p:xfrm>
          <a:off x="712461" y="2700647"/>
          <a:ext cx="9831131" cy="361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4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1.D. Collaborative TB/HIV activities,</a:t>
            </a:r>
            <a:br>
              <a:rPr lang="en-GB" dirty="0"/>
            </a:br>
            <a:r>
              <a:rPr lang="en-GB" dirty="0"/>
              <a:t> and management of relevant 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4"/>
            <a:ext cx="10706569" cy="4963755"/>
          </a:xfrm>
        </p:spPr>
        <p:txBody>
          <a:bodyPr/>
          <a:lstStyle/>
          <a:p>
            <a:r>
              <a:rPr lang="en-GB" sz="1800" dirty="0"/>
              <a:t>Indicator 1.D.5 LTBI treatment enrolment rate (%) among </a:t>
            </a:r>
            <a:r>
              <a:rPr lang="en-GB" sz="1800" dirty="0" smtClean="0"/>
              <a:t>people living with HIV/AIDS (PLHIV)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814397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30%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Data were not available for </a:t>
            </a:r>
            <a:r>
              <a:rPr lang="en-GB" sz="1600" kern="0" dirty="0" smtClean="0">
                <a:solidFill>
                  <a:prstClr val="black"/>
                </a:solidFill>
              </a:rPr>
              <a:t>2016</a:t>
            </a:r>
            <a:endParaRPr lang="en-GB" sz="1600" kern="0" dirty="0">
              <a:solidFill>
                <a:prstClr val="black"/>
              </a:solidFill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11883226"/>
              </p:ext>
            </p:extLst>
          </p:nvPr>
        </p:nvGraphicFramePr>
        <p:xfrm>
          <a:off x="-186612" y="3101204"/>
          <a:ext cx="10646228" cy="38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1.E. Management of latent tuberculosis infection and preventive treatment of persons at high risk, and vaccination against 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576874"/>
            <a:ext cx="10706569" cy="4665176"/>
          </a:xfrm>
        </p:spPr>
        <p:txBody>
          <a:bodyPr/>
          <a:lstStyle/>
          <a:p>
            <a:r>
              <a:rPr lang="en-GB" sz="1800" dirty="0"/>
              <a:t>Indicator </a:t>
            </a:r>
            <a:r>
              <a:rPr lang="en-GB" sz="1800" dirty="0" smtClean="0"/>
              <a:t>1.E.1: Percentage contact </a:t>
            </a:r>
            <a:r>
              <a:rPr lang="en-GB" sz="1800" dirty="0"/>
              <a:t>investigation coverage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31634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90%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/>
              <a:t>4 </a:t>
            </a:r>
            <a:r>
              <a:rPr lang="en-GB" sz="1600" kern="0" dirty="0" smtClean="0"/>
              <a:t>Member States </a:t>
            </a:r>
            <a:r>
              <a:rPr lang="en-GB" sz="1600" kern="0" dirty="0"/>
              <a:t>reported </a:t>
            </a:r>
            <a:r>
              <a:rPr lang="en-GB" sz="1600" kern="0" dirty="0" smtClean="0"/>
              <a:t>data</a:t>
            </a:r>
            <a:r>
              <a:rPr lang="en-GB" sz="1600" kern="0" dirty="0"/>
              <a:t>, </a:t>
            </a:r>
            <a:r>
              <a:rPr lang="en-GB" sz="1600" kern="0" dirty="0" smtClean="0"/>
              <a:t>four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11463" y="2988686"/>
            <a:ext cx="977265" cy="2250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1200" kern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Target = 90%</a:t>
            </a:r>
            <a:endParaRPr lang="en-GB" sz="1800" kern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1.E. Management of latent tuberculosis infection and preventive treatment of persons at high risk, and vaccination against 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576874"/>
            <a:ext cx="10706569" cy="4665176"/>
          </a:xfrm>
        </p:spPr>
        <p:txBody>
          <a:bodyPr/>
          <a:lstStyle/>
          <a:p>
            <a:r>
              <a:rPr lang="en-GB" sz="1800" spc="-30" dirty="0"/>
              <a:t>Indicator </a:t>
            </a:r>
            <a:r>
              <a:rPr lang="en-GB" sz="1800" spc="-30" dirty="0" smtClean="0"/>
              <a:t>1.E.2: Percentage of LTBI </a:t>
            </a:r>
            <a:r>
              <a:rPr lang="en-GB" sz="1800" spc="-30" dirty="0"/>
              <a:t>treatment coverage </a:t>
            </a:r>
            <a:r>
              <a:rPr lang="en-GB" sz="1800" spc="-30" dirty="0" smtClean="0"/>
              <a:t>among </a:t>
            </a:r>
            <a:r>
              <a:rPr lang="en-GB" sz="1800" spc="-30" dirty="0"/>
              <a:t>childhood TB contacts aged under five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3" y="2131634"/>
            <a:ext cx="6664413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90%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Three Member States </a:t>
            </a:r>
            <a:r>
              <a:rPr lang="en-GB" sz="1600" kern="0" dirty="0"/>
              <a:t>reported </a:t>
            </a:r>
            <a:r>
              <a:rPr lang="en-GB" sz="1600" kern="0" dirty="0" smtClean="0"/>
              <a:t>data</a:t>
            </a:r>
            <a:r>
              <a:rPr lang="en-GB" sz="1600" kern="0" dirty="0"/>
              <a:t>, </a:t>
            </a:r>
            <a:r>
              <a:rPr lang="en-GB" sz="1600" kern="0" dirty="0" smtClean="0"/>
              <a:t>one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42913804"/>
              </p:ext>
            </p:extLst>
          </p:nvPr>
        </p:nvGraphicFramePr>
        <p:xfrm>
          <a:off x="569166" y="3213722"/>
          <a:ext cx="9843797" cy="343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619367" y="3101203"/>
            <a:ext cx="977265" cy="2250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1200" kern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Target = 90%</a:t>
            </a:r>
            <a:endParaRPr lang="en-GB" sz="1800" kern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Bold policies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supportive </a:t>
            </a:r>
            <a:r>
              <a:rPr lang="en-GB" dirty="0"/>
              <a:t>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2.A. Political commitment with adequate resources, including universal health coverage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278295"/>
            <a:ext cx="10706569" cy="671804"/>
          </a:xfrm>
        </p:spPr>
        <p:txBody>
          <a:bodyPr/>
          <a:lstStyle/>
          <a:p>
            <a:r>
              <a:rPr lang="en-GB" sz="1800" dirty="0"/>
              <a:t>Indicator 2.A.1 Number of Member States that have a regular TB control/elimination performance publication every five years (E8)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12976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kern="0" dirty="0">
                <a:solidFill>
                  <a:prstClr val="black"/>
                </a:solidFill>
              </a:rPr>
              <a:t>TB control/elimination performance publication </a:t>
            </a:r>
            <a:r>
              <a:rPr lang="en-GB" sz="1600" kern="0" dirty="0" smtClean="0">
                <a:solidFill>
                  <a:prstClr val="black"/>
                </a:solidFill>
              </a:rPr>
              <a:t>published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Data were not available for </a:t>
            </a:r>
            <a:r>
              <a:rPr lang="en-GB" sz="1600" kern="0" dirty="0" smtClean="0">
                <a:solidFill>
                  <a:prstClr val="black"/>
                </a:solidFill>
              </a:rPr>
              <a:t>2016</a:t>
            </a:r>
            <a:endParaRPr lang="en-GB" sz="1600" kern="0" dirty="0">
              <a:solidFill>
                <a:prstClr val="black"/>
              </a:solidFill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89683" y="3340375"/>
            <a:ext cx="1025106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600" kern="0" dirty="0"/>
              <a:t>2.B. Health systems strengthening in all functions, including well-aligned financing mechanisms for tuberculosis and human resources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9683" y="4475780"/>
            <a:ext cx="10706569" cy="6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Indicator 2.B.1 Percentage of TB patients and their households that experience catastrophic financial consequences due to TB (G8) (E9)</a:t>
            </a:r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 bwMode="auto">
          <a:xfrm>
            <a:off x="889682" y="5310461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</a:t>
            </a:r>
            <a:r>
              <a:rPr lang="en-GB" sz="1600" kern="0" dirty="0">
                <a:solidFill>
                  <a:prstClr val="black"/>
                </a:solidFill>
              </a:rPr>
              <a:t>Close to </a:t>
            </a:r>
            <a:r>
              <a:rPr lang="en-GB" sz="1600" kern="0" dirty="0" smtClean="0">
                <a:solidFill>
                  <a:prstClr val="black"/>
                </a:solidFill>
              </a:rPr>
              <a:t>0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Data were not available for </a:t>
            </a:r>
            <a:r>
              <a:rPr lang="en-GB" sz="1600" kern="0" dirty="0" smtClean="0">
                <a:solidFill>
                  <a:prstClr val="black"/>
                </a:solidFill>
              </a:rPr>
              <a:t>2016</a:t>
            </a:r>
            <a:endParaRPr lang="en-GB" sz="1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2.C. Regulatory frameworks for case-based surveillance, strengthening vital registration, quality and rational use of medicines, and pharmacovigilance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459420"/>
            <a:ext cx="10706569" cy="458851"/>
          </a:xfrm>
        </p:spPr>
        <p:txBody>
          <a:bodyPr/>
          <a:lstStyle/>
          <a:p>
            <a:r>
              <a:rPr lang="en-GB" sz="1800" dirty="0"/>
              <a:t>Indicator 2.C.1 Treatment coverage with new TB drugs (%)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12976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20%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Data were not available for </a:t>
            </a:r>
            <a:r>
              <a:rPr lang="en-GB" sz="1600" kern="0" dirty="0" smtClean="0">
                <a:solidFill>
                  <a:prstClr val="black"/>
                </a:solidFill>
              </a:rPr>
              <a:t>2016</a:t>
            </a:r>
            <a:endParaRPr lang="en-GB" sz="1600" kern="0" dirty="0">
              <a:solidFill>
                <a:prstClr val="black"/>
              </a:solidFill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89683" y="3340375"/>
            <a:ext cx="1025106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400" kern="0" dirty="0"/>
              <a:t>2.D. Community systems and civil society engagement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9683" y="4021503"/>
            <a:ext cx="10706569" cy="6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Indicator 2.D.1 Number of Member States with functioning multi-stakeholder coalitions advocating for TB care and resources</a:t>
            </a:r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 bwMode="auto">
          <a:xfrm>
            <a:off x="889682" y="4843828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</a:t>
            </a:r>
            <a:r>
              <a:rPr lang="en-GB" sz="1600" kern="0" dirty="0" smtClean="0">
                <a:solidFill>
                  <a:prstClr val="black"/>
                </a:solidFill>
              </a:rPr>
              <a:t>Not defined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Data were not available for </a:t>
            </a:r>
            <a:r>
              <a:rPr lang="en-GB" sz="1600" kern="0" dirty="0" smtClean="0">
                <a:solidFill>
                  <a:prstClr val="black"/>
                </a:solidFill>
              </a:rPr>
              <a:t>2016</a:t>
            </a:r>
            <a:endParaRPr lang="en-GB" sz="1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2.E. Social protection, poverty alleviation and </a:t>
            </a:r>
            <a:br>
              <a:rPr lang="en-GB" dirty="0"/>
            </a:br>
            <a:r>
              <a:rPr lang="en-GB" dirty="0"/>
              <a:t>actions on other determinants of tuberculosis, </a:t>
            </a:r>
            <a:br>
              <a:rPr lang="en-GB" dirty="0"/>
            </a:br>
            <a:r>
              <a:rPr lang="en-GB" dirty="0"/>
              <a:t>such as migration and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576874"/>
            <a:ext cx="10706569" cy="4665176"/>
          </a:xfrm>
        </p:spPr>
        <p:txBody>
          <a:bodyPr/>
          <a:lstStyle/>
          <a:p>
            <a:r>
              <a:rPr lang="en-GB" sz="1800" dirty="0"/>
              <a:t>Indicator </a:t>
            </a:r>
            <a:r>
              <a:rPr lang="en-GB" sz="1800" dirty="0" smtClean="0"/>
              <a:t>2.E.1: Percentage treatment </a:t>
            </a:r>
            <a:r>
              <a:rPr lang="en-GB" sz="1800" dirty="0"/>
              <a:t>success </a:t>
            </a:r>
            <a:r>
              <a:rPr lang="en-GB" sz="1800" dirty="0" smtClean="0"/>
              <a:t>of </a:t>
            </a:r>
            <a:r>
              <a:rPr lang="en-GB" sz="1800" dirty="0"/>
              <a:t>new and relapse TB cases among prisoners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131634"/>
            <a:ext cx="6153667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85%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13 countries </a:t>
            </a:r>
            <a:r>
              <a:rPr lang="en-GB" sz="1600" kern="0" dirty="0"/>
              <a:t>reported </a:t>
            </a:r>
            <a:r>
              <a:rPr lang="en-GB" sz="1600" kern="0" dirty="0" smtClean="0"/>
              <a:t>data</a:t>
            </a:r>
            <a:r>
              <a:rPr lang="en-GB" sz="1600" kern="0" dirty="0"/>
              <a:t>, </a:t>
            </a:r>
            <a:r>
              <a:rPr lang="en-GB" sz="1600" kern="0" dirty="0" smtClean="0"/>
              <a:t>four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32397310"/>
              </p:ext>
            </p:extLst>
          </p:nvPr>
        </p:nvGraphicFramePr>
        <p:xfrm>
          <a:off x="662472" y="2911150"/>
          <a:ext cx="10152283" cy="37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0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Integrated patient-centred care and 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73" y="1646089"/>
            <a:ext cx="9470634" cy="520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2.E. Social protection, poverty alleviation and </a:t>
            </a:r>
            <a:br>
              <a:rPr lang="en-GB" dirty="0"/>
            </a:br>
            <a:r>
              <a:rPr lang="en-GB" dirty="0"/>
              <a:t>actions on other determinants of tuberculosis, </a:t>
            </a:r>
            <a:br>
              <a:rPr lang="en-GB" dirty="0"/>
            </a:br>
            <a:r>
              <a:rPr lang="en-GB" dirty="0"/>
              <a:t>such as migration and prisons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576874"/>
            <a:ext cx="10706569" cy="4665176"/>
          </a:xfrm>
        </p:spPr>
        <p:txBody>
          <a:bodyPr/>
          <a:lstStyle/>
          <a:p>
            <a:r>
              <a:rPr lang="en-GB" sz="1800" dirty="0"/>
              <a:t>Indicator 2.E.1 Treatment </a:t>
            </a:r>
            <a:r>
              <a:rPr lang="en-GB" sz="1800" dirty="0" smtClean="0"/>
              <a:t>success </a:t>
            </a:r>
            <a:r>
              <a:rPr lang="en-GB" sz="1800" dirty="0"/>
              <a:t>of new and relapse TB cases among prisoners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996905"/>
            <a:ext cx="5865343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b="1" kern="0" dirty="0" smtClean="0">
                <a:solidFill>
                  <a:prstClr val="black"/>
                </a:solidFill>
              </a:rPr>
              <a:t>85%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13 countries </a:t>
            </a:r>
            <a:r>
              <a:rPr lang="en-GB" sz="1600" kern="0" dirty="0"/>
              <a:t>reported </a:t>
            </a:r>
            <a:r>
              <a:rPr lang="en-GB" sz="1600" kern="0" dirty="0" smtClean="0"/>
              <a:t>data</a:t>
            </a:r>
            <a:r>
              <a:rPr lang="en-GB" sz="1600" kern="0" dirty="0"/>
              <a:t>, </a:t>
            </a:r>
            <a:r>
              <a:rPr lang="en-GB" sz="1600" kern="0" dirty="0" smtClean="0"/>
              <a:t>four</a:t>
            </a:r>
            <a:r>
              <a:rPr lang="en-GB" sz="1600" kern="0" dirty="0" smtClean="0">
                <a:solidFill>
                  <a:prstClr val="black"/>
                </a:solidFill>
              </a:rPr>
              <a:t> </a:t>
            </a:r>
            <a:r>
              <a:rPr lang="en-GB" sz="1600" kern="0" dirty="0">
                <a:solidFill>
                  <a:prstClr val="black"/>
                </a:solidFill>
              </a:rPr>
              <a:t>met the target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49685" y="5651540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Not reporting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49685" y="5239217"/>
            <a:ext cx="1460481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≥ 85%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49685" y="4841209"/>
            <a:ext cx="1466419" cy="335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200" dirty="0"/>
              <a:t>60 to 84.9%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684" y="4053345"/>
            <a:ext cx="20140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200" dirty="0"/>
              <a:t>Proportion of treatment success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49685" y="4495246"/>
            <a:ext cx="1439545" cy="3030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&lt; 60%</a:t>
            </a: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4105"/>
          <a:stretch/>
        </p:blipFill>
        <p:spPr>
          <a:xfrm>
            <a:off x="974204" y="4516049"/>
            <a:ext cx="335374" cy="14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Intensified research and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3.A. Discovery, development and rapid uptake of new tools, interventions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315616"/>
            <a:ext cx="10706569" cy="4926434"/>
          </a:xfrm>
        </p:spPr>
        <p:txBody>
          <a:bodyPr/>
          <a:lstStyle/>
          <a:p>
            <a:r>
              <a:rPr lang="en-GB" sz="1800" dirty="0"/>
              <a:t>Indicator 3.A.1 European Tuberculosis Research Initiative established by mid-2016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1912466"/>
            <a:ext cx="6238904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</a:t>
            </a:r>
            <a:r>
              <a:rPr lang="en-GB" sz="1600" b="1" kern="0" dirty="0"/>
              <a:t>: </a:t>
            </a:r>
            <a:r>
              <a:rPr lang="en-GB" sz="1600" kern="0" dirty="0" smtClean="0">
                <a:solidFill>
                  <a:prstClr val="black"/>
                </a:solidFill>
              </a:rPr>
              <a:t>Established</a:t>
            </a:r>
            <a:endParaRPr lang="en-GB" sz="1600" b="1" kern="0" dirty="0" smtClean="0"/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>
                <a:solidFill>
                  <a:prstClr val="black"/>
                </a:solidFill>
              </a:rPr>
              <a:t>Country-specific indicators are not defined for 2016 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1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by </a:t>
            </a:r>
            <a:r>
              <a:rPr lang="en-GB" dirty="0" smtClean="0"/>
              <a:t>activity </a:t>
            </a:r>
            <a:r>
              <a:rPr lang="en-GB" dirty="0"/>
              <a:t>related to areas of intervention, EU/EEA,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b="1" dirty="0" smtClean="0"/>
              <a:t>Integrated</a:t>
            </a:r>
            <a:r>
              <a:rPr lang="en-GB" b="1" dirty="0"/>
              <a:t>, patient-centred care and </a:t>
            </a:r>
            <a:r>
              <a:rPr lang="en-GB" b="1" dirty="0" smtClean="0"/>
              <a:t>prevention </a:t>
            </a:r>
          </a:p>
          <a:p>
            <a:pPr marL="727061" lvl="1" indent="-457200"/>
            <a:r>
              <a:rPr lang="en-GB" dirty="0" smtClean="0"/>
              <a:t>Five </a:t>
            </a:r>
            <a:r>
              <a:rPr lang="en-GB" dirty="0"/>
              <a:t>activities with 20 indicators defined, </a:t>
            </a:r>
            <a:r>
              <a:rPr lang="en-GB" dirty="0" smtClean="0"/>
              <a:t>nine </a:t>
            </a:r>
            <a:r>
              <a:rPr lang="en-GB" dirty="0"/>
              <a:t>targets met at EU/EEA level, </a:t>
            </a:r>
            <a:r>
              <a:rPr lang="en-GB" dirty="0" smtClean="0"/>
              <a:t>seven </a:t>
            </a:r>
            <a:r>
              <a:rPr lang="en-GB" dirty="0"/>
              <a:t>targets not met, and </a:t>
            </a:r>
            <a:r>
              <a:rPr lang="en-GB" dirty="0" smtClean="0"/>
              <a:t>one </a:t>
            </a:r>
            <a:r>
              <a:rPr lang="en-GB" dirty="0"/>
              <a:t>target not </a:t>
            </a:r>
            <a:r>
              <a:rPr lang="en-GB" dirty="0" smtClean="0"/>
              <a:t>defined.</a:t>
            </a: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r>
              <a:rPr lang="en-GB" b="1" dirty="0"/>
              <a:t>2. Bold policies and supportive </a:t>
            </a:r>
            <a:r>
              <a:rPr lang="en-GB" b="1" dirty="0" smtClean="0"/>
              <a:t>system</a:t>
            </a:r>
            <a:endParaRPr lang="en-GB" b="1" dirty="0"/>
          </a:p>
          <a:p>
            <a:pPr marL="612761" lvl="1" indent="-342900"/>
            <a:r>
              <a:rPr lang="en-GB" dirty="0" smtClean="0"/>
              <a:t>Five </a:t>
            </a:r>
            <a:r>
              <a:rPr lang="en-GB" dirty="0"/>
              <a:t>activities with </a:t>
            </a:r>
            <a:r>
              <a:rPr lang="en-GB" dirty="0" smtClean="0"/>
              <a:t>five </a:t>
            </a:r>
            <a:r>
              <a:rPr lang="en-GB" dirty="0"/>
              <a:t>indicators defined, for </a:t>
            </a:r>
            <a:r>
              <a:rPr lang="en-GB" dirty="0" smtClean="0"/>
              <a:t>four </a:t>
            </a:r>
            <a:r>
              <a:rPr lang="en-GB" dirty="0"/>
              <a:t>targets data were not </a:t>
            </a:r>
            <a:r>
              <a:rPr lang="en-GB" dirty="0" smtClean="0"/>
              <a:t>available for </a:t>
            </a:r>
            <a:r>
              <a:rPr lang="en-GB" dirty="0"/>
              <a:t>EU/EEA </a:t>
            </a:r>
            <a:r>
              <a:rPr lang="en-GB" dirty="0" smtClean="0"/>
              <a:t>countries, one </a:t>
            </a:r>
            <a:r>
              <a:rPr lang="en-GB" dirty="0"/>
              <a:t>target not </a:t>
            </a:r>
            <a:r>
              <a:rPr lang="en-GB" dirty="0" smtClean="0"/>
              <a:t>met.</a:t>
            </a:r>
            <a:endParaRPr lang="en-GB" dirty="0"/>
          </a:p>
          <a:p>
            <a:endParaRPr lang="sv-SE" dirty="0" smtClean="0"/>
          </a:p>
          <a:p>
            <a:r>
              <a:rPr lang="en-GB" b="1" dirty="0"/>
              <a:t>3. Inte</a:t>
            </a:r>
            <a:r>
              <a:rPr lang="en-GB" b="1" dirty="0">
                <a:solidFill>
                  <a:schemeClr val="tx1"/>
                </a:solidFill>
              </a:rPr>
              <a:t>n</a:t>
            </a:r>
            <a:r>
              <a:rPr lang="en-GB" b="1" dirty="0"/>
              <a:t>sified research and </a:t>
            </a:r>
            <a:r>
              <a:rPr lang="en-GB" b="1" dirty="0" smtClean="0"/>
              <a:t>innovation</a:t>
            </a:r>
          </a:p>
          <a:p>
            <a:pPr marL="612761" lvl="1" indent="-342900"/>
            <a:r>
              <a:rPr lang="en-GB" dirty="0" smtClean="0"/>
              <a:t>One activity </a:t>
            </a:r>
            <a:r>
              <a:rPr lang="en-GB" dirty="0"/>
              <a:t>with </a:t>
            </a:r>
            <a:r>
              <a:rPr lang="en-GB" dirty="0" smtClean="0"/>
              <a:t>one </a:t>
            </a:r>
            <a:r>
              <a:rPr lang="en-GB" dirty="0"/>
              <a:t>indicator </a:t>
            </a:r>
            <a:r>
              <a:rPr lang="en-GB" dirty="0" smtClean="0"/>
              <a:t>defined </a:t>
            </a:r>
            <a:r>
              <a:rPr lang="en-GB" dirty="0"/>
              <a:t>and </a:t>
            </a:r>
            <a:r>
              <a:rPr lang="en-GB" dirty="0" smtClean="0"/>
              <a:t>country </a:t>
            </a:r>
            <a:r>
              <a:rPr lang="en-GB" dirty="0"/>
              <a:t>level </a:t>
            </a:r>
            <a:r>
              <a:rPr lang="en-GB" dirty="0" smtClean="0"/>
              <a:t>target not defined.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7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1.A. Systematic screening of contacts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high-risk </a:t>
            </a:r>
            <a:r>
              <a:rPr lang="en-GB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1247374"/>
            <a:ext cx="10511482" cy="4994676"/>
          </a:xfrm>
        </p:spPr>
        <p:txBody>
          <a:bodyPr/>
          <a:lstStyle/>
          <a:p>
            <a:r>
              <a:rPr lang="en-GB" sz="1800" dirty="0"/>
              <a:t>Indicator 1.A.1 </a:t>
            </a:r>
            <a:r>
              <a:rPr lang="en-GB" sz="1800" dirty="0" smtClean="0"/>
              <a:t>Percentage of coverage for </a:t>
            </a:r>
            <a:r>
              <a:rPr lang="en-GB" sz="1800" dirty="0"/>
              <a:t>population at risk with systematic screening for active TB and </a:t>
            </a:r>
            <a:r>
              <a:rPr lang="en-GB" sz="1800" dirty="0" smtClean="0"/>
              <a:t>latent tuberculosis infection (LTBI) </a:t>
            </a:r>
            <a:r>
              <a:rPr lang="en-GB" sz="1800" dirty="0"/>
              <a:t>(only TB contacts evaluated),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8920542"/>
              </p:ext>
            </p:extLst>
          </p:nvPr>
        </p:nvGraphicFramePr>
        <p:xfrm>
          <a:off x="673331" y="3015704"/>
          <a:ext cx="9609513" cy="330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53"/>
          <p:cNvSpPr txBox="1">
            <a:spLocks/>
          </p:cNvSpPr>
          <p:nvPr/>
        </p:nvSpPr>
        <p:spPr bwMode="auto">
          <a:xfrm>
            <a:off x="889686" y="1952368"/>
            <a:ext cx="6895071" cy="781177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80%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Five countries reported data, four countries met the 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59978" y="662739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7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1520108"/>
            <a:ext cx="10774314" cy="570980"/>
          </a:xfrm>
        </p:spPr>
        <p:txBody>
          <a:bodyPr/>
          <a:lstStyle/>
          <a:p>
            <a:r>
              <a:rPr lang="en-GB" sz="1800" dirty="0"/>
              <a:t>Indicator 1.B.1 Percentage of newly notified TB patients diagnosed using WHO-recommended rapid tests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6" y="1961300"/>
            <a:ext cx="5914768" cy="725137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40%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25</a:t>
            </a:r>
            <a:r>
              <a:rPr lang="en-GB" sz="1600" b="1" kern="0" dirty="0" smtClean="0"/>
              <a:t> </a:t>
            </a:r>
            <a:r>
              <a:rPr lang="en-GB" sz="1600" kern="0" dirty="0"/>
              <a:t>countries </a:t>
            </a:r>
            <a:r>
              <a:rPr lang="en-GB" sz="1600" kern="0" dirty="0" smtClean="0"/>
              <a:t>reported data, nine </a:t>
            </a:r>
            <a:r>
              <a:rPr lang="en-GB" sz="1600" kern="0" dirty="0"/>
              <a:t>met </a:t>
            </a:r>
            <a:r>
              <a:rPr lang="en-GB" sz="1600" kern="0" dirty="0" smtClean="0"/>
              <a:t>the target</a:t>
            </a:r>
            <a:endParaRPr lang="en-GB" sz="1600" kern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20849941"/>
              </p:ext>
            </p:extLst>
          </p:nvPr>
        </p:nvGraphicFramePr>
        <p:xfrm>
          <a:off x="1092200" y="2816225"/>
          <a:ext cx="9612313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1482811"/>
            <a:ext cx="9814828" cy="4759238"/>
          </a:xfrm>
        </p:spPr>
        <p:txBody>
          <a:bodyPr/>
          <a:lstStyle/>
          <a:p>
            <a:r>
              <a:rPr lang="en-GB" sz="1800" dirty="0"/>
              <a:t>Indicator 1.B.2 First-line </a:t>
            </a:r>
            <a:r>
              <a:rPr lang="en-GB" sz="1800" dirty="0" smtClean="0"/>
              <a:t>drug susceptibility testing (DST) </a:t>
            </a:r>
            <a:r>
              <a:rPr lang="en-GB" sz="1800" dirty="0"/>
              <a:t>coverage (%) among all bacteriologically confirmed TB cases (G1)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2102602"/>
            <a:ext cx="6268996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100%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/>
              <a:t>30 countries reported data, </a:t>
            </a:r>
            <a:r>
              <a:rPr lang="en-GB" sz="1600" kern="0" dirty="0" smtClean="0"/>
              <a:t>seven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26814938"/>
              </p:ext>
            </p:extLst>
          </p:nvPr>
        </p:nvGraphicFramePr>
        <p:xfrm>
          <a:off x="889685" y="2880152"/>
          <a:ext cx="9908772" cy="366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52009" y="2621620"/>
            <a:ext cx="125250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Target = 100%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1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491273"/>
            <a:ext cx="10774315" cy="404058"/>
          </a:xfrm>
        </p:spPr>
        <p:txBody>
          <a:bodyPr/>
          <a:lstStyle/>
          <a:p>
            <a:r>
              <a:rPr lang="en-GB" sz="1800" spc="-50" dirty="0"/>
              <a:t>Indicator 1.B.3: </a:t>
            </a:r>
            <a:r>
              <a:rPr lang="en-GB" sz="1800" spc="-50" dirty="0" smtClean="0"/>
              <a:t>Percentage of rifampicin-resistant and multidrug-resistant (RR/MDR) </a:t>
            </a:r>
            <a:r>
              <a:rPr lang="en-GB" sz="1800" spc="-50" dirty="0"/>
              <a:t>TB case detection rate (%)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4" y="2030280"/>
            <a:ext cx="5791201" cy="585656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85%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24 </a:t>
            </a:r>
            <a:r>
              <a:rPr lang="en-GB" sz="1600" kern="0" dirty="0"/>
              <a:t>countries reported data, </a:t>
            </a:r>
            <a:r>
              <a:rPr lang="en-GB" sz="1600" kern="0" dirty="0" smtClean="0"/>
              <a:t>nine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82241799"/>
              </p:ext>
            </p:extLst>
          </p:nvPr>
        </p:nvGraphicFramePr>
        <p:xfrm>
          <a:off x="1092200" y="2816224"/>
          <a:ext cx="9612313" cy="366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0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5" y="1472854"/>
            <a:ext cx="10706569" cy="340543"/>
          </a:xfrm>
        </p:spPr>
        <p:txBody>
          <a:bodyPr/>
          <a:lstStyle/>
          <a:p>
            <a:r>
              <a:rPr lang="en-GB" sz="1800" dirty="0"/>
              <a:t>Indicator 1.B.4 TB notification rate per </a:t>
            </a:r>
            <a:r>
              <a:rPr lang="en-GB" sz="1800" dirty="0" smtClean="0"/>
              <a:t>100 000 </a:t>
            </a:r>
            <a:r>
              <a:rPr lang="en-GB" sz="1800" dirty="0"/>
              <a:t>population (E1)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1813397"/>
            <a:ext cx="5635806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below 24.6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30 </a:t>
            </a:r>
            <a:r>
              <a:rPr lang="en-GB" sz="1600" kern="0" dirty="0"/>
              <a:t>countries reported data, </a:t>
            </a:r>
            <a:r>
              <a:rPr lang="en-GB" sz="1600" kern="0" dirty="0" smtClean="0"/>
              <a:t>27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22186" y="6600587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36263051"/>
              </p:ext>
            </p:extLst>
          </p:nvPr>
        </p:nvGraphicFramePr>
        <p:xfrm>
          <a:off x="1092199" y="2596364"/>
          <a:ext cx="9612313" cy="389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12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1.B. Early diagnosis of all forms of TB and universal access to drug susceptibility testing, including the use of rapid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452583"/>
            <a:ext cx="10873765" cy="336919"/>
          </a:xfrm>
        </p:spPr>
        <p:txBody>
          <a:bodyPr/>
          <a:lstStyle/>
          <a:p>
            <a:r>
              <a:rPr lang="en-GB" sz="1800" dirty="0"/>
              <a:t>Indicator 1.B.5: </a:t>
            </a:r>
            <a:r>
              <a:rPr lang="en-GB" sz="1800" dirty="0" smtClean="0"/>
              <a:t>percentage of TB </a:t>
            </a:r>
            <a:r>
              <a:rPr lang="en-GB" sz="1800" dirty="0"/>
              <a:t>case detection rate (%)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 bwMode="auto">
          <a:xfrm>
            <a:off x="889685" y="1935408"/>
            <a:ext cx="5635806" cy="648284"/>
          </a:xfrm>
          <a:prstGeom prst="rect">
            <a:avLst/>
          </a:prstGeom>
          <a:solidFill>
            <a:srgbClr val="ACDD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kern="0" dirty="0" smtClean="0"/>
              <a:t>Target: 84%</a:t>
            </a:r>
          </a:p>
          <a:p>
            <a:pPr>
              <a:lnSpc>
                <a:spcPct val="100000"/>
              </a:lnSpc>
            </a:pPr>
            <a:r>
              <a:rPr lang="en-GB" sz="1600" b="1" kern="0" dirty="0" smtClean="0"/>
              <a:t>Status 2016: </a:t>
            </a:r>
            <a:r>
              <a:rPr lang="en-GB" sz="1600" kern="0" dirty="0" smtClean="0"/>
              <a:t>30 </a:t>
            </a:r>
            <a:r>
              <a:rPr lang="en-GB" sz="1600" kern="0" dirty="0"/>
              <a:t>countries reported data, </a:t>
            </a:r>
            <a:r>
              <a:rPr lang="en-GB" sz="1600" kern="0" dirty="0" smtClean="0"/>
              <a:t>26 </a:t>
            </a:r>
            <a:r>
              <a:rPr lang="en-GB" sz="1600" kern="0" dirty="0"/>
              <a:t>met the </a:t>
            </a:r>
            <a:r>
              <a:rPr lang="en-GB" sz="1600" kern="0" dirty="0" smtClean="0"/>
              <a:t>target</a:t>
            </a:r>
            <a:endParaRPr lang="en-GB" sz="1600" kern="0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88320" y="6646106"/>
            <a:ext cx="52078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(2018). Tuberculosis surveillance and monitoring in Europe 2018– 2016 data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20533976"/>
              </p:ext>
            </p:extLst>
          </p:nvPr>
        </p:nvGraphicFramePr>
        <p:xfrm>
          <a:off x="188320" y="2816225"/>
          <a:ext cx="10516193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0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58FCF2E3-E0B0-4833-A7F0-C1091673177A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EA20265D-AF88-4A53-8127-F33627815217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Joint Branding_PowerPoint_Template_v2</Template>
  <TotalTime>511</TotalTime>
  <Words>2192</Words>
  <Application>Microsoft Office PowerPoint</Application>
  <PresentationFormat>Widescreen</PresentationFormat>
  <Paragraphs>233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Batang</vt:lpstr>
      <vt:lpstr>Calibri</vt:lpstr>
      <vt:lpstr>Calibri Light</vt:lpstr>
      <vt:lpstr>Tahoma</vt:lpstr>
      <vt:lpstr>Times New Roman</vt:lpstr>
      <vt:lpstr>Wingdings</vt:lpstr>
      <vt:lpstr>ECDC_PowerPoint_Template_2017</vt:lpstr>
      <vt:lpstr>ECDC_PowerPoint_Template_2017-2</vt:lpstr>
      <vt:lpstr>Monitoring the implementation of the TB Action Plan for the WHO European Region, 2016–2020 EU/EEA situation in 2016 </vt:lpstr>
      <vt:lpstr>Three areas of intervention with 26 indicators to assess countries’ performance in tackling TB*</vt:lpstr>
      <vt:lpstr>1. Integrated patient-centred care and prevention</vt:lpstr>
      <vt:lpstr>1.A. Systematic screening of contacts and  high-risk groups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1.B. Early diagnosis of all forms of TB and universal access to drug susceptibility testing, including the use of rapid tests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1.C. Equitable access to quality treatment and continuum of care for all people with tuberculosis, including drug-resistant tuberculosis; and patient support to facilitate treatment adherence</vt:lpstr>
      <vt:lpstr>1.D. Collaborative TB/HIV activities,  and management of relevant co-morbidities</vt:lpstr>
      <vt:lpstr>1.D. Collaborative TB/HIV activities,  and management of relevant co-morbidities</vt:lpstr>
      <vt:lpstr>1.D. Collaborative TB/HIV activities,  and management of relevant co-morbidities</vt:lpstr>
      <vt:lpstr>1.D. Collaborative TB/HIV activities,  and management of relevant co-morbidities</vt:lpstr>
      <vt:lpstr>1.D. Collaborative TB/HIV activities,  and management of relevant co-morbidities</vt:lpstr>
      <vt:lpstr>1.E. Management of latent tuberculosis infection and preventive treatment of persons at high risk, and vaccination against tuberculosis</vt:lpstr>
      <vt:lpstr>1.E. Management of latent tuberculosis infection and preventive treatment of persons at high risk, and vaccination against tuberculosis</vt:lpstr>
      <vt:lpstr>2. Bold policies and  supportive systems</vt:lpstr>
      <vt:lpstr>2.A. Political commitment with adequate resources, including universal health coverage policy</vt:lpstr>
      <vt:lpstr>2.C. Regulatory frameworks for case-based surveillance, strengthening vital registration, quality and rational use of medicines, and pharmacovigilance</vt:lpstr>
      <vt:lpstr>2.E. Social protection, poverty alleviation and  actions on other determinants of tuberculosis,  such as migration and prisons</vt:lpstr>
      <vt:lpstr>2.E. Social protection, poverty alleviation and  actions on other determinants of tuberculosis,  such as migration and prisons</vt:lpstr>
      <vt:lpstr>3. Intensified research and innovation</vt:lpstr>
      <vt:lpstr>3.A. Discovery, development and rapid uptake of new tools, interventions and strategies</vt:lpstr>
      <vt:lpstr>Summary by activity related to areas of intervention, EU/EEA, 2016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Fabrice Donguy</dc:creator>
  <cp:keywords>Template, PowerPoint</cp:keywords>
  <cp:lastModifiedBy>Nea Pakarinen</cp:lastModifiedBy>
  <cp:revision>70</cp:revision>
  <dcterms:created xsi:type="dcterms:W3CDTF">2018-02-27T13:52:15Z</dcterms:created>
  <dcterms:modified xsi:type="dcterms:W3CDTF">2018-03-16T17:06:45Z</dcterms:modified>
</cp:coreProperties>
</file>