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5"/>
  </p:notesMasterIdLst>
  <p:sldIdLst>
    <p:sldId id="256" r:id="rId2"/>
    <p:sldId id="261" r:id="rId3"/>
    <p:sldId id="262" r:id="rId4"/>
    <p:sldId id="280" r:id="rId5"/>
    <p:sldId id="283" r:id="rId6"/>
    <p:sldId id="284" r:id="rId7"/>
    <p:sldId id="274" r:id="rId8"/>
    <p:sldId id="265" r:id="rId9"/>
    <p:sldId id="266" r:id="rId10"/>
    <p:sldId id="267" r:id="rId11"/>
    <p:sldId id="279" r:id="rId12"/>
    <p:sldId id="268" r:id="rId13"/>
    <p:sldId id="269" r:id="rId14"/>
    <p:sldId id="270" r:id="rId15"/>
    <p:sldId id="271" r:id="rId16"/>
    <p:sldId id="272" r:id="rId17"/>
    <p:sldId id="273" r:id="rId18"/>
    <p:sldId id="281" r:id="rId19"/>
    <p:sldId id="282" r:id="rId20"/>
    <p:sldId id="276" r:id="rId21"/>
    <p:sldId id="263"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115" d="100"/>
          <a:sy n="115" d="100"/>
        </p:scale>
        <p:origin x="3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2A5A4-8B6D-4504-A8C4-1D05537D5F0E}" type="datetimeFigureOut">
              <a:rPr lang="en-GB" smtClean="0"/>
              <a:t>17/07/2019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C4438-05CF-4422-80F6-43EA6CF53316}" type="slidenum">
              <a:rPr lang="en-GB" smtClean="0"/>
              <a:t>‹#›</a:t>
            </a:fld>
            <a:endParaRPr lang="en-GB"/>
          </a:p>
        </p:txBody>
      </p:sp>
    </p:spTree>
    <p:extLst>
      <p:ext uri="{BB962C8B-B14F-4D97-AF65-F5344CB8AC3E}">
        <p14:creationId xmlns:p14="http://schemas.microsoft.com/office/powerpoint/2010/main" val="422222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587375"/>
            <a:ext cx="4645025" cy="2613025"/>
          </a:xfrm>
        </p:spPr>
      </p:sp>
      <p:sp>
        <p:nvSpPr>
          <p:cNvPr id="3" name="Notes Placeholder 2"/>
          <p:cNvSpPr>
            <a:spLocks noGrp="1"/>
          </p:cNvSpPr>
          <p:nvPr>
            <p:ph type="body" idx="1"/>
          </p:nvPr>
        </p:nvSpPr>
        <p:spPr/>
        <p:txBody>
          <a:bodyPr>
            <a:normAutofit/>
          </a:bodyPr>
          <a:lstStyle/>
          <a:p>
            <a:endParaRPr lang="en-GB" dirty="0" smtClean="0"/>
          </a:p>
        </p:txBody>
      </p:sp>
    </p:spTree>
    <p:extLst>
      <p:ext uri="{BB962C8B-B14F-4D97-AF65-F5344CB8AC3E}">
        <p14:creationId xmlns:p14="http://schemas.microsoft.com/office/powerpoint/2010/main" val="171232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587375"/>
            <a:ext cx="4645025" cy="2613025"/>
          </a:xfrm>
        </p:spPr>
      </p:sp>
      <p:sp>
        <p:nvSpPr>
          <p:cNvPr id="3" name="Notes Placeholder 2"/>
          <p:cNvSpPr>
            <a:spLocks noGrp="1"/>
          </p:cNvSpPr>
          <p:nvPr>
            <p:ph type="body" idx="1"/>
          </p:nvPr>
        </p:nvSpPr>
        <p:spPr/>
        <p:txBody>
          <a:bodyPr>
            <a:normAutofit/>
          </a:bodyPr>
          <a:lstStyle/>
          <a:p>
            <a:endParaRPr lang="en-GB" dirty="0" smtClean="0"/>
          </a:p>
        </p:txBody>
      </p:sp>
    </p:spTree>
    <p:extLst>
      <p:ext uri="{BB962C8B-B14F-4D97-AF65-F5344CB8AC3E}">
        <p14:creationId xmlns:p14="http://schemas.microsoft.com/office/powerpoint/2010/main" val="398506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2750" cy="2376487"/>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smtClean="0"/>
              <a:t>National Focal Points for Food and Waterborne Diseases and Zoonosis, </a:t>
            </a:r>
          </a:p>
          <a:p>
            <a:pPr>
              <a:buFont typeface="Arial" panose="020B0604020202020204" pitchFamily="34" charset="0"/>
              <a:buChar char="•"/>
            </a:pPr>
            <a:r>
              <a:rPr lang="en-GB" dirty="0" smtClean="0"/>
              <a:t>National and Operational Contact Points for microbiology and surveillance</a:t>
            </a:r>
          </a:p>
          <a:p>
            <a:endParaRPr lang="en-GB" dirty="0"/>
          </a:p>
        </p:txBody>
      </p:sp>
    </p:spTree>
    <p:extLst>
      <p:ext uri="{BB962C8B-B14F-4D97-AF65-F5344CB8AC3E}">
        <p14:creationId xmlns:p14="http://schemas.microsoft.com/office/powerpoint/2010/main" val="170430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2750" cy="2376487"/>
          </a:xfrm>
        </p:spPr>
      </p:sp>
      <p:sp>
        <p:nvSpPr>
          <p:cNvPr id="3" name="Notes Placeholder 2"/>
          <p:cNvSpPr>
            <a:spLocks noGrp="1"/>
          </p:cNvSpPr>
          <p:nvPr>
            <p:ph type="body" idx="1"/>
          </p:nvPr>
        </p:nvSpPr>
        <p:spPr/>
        <p:txBody>
          <a:bodyPr/>
          <a:lstStyle/>
          <a:p>
            <a:r>
              <a:rPr lang="en-GB" dirty="0"/>
              <a:t>Case definitions varied across countries with three having additional case definitions for chronic cases. </a:t>
            </a:r>
          </a:p>
          <a:p>
            <a:pPr>
              <a:spcAft>
                <a:spcPts val="612"/>
              </a:spcAft>
            </a:pPr>
            <a:r>
              <a:rPr lang="en-GB" b="1" dirty="0"/>
              <a:t>PCR only: 1 (3%)</a:t>
            </a:r>
          </a:p>
          <a:p>
            <a:pPr>
              <a:spcAft>
                <a:spcPts val="612"/>
              </a:spcAft>
            </a:pPr>
            <a:r>
              <a:rPr lang="en-GB" b="1" dirty="0"/>
              <a:t>PCR and/or serology: 9 (30%)</a:t>
            </a:r>
          </a:p>
          <a:p>
            <a:pPr>
              <a:spcAft>
                <a:spcPts val="612"/>
              </a:spcAft>
            </a:pPr>
            <a:r>
              <a:rPr lang="en-GB" b="1" dirty="0"/>
              <a:t>Serology only: 2 (7%)</a:t>
            </a:r>
          </a:p>
          <a:p>
            <a:pPr>
              <a:spcAft>
                <a:spcPts val="612"/>
              </a:spcAft>
            </a:pPr>
            <a:r>
              <a:rPr lang="en-GB" b="1" dirty="0"/>
              <a:t>No case definition: 8 (27%) </a:t>
            </a:r>
          </a:p>
          <a:p>
            <a:endParaRPr lang="en-GB" dirty="0"/>
          </a:p>
        </p:txBody>
      </p:sp>
    </p:spTree>
    <p:extLst>
      <p:ext uri="{BB962C8B-B14F-4D97-AF65-F5344CB8AC3E}">
        <p14:creationId xmlns:p14="http://schemas.microsoft.com/office/powerpoint/2010/main" val="408149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2750" cy="2376487"/>
          </a:xfrm>
        </p:spPr>
      </p:sp>
      <p:sp>
        <p:nvSpPr>
          <p:cNvPr id="3" name="Notes Placeholder 2"/>
          <p:cNvSpPr>
            <a:spLocks noGrp="1"/>
          </p:cNvSpPr>
          <p:nvPr>
            <p:ph type="body" idx="1"/>
          </p:nvPr>
        </p:nvSpPr>
        <p:spPr/>
        <p:txBody>
          <a:bodyPr/>
          <a:lstStyle/>
          <a:p>
            <a:r>
              <a:rPr lang="en-GB" dirty="0"/>
              <a:t>Laboratory-confirmed cases were reported from 22 countries and showed a nearly 10-fold increase between 2005 and 2015 due to an increase of autochthonous cases. Three Western EU/EEA countries contributed to more than </a:t>
            </a:r>
            <a:r>
              <a:rPr lang="en-GB" dirty="0" smtClean="0"/>
              <a:t>75% </a:t>
            </a:r>
            <a:r>
              <a:rPr lang="en-GB" dirty="0"/>
              <a:t>of the cases while lower numbers were seen in Northern and Southern European countries. </a:t>
            </a:r>
          </a:p>
          <a:p>
            <a:r>
              <a:rPr lang="en-GB" dirty="0"/>
              <a:t>Infections were predominantly caused by HEV genotype 3, the most prevalent virus type in the animal reservoirs. </a:t>
            </a:r>
          </a:p>
        </p:txBody>
      </p:sp>
    </p:spTree>
    <p:extLst>
      <p:ext uri="{BB962C8B-B14F-4D97-AF65-F5344CB8AC3E}">
        <p14:creationId xmlns:p14="http://schemas.microsoft.com/office/powerpoint/2010/main" val="11089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2750" cy="23764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569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2750" cy="23764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497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2750" cy="2376487"/>
          </a:xfrm>
        </p:spPr>
      </p:sp>
      <p:sp>
        <p:nvSpPr>
          <p:cNvPr id="3" name="Notes Placeholder 2"/>
          <p:cNvSpPr>
            <a:spLocks noGrp="1"/>
          </p:cNvSpPr>
          <p:nvPr>
            <p:ph type="body" idx="1"/>
          </p:nvPr>
        </p:nvSpPr>
        <p:spPr/>
        <p:txBody>
          <a:bodyPr/>
          <a:lstStyle/>
          <a:p>
            <a:r>
              <a:rPr lang="en-GB" dirty="0"/>
              <a:t>The pooled number of hospitalisations increased from 50 in 2005 to 861 in 2015 in </a:t>
            </a:r>
            <a:r>
              <a:rPr lang="en-GB" dirty="0" smtClean="0"/>
              <a:t>14 reporting </a:t>
            </a:r>
            <a:r>
              <a:rPr lang="en-GB" dirty="0"/>
              <a:t>countries representing up to 69% of the confirmed cases reported</a:t>
            </a:r>
          </a:p>
        </p:txBody>
      </p:sp>
    </p:spTree>
    <p:extLst>
      <p:ext uri="{BB962C8B-B14F-4D97-AF65-F5344CB8AC3E}">
        <p14:creationId xmlns:p14="http://schemas.microsoft.com/office/powerpoint/2010/main" val="44897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2750" cy="2376487"/>
          </a:xfrm>
        </p:spPr>
      </p:sp>
      <p:sp>
        <p:nvSpPr>
          <p:cNvPr id="3" name="Notes Placeholder 2"/>
          <p:cNvSpPr>
            <a:spLocks noGrp="1"/>
          </p:cNvSpPr>
          <p:nvPr>
            <p:ph type="body" idx="1"/>
          </p:nvPr>
        </p:nvSpPr>
        <p:spPr/>
        <p:txBody>
          <a:bodyPr/>
          <a:lstStyle/>
          <a:p>
            <a:r>
              <a:rPr lang="en-GB" dirty="0"/>
              <a:t>28 deaths associated with HEV infection were reported from 12 countries during the studied period.</a:t>
            </a:r>
          </a:p>
        </p:txBody>
      </p:sp>
    </p:spTree>
    <p:extLst>
      <p:ext uri="{BB962C8B-B14F-4D97-AF65-F5344CB8AC3E}">
        <p14:creationId xmlns:p14="http://schemas.microsoft.com/office/powerpoint/2010/main" val="890034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European Centre for Disease Prevention and Control </a:t>
            </a:r>
            <a:endParaRPr lang="en-GB" dirty="0"/>
          </a:p>
        </p:txBody>
      </p:sp>
    </p:spTree>
    <p:extLst>
      <p:ext uri="{BB962C8B-B14F-4D97-AF65-F5344CB8AC3E}">
        <p14:creationId xmlns:p14="http://schemas.microsoft.com/office/powerpoint/2010/main" val="112769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add text</a:t>
            </a:r>
          </a:p>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13837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3490969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17/07/2019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415149323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dc.europa.eu/en/publications-data/hepatitis-e-eueea-2005-2015"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eurosurveillance.org/content/10.2807/1560-7917.ES.2017.22.26.305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urosurveillance.org/content/10.2807/1560-7917.ES.2017.22.26.30561" TargetMode="External"/><Relationship Id="rId4" Type="http://schemas.openxmlformats.org/officeDocument/2006/relationships/hyperlink" Target="https://ecdc.europa.eu/en/publications-data/hepatitis-e-eueea-2005-201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eurosurveillance.org/content/10.2807/1560-7917.ES.2017.22.16.30514"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8.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efsa.europa.eu/en/efsajournal/pub/4886" TargetMode="External"/><Relationship Id="rId5" Type="http://schemas.openxmlformats.org/officeDocument/2006/relationships/image" Target="../media/image19.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urosurveillance.org/content/10.2807/1560-7917.ES.2019.24.10.180040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sciencedirect.com/science/article/pii/S1386653216301433?via%3Dihu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lideshare.net/tag/ecdc-hev-meeting-2015" TargetMode="External"/><Relationship Id="rId2" Type="http://schemas.openxmlformats.org/officeDocument/2006/relationships/hyperlink" Target="https://www.slideshare.net/tag/ecdc-hev-meeting-201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hyperlink" Target="https://eurosurveillance.org/content/10.2807/1560-7917.ES.2017.22.26.30561" TargetMode="External"/><Relationship Id="rId4" Type="http://schemas.openxmlformats.org/officeDocument/2006/relationships/hyperlink" Target="https://ecdc.europa.eu/en/publications-data/hepatitis-e-eueea-2005-201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urosurveillance.org/content/10.2807/1560-7917.ES.2017.22.26.30561" TargetMode="External"/><Relationship Id="rId2" Type="http://schemas.openxmlformats.org/officeDocument/2006/relationships/hyperlink" Target="https://ecdc.europa.eu/en/publications-data/hepatitis-e-eueea-2005-201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cdc.europa.eu/en/publications-data/hepatitis-e-eueea-2005-20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urosurveillance.org/content/10.2807/1560-7917.ES.2017.22.26.305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Situation overview </a:t>
            </a:r>
            <a:r>
              <a:rPr lang="en-GB" dirty="0"/>
              <a:t>on hepatitis E </a:t>
            </a:r>
            <a:r>
              <a:rPr lang="en-GB" dirty="0" smtClean="0"/>
              <a:t/>
            </a:r>
            <a:br>
              <a:rPr lang="en-GB" dirty="0" smtClean="0"/>
            </a:br>
            <a:r>
              <a:rPr lang="en-GB" smtClean="0"/>
              <a:t>in </a:t>
            </a:r>
            <a:r>
              <a:rPr lang="en-GB" smtClean="0"/>
              <a:t>the EU/EEA </a:t>
            </a:r>
            <a:r>
              <a:rPr lang="en-GB" dirty="0"/>
              <a:t>Member States </a:t>
            </a:r>
          </a:p>
        </p:txBody>
      </p:sp>
      <p:sp>
        <p:nvSpPr>
          <p:cNvPr id="7" name="Subtitle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2274503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de-DE" dirty="0" smtClean="0">
                <a:ea typeface="Times New Roman" panose="02020603050405020304" pitchFamily="18" charset="0"/>
              </a:rPr>
              <a:t>HEV </a:t>
            </a:r>
            <a:r>
              <a:rPr lang="de-DE" dirty="0">
                <a:ea typeface="Times New Roman" panose="02020603050405020304" pitchFamily="18" charset="0"/>
              </a:rPr>
              <a:t>surveillance systems in EU/EEA, 2015</a:t>
            </a:r>
            <a:endParaRPr lang="en-GB" dirty="0">
              <a:ea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3663" y="1021429"/>
            <a:ext cx="7788134" cy="4870675"/>
          </a:xfrm>
        </p:spPr>
      </p:pic>
      <p:sp>
        <p:nvSpPr>
          <p:cNvPr id="5" name="Content Placeholder 2"/>
          <p:cNvSpPr txBox="1">
            <a:spLocks/>
          </p:cNvSpPr>
          <p:nvPr/>
        </p:nvSpPr>
        <p:spPr bwMode="auto">
          <a:xfrm>
            <a:off x="2460566" y="5960947"/>
            <a:ext cx="8526463" cy="353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90000"/>
              </a:lnSpc>
              <a:spcBef>
                <a:spcPts val="300"/>
              </a:spcBef>
              <a:spcAft>
                <a:spcPts val="600"/>
              </a:spcAft>
              <a:buFont typeface="Wingdings" pitchFamily="2" charset="2"/>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ts val="300"/>
              </a:spcBef>
              <a:spcAft>
                <a:spcPts val="600"/>
              </a:spcAft>
              <a:buFont typeface="Arial" pitchFamily="34" charset="0"/>
              <a:buChar char="•"/>
              <a:tabLst>
                <a:tab pos="269875" algn="l"/>
              </a:tabLst>
              <a:defRPr sz="2400">
                <a:solidFill>
                  <a:schemeClr val="tx1"/>
                </a:solidFill>
                <a:latin typeface="Tahoma" pitchFamily="34" charset="0"/>
                <a:cs typeface="Tahoma" pitchFamily="34" charset="0"/>
              </a:defRPr>
            </a:lvl2pPr>
            <a:lvl3pPr marL="541338" indent="-271463" algn="l" rtl="0" eaLnBrk="1" fontAlgn="base" hangingPunct="1">
              <a:lnSpc>
                <a:spcPct val="90000"/>
              </a:lnSpc>
              <a:spcBef>
                <a:spcPts val="300"/>
              </a:spcBef>
              <a:spcAft>
                <a:spcPts val="600"/>
              </a:spcAft>
              <a:buFont typeface="Tahoma" pitchFamily="34" charset="0"/>
              <a:buChar char="–"/>
              <a:tabLst>
                <a:tab pos="541338" algn="l"/>
              </a:tabLst>
              <a:defRPr sz="2400">
                <a:solidFill>
                  <a:schemeClr val="tx1"/>
                </a:solidFill>
                <a:latin typeface="Tahoma" pitchFamily="34" charset="0"/>
                <a:cs typeface="Tahoma" pitchFamily="34" charset="0"/>
              </a:defRPr>
            </a:lvl3pPr>
            <a:lvl4pPr marL="1600200" indent="-228600" algn="l" rtl="0" eaLnBrk="1" fontAlgn="base" hangingPunct="1">
              <a:spcBef>
                <a:spcPct val="20000"/>
              </a:spcBef>
              <a:spcAft>
                <a:spcPct val="0"/>
              </a:spcAft>
              <a:defRPr sz="1600">
                <a:solidFill>
                  <a:schemeClr val="tx1"/>
                </a:solidFill>
                <a:latin typeface="+mn-lt"/>
                <a:cs typeface="Tahoma" pitchFamily="34" charset="0"/>
              </a:defRPr>
            </a:lvl4pPr>
            <a:lvl5pPr marL="2057400" indent="-228600" algn="l" rtl="0" eaLnBrk="1" fontAlgn="base" hangingPunct="1">
              <a:spcBef>
                <a:spcPct val="20000"/>
              </a:spcBef>
              <a:spcAft>
                <a:spcPct val="0"/>
              </a:spcAft>
              <a:buNone/>
              <a:defRPr sz="1600">
                <a:solidFill>
                  <a:schemeClr val="tx1"/>
                </a:solidFill>
                <a:latin typeface="+mn-lt"/>
                <a:cs typeface="Tahoma"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r>
              <a:rPr lang="en-GB" sz="2000" b="1" dirty="0"/>
              <a:t>20 EU/EEA countries with HEV-specific surveillance</a:t>
            </a:r>
          </a:p>
        </p:txBody>
      </p:sp>
      <p:sp>
        <p:nvSpPr>
          <p:cNvPr id="6" name="Rectangle 5"/>
          <p:cNvSpPr/>
          <p:nvPr/>
        </p:nvSpPr>
        <p:spPr>
          <a:xfrm>
            <a:off x="315046" y="6386223"/>
            <a:ext cx="10331356" cy="430887"/>
          </a:xfrm>
          <a:prstGeom prst="rect">
            <a:avLst/>
          </a:prstGeom>
        </p:spPr>
        <p:txBody>
          <a:bodyPr wrap="square">
            <a:spAutoFit/>
          </a:bodyPr>
          <a:lstStyle/>
          <a:p>
            <a:r>
              <a:rPr lang="en-GB" sz="1050" u="sng" dirty="0">
                <a:hlinkClick r:id="rId3"/>
              </a:rPr>
              <a:t>https://</a:t>
            </a:r>
            <a:r>
              <a:rPr lang="en-GB" sz="1050" u="sng" dirty="0" smtClean="0">
                <a:hlinkClick r:id="rId3"/>
              </a:rPr>
              <a:t>ecdc.europa.eu/en/publications-data/hepatitis-e-eueea-2005-2015</a:t>
            </a:r>
            <a:r>
              <a:rPr lang="en-GB" sz="1050" u="sng" dirty="0" smtClean="0"/>
              <a:t> </a:t>
            </a:r>
          </a:p>
          <a:p>
            <a:r>
              <a:rPr lang="en-GB" sz="1050" dirty="0">
                <a:hlinkClick r:id="rId4"/>
              </a:rPr>
              <a:t>https://</a:t>
            </a:r>
            <a:r>
              <a:rPr lang="en-GB" sz="1050" dirty="0" smtClean="0">
                <a:hlinkClick r:id="rId4"/>
              </a:rPr>
              <a:t>eurosurveillance.org/content/10.2807/1560-7917.ES.2017.22.26.30561</a:t>
            </a:r>
            <a:r>
              <a:rPr lang="en-GB" sz="1050" dirty="0" smtClean="0"/>
              <a:t> </a:t>
            </a:r>
            <a:endParaRPr lang="en-GB" sz="1050" dirty="0"/>
          </a:p>
        </p:txBody>
      </p:sp>
    </p:spTree>
    <p:extLst>
      <p:ext uri="{BB962C8B-B14F-4D97-AF65-F5344CB8AC3E}">
        <p14:creationId xmlns:p14="http://schemas.microsoft.com/office/powerpoint/2010/main" val="201751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2500052" y="1585409"/>
            <a:ext cx="7586791" cy="4800814"/>
          </a:xfrm>
          <a:prstGeom prst="rect">
            <a:avLst/>
          </a:prstGeom>
        </p:spPr>
      </p:pic>
      <p:sp>
        <p:nvSpPr>
          <p:cNvPr id="2" name="Title 1"/>
          <p:cNvSpPr>
            <a:spLocks noGrp="1"/>
          </p:cNvSpPr>
          <p:nvPr>
            <p:ph type="title"/>
          </p:nvPr>
        </p:nvSpPr>
        <p:spPr>
          <a:xfrm>
            <a:off x="354845" y="224764"/>
            <a:ext cx="8873239" cy="822325"/>
          </a:xfrm>
        </p:spPr>
        <p:txBody>
          <a:bodyPr>
            <a:normAutofit fontScale="90000"/>
          </a:bodyPr>
          <a:lstStyle/>
          <a:p>
            <a:r>
              <a:rPr lang="en-GB" dirty="0">
                <a:ea typeface="Times New Roman" panose="02020603050405020304" pitchFamily="18" charset="0"/>
              </a:rPr>
              <a:t>HEV case definitions in EU/EEA surveillance systems</a:t>
            </a:r>
          </a:p>
        </p:txBody>
      </p:sp>
      <p:sp>
        <p:nvSpPr>
          <p:cNvPr id="3" name="Content Placeholder 2"/>
          <p:cNvSpPr>
            <a:spLocks noGrp="1"/>
          </p:cNvSpPr>
          <p:nvPr>
            <p:ph idx="1"/>
          </p:nvPr>
        </p:nvSpPr>
        <p:spPr>
          <a:xfrm>
            <a:off x="477675" y="1108610"/>
            <a:ext cx="10998948" cy="476800"/>
          </a:xfrm>
        </p:spPr>
        <p:txBody>
          <a:bodyPr>
            <a:noAutofit/>
          </a:bodyPr>
          <a:lstStyle/>
          <a:p>
            <a:r>
              <a:rPr lang="en-GB" sz="2000" dirty="0">
                <a:latin typeface="+mn-lt"/>
              </a:rPr>
              <a:t>Case definitions varied across </a:t>
            </a:r>
            <a:r>
              <a:rPr lang="en-GB" sz="2000" dirty="0" smtClean="0">
                <a:latin typeface="+mn-lt"/>
              </a:rPr>
              <a:t>countries, two </a:t>
            </a:r>
            <a:r>
              <a:rPr lang="en-GB" sz="2000" dirty="0">
                <a:latin typeface="+mn-lt"/>
              </a:rPr>
              <a:t>countries with </a:t>
            </a:r>
            <a:r>
              <a:rPr lang="en-GB" sz="2000" dirty="0" smtClean="0">
                <a:latin typeface="+mn-lt"/>
              </a:rPr>
              <a:t>case </a:t>
            </a:r>
            <a:r>
              <a:rPr lang="en-GB" sz="2000" dirty="0">
                <a:latin typeface="+mn-lt"/>
              </a:rPr>
              <a:t>definitions for chronic </a:t>
            </a:r>
            <a:r>
              <a:rPr lang="en-GB" sz="2000" dirty="0" smtClean="0">
                <a:latin typeface="+mn-lt"/>
              </a:rPr>
              <a:t>cases</a:t>
            </a:r>
            <a:endParaRPr lang="en-GB" sz="2000" dirty="0">
              <a:latin typeface="+mn-lt"/>
            </a:endParaRPr>
          </a:p>
        </p:txBody>
      </p:sp>
      <p:sp>
        <p:nvSpPr>
          <p:cNvPr id="7" name="Rectangle 6"/>
          <p:cNvSpPr/>
          <p:nvPr/>
        </p:nvSpPr>
        <p:spPr>
          <a:xfrm>
            <a:off x="315046" y="6386223"/>
            <a:ext cx="10331356" cy="430887"/>
          </a:xfrm>
          <a:prstGeom prst="rect">
            <a:avLst/>
          </a:prstGeom>
        </p:spPr>
        <p:txBody>
          <a:bodyPr wrap="square">
            <a:spAutoFit/>
          </a:bodyPr>
          <a:lstStyle/>
          <a:p>
            <a:r>
              <a:rPr lang="en-GB" sz="1050" u="sng" dirty="0">
                <a:hlinkClick r:id="rId4"/>
              </a:rPr>
              <a:t>https://</a:t>
            </a:r>
            <a:r>
              <a:rPr lang="en-GB" sz="1050" u="sng" dirty="0" smtClean="0">
                <a:hlinkClick r:id="rId4"/>
              </a:rPr>
              <a:t>ecdc.europa.eu/en/publications-data/hepatitis-e-eueea-2005-2015</a:t>
            </a:r>
            <a:r>
              <a:rPr lang="en-GB" sz="1050" u="sng" dirty="0" smtClean="0"/>
              <a:t> </a:t>
            </a:r>
          </a:p>
          <a:p>
            <a:r>
              <a:rPr lang="en-GB" sz="1050" dirty="0">
                <a:hlinkClick r:id="rId5"/>
              </a:rPr>
              <a:t>https://</a:t>
            </a:r>
            <a:r>
              <a:rPr lang="en-GB" sz="1050" dirty="0" smtClean="0">
                <a:hlinkClick r:id="rId5"/>
              </a:rPr>
              <a:t>eurosurveillance.org/content/10.2807/1560-7917.ES.2017.22.26.30561</a:t>
            </a:r>
            <a:r>
              <a:rPr lang="en-GB" sz="1050" dirty="0" smtClean="0"/>
              <a:t> </a:t>
            </a:r>
            <a:endParaRPr lang="en-GB" sz="1050" dirty="0"/>
          </a:p>
        </p:txBody>
      </p:sp>
    </p:spTree>
    <p:extLst>
      <p:ext uri="{BB962C8B-B14F-4D97-AF65-F5344CB8AC3E}">
        <p14:creationId xmlns:p14="http://schemas.microsoft.com/office/powerpoint/2010/main" val="2624561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85239" y="301937"/>
            <a:ext cx="10340455" cy="1021208"/>
          </a:xfrm>
        </p:spPr>
        <p:txBody>
          <a:bodyPr>
            <a:noAutofit/>
          </a:bodyPr>
          <a:lstStyle/>
          <a:p>
            <a:r>
              <a:rPr lang="en-GB" dirty="0">
                <a:ea typeface="Times New Roman" panose="02020603050405020304" pitchFamily="18" charset="0"/>
              </a:rPr>
              <a:t>Number of laboratory-confirmed cases of HEV by year and start of surveillance, 22 EU/EEA Member States, 2005–2015*</a:t>
            </a:r>
          </a:p>
        </p:txBody>
      </p:sp>
      <p:sp>
        <p:nvSpPr>
          <p:cNvPr id="5" name="Text Box 6"/>
          <p:cNvSpPr txBox="1">
            <a:spLocks noChangeArrowheads="1"/>
          </p:cNvSpPr>
          <p:nvPr/>
        </p:nvSpPr>
        <p:spPr bwMode="auto">
          <a:xfrm>
            <a:off x="327545" y="6397382"/>
            <a:ext cx="8987032" cy="460618"/>
          </a:xfrm>
          <a:prstGeom prst="rect">
            <a:avLst/>
          </a:prstGeom>
          <a:no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900" dirty="0">
                <a:latin typeface="Tahoma" panose="020B0604030504040204" pitchFamily="34" charset="0"/>
                <a:ea typeface="Calibri" panose="020F0502020204030204" pitchFamily="34" charset="0"/>
                <a:cs typeface="Times New Roman" panose="02020603050405020304" pitchFamily="18" charset="0"/>
              </a:rPr>
              <a:t>* Data available for: Austria, Belgium, Bulgaria, Croatia, Cyprus, Czech Republic, Estonia, Finland, France, Germany, Hungary, Italy, Latvia, Netherlands, Norway, Poland, Portugal, Slovakia, Slovenia, Spain, Sweden, United Kingdom  </a:t>
            </a:r>
          </a:p>
        </p:txBody>
      </p:sp>
      <p:sp>
        <p:nvSpPr>
          <p:cNvPr id="3" name="Rectangle 2"/>
          <p:cNvSpPr/>
          <p:nvPr/>
        </p:nvSpPr>
        <p:spPr>
          <a:xfrm>
            <a:off x="1680969" y="5485086"/>
            <a:ext cx="8816185" cy="830997"/>
          </a:xfrm>
          <a:prstGeom prst="rect">
            <a:avLst/>
          </a:prstGeom>
        </p:spPr>
        <p:txBody>
          <a:bodyPr wrap="square">
            <a:spAutoFit/>
          </a:bodyPr>
          <a:lstStyle/>
          <a:p>
            <a:pPr marL="342900" indent="-342900">
              <a:buFont typeface="Arial" panose="020B0604020202020204" pitchFamily="34" charset="0"/>
              <a:buChar char="•"/>
            </a:pPr>
            <a:r>
              <a:rPr lang="en-GB" sz="2400" dirty="0"/>
              <a:t>10-fold increase 2005–2015 due locally acquired infections</a:t>
            </a:r>
          </a:p>
          <a:p>
            <a:pPr marL="342900" indent="-342900">
              <a:buFont typeface="Arial" panose="020B0604020202020204" pitchFamily="34" charset="0"/>
              <a:buChar char="•"/>
            </a:pPr>
            <a:r>
              <a:rPr lang="en-GB" sz="2400" dirty="0"/>
              <a:t>78% of cases reported from France, Germany and UK</a:t>
            </a:r>
          </a:p>
        </p:txBody>
      </p:sp>
      <p:pic>
        <p:nvPicPr>
          <p:cNvPr id="2" name="Picture 1"/>
          <p:cNvPicPr>
            <a:picLocks noChangeAspect="1"/>
          </p:cNvPicPr>
          <p:nvPr/>
        </p:nvPicPr>
        <p:blipFill>
          <a:blip r:embed="rId3"/>
          <a:stretch>
            <a:fillRect/>
          </a:stretch>
        </p:blipFill>
        <p:spPr>
          <a:xfrm>
            <a:off x="2160640" y="1425750"/>
            <a:ext cx="7650111" cy="3854918"/>
          </a:xfrm>
          <a:prstGeom prst="rect">
            <a:avLst/>
          </a:prstGeom>
        </p:spPr>
      </p:pic>
    </p:spTree>
    <p:extLst>
      <p:ext uri="{BB962C8B-B14F-4D97-AF65-F5344CB8AC3E}">
        <p14:creationId xmlns:p14="http://schemas.microsoft.com/office/powerpoint/2010/main" val="3682333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5" y="347596"/>
            <a:ext cx="9368001" cy="822325"/>
          </a:xfrm>
        </p:spPr>
        <p:txBody>
          <a:bodyPr>
            <a:noAutofit/>
          </a:bodyPr>
          <a:lstStyle/>
          <a:p>
            <a:r>
              <a:rPr lang="en-GB" dirty="0">
                <a:ea typeface="Times New Roman" panose="02020603050405020304" pitchFamily="18" charset="0"/>
              </a:rPr>
              <a:t>Confirmed cases of hepatitis E by travel history and year, </a:t>
            </a:r>
            <a:r>
              <a:rPr lang="de-DE" dirty="0">
                <a:ea typeface="Times New Roman" panose="02020603050405020304" pitchFamily="18" charset="0"/>
              </a:rPr>
              <a:t>15 EU/EEA Member States </a:t>
            </a:r>
            <a:r>
              <a:rPr lang="en-GB" dirty="0">
                <a:ea typeface="Times New Roman" panose="02020603050405020304" pitchFamily="18" charset="0"/>
              </a:rPr>
              <a:t>2005</a:t>
            </a:r>
            <a:r>
              <a:rPr lang="de-DE" dirty="0">
                <a:ea typeface="Times New Roman" panose="02020603050405020304" pitchFamily="18" charset="0"/>
              </a:rPr>
              <a:t>–</a:t>
            </a:r>
            <a:r>
              <a:rPr lang="en-GB" dirty="0">
                <a:ea typeface="Times New Roman" panose="02020603050405020304" pitchFamily="18" charset="0"/>
              </a:rPr>
              <a:t>2015*</a:t>
            </a:r>
          </a:p>
        </p:txBody>
      </p:sp>
      <p:sp>
        <p:nvSpPr>
          <p:cNvPr id="6" name="Text Box 11"/>
          <p:cNvSpPr txBox="1">
            <a:spLocks noChangeArrowheads="1"/>
          </p:cNvSpPr>
          <p:nvPr/>
        </p:nvSpPr>
        <p:spPr bwMode="auto">
          <a:xfrm>
            <a:off x="327545" y="6423714"/>
            <a:ext cx="8484489" cy="394788"/>
          </a:xfrm>
          <a:prstGeom prst="rect">
            <a:avLst/>
          </a:prstGeom>
          <a:noFill/>
          <a:ln w="9525">
            <a:noFill/>
            <a:miter lim="800000"/>
            <a:headEnd/>
            <a:tailEnd/>
          </a:ln>
        </p:spPr>
        <p:txBody>
          <a:bodyPr rot="0" vert="horz" wrap="square" lIns="91440" tIns="45720" rIns="91440" bIns="45720" anchor="t" anchorCtr="0" upright="1">
            <a:spAutoFit/>
          </a:bodyPr>
          <a:lstStyle/>
          <a:p>
            <a:pPr>
              <a:lnSpc>
                <a:spcPct val="115000"/>
              </a:lnSpc>
              <a:spcAft>
                <a:spcPts val="1000"/>
              </a:spcAft>
            </a:pPr>
            <a:r>
              <a:rPr lang="en-GB" sz="900" dirty="0">
                <a:ea typeface="Calibri" panose="020F0502020204030204" pitchFamily="34" charset="0"/>
                <a:cs typeface="Calibri" panose="020F0502020204030204" pitchFamily="34" charset="0"/>
              </a:rPr>
              <a:t>*Data on travel history available for: Austria, Croatia, Czech Republic, Estonia, France, Hungary, Italy, Latvia, Poland, Portugal, Slovakia, Slovenia, Spain, Sweden, United Kingdom (England, Wales, Northern Ireland); </a:t>
            </a:r>
            <a:endParaRPr lang="en-GB" sz="900" dirty="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649870" y="1061913"/>
            <a:ext cx="7045677" cy="5145364"/>
          </a:xfrm>
          <a:prstGeom prst="rect">
            <a:avLst/>
          </a:prstGeom>
        </p:spPr>
      </p:pic>
    </p:spTree>
    <p:extLst>
      <p:ext uri="{BB962C8B-B14F-4D97-AF65-F5344CB8AC3E}">
        <p14:creationId xmlns:p14="http://schemas.microsoft.com/office/powerpoint/2010/main" val="314862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320299"/>
            <a:ext cx="10133679" cy="840351"/>
          </a:xfrm>
        </p:spPr>
        <p:txBody>
          <a:bodyPr>
            <a:noAutofit/>
          </a:bodyPr>
          <a:lstStyle/>
          <a:p>
            <a:r>
              <a:rPr lang="en-GB" dirty="0">
                <a:ea typeface="Times New Roman" panose="02020603050405020304" pitchFamily="18" charset="0"/>
              </a:rPr>
              <a:t>Proportion of confirmed HEV cases by </a:t>
            </a:r>
            <a:r>
              <a:rPr lang="en-GB" dirty="0" smtClean="0">
                <a:ea typeface="Times New Roman" panose="02020603050405020304" pitchFamily="18" charset="0"/>
              </a:rPr>
              <a:t>sex </a:t>
            </a:r>
            <a:r>
              <a:rPr lang="en-GB" dirty="0">
                <a:ea typeface="Times New Roman" panose="02020603050405020304" pitchFamily="18" charset="0"/>
              </a:rPr>
              <a:t>and year in 17 EU/EEA Member States, 2005–2015* </a:t>
            </a:r>
          </a:p>
        </p:txBody>
      </p:sp>
      <p:sp>
        <p:nvSpPr>
          <p:cNvPr id="5" name="Text Box 4"/>
          <p:cNvSpPr txBox="1">
            <a:spLocks noChangeArrowheads="1"/>
          </p:cNvSpPr>
          <p:nvPr/>
        </p:nvSpPr>
        <p:spPr bwMode="auto">
          <a:xfrm>
            <a:off x="341194" y="6425157"/>
            <a:ext cx="9017787" cy="473810"/>
          </a:xfrm>
          <a:prstGeom prst="rect">
            <a:avLst/>
          </a:prstGeom>
          <a:no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pPr>
            <a:r>
              <a:rPr lang="en-GB" sz="900" dirty="0">
                <a:latin typeface="Tahoma" panose="020B0604030504040204" pitchFamily="34" charset="0"/>
                <a:ea typeface="Calibri" panose="020F0502020204030204" pitchFamily="34" charset="0"/>
                <a:cs typeface="Times New Roman" panose="02020603050405020304" pitchFamily="18" charset="0"/>
              </a:rPr>
              <a:t>* Data on cases by </a:t>
            </a:r>
            <a:r>
              <a:rPr lang="en-GB" sz="900" dirty="0" smtClean="0">
                <a:ea typeface="Calibri" panose="020F0502020204030204" pitchFamily="34" charset="0"/>
                <a:cs typeface="Times New Roman" panose="02020603050405020304" pitchFamily="18" charset="0"/>
              </a:rPr>
              <a:t>sex</a:t>
            </a:r>
            <a:r>
              <a:rPr lang="en-GB" sz="900" dirty="0" smtClean="0">
                <a:latin typeface="Tahoma" panose="020B0604030504040204" pitchFamily="34" charset="0"/>
                <a:ea typeface="Calibri" panose="020F0502020204030204" pitchFamily="34" charset="0"/>
                <a:cs typeface="Times New Roman" panose="02020603050405020304" pitchFamily="18" charset="0"/>
              </a:rPr>
              <a:t> </a:t>
            </a:r>
            <a:r>
              <a:rPr lang="en-GB" sz="900" dirty="0">
                <a:latin typeface="Tahoma" panose="020B0604030504040204" pitchFamily="34" charset="0"/>
                <a:ea typeface="Calibri" panose="020F0502020204030204" pitchFamily="34" charset="0"/>
                <a:cs typeface="Times New Roman" panose="02020603050405020304" pitchFamily="18" charset="0"/>
              </a:rPr>
              <a:t>available for: Austria, Belgium, Croatia, Czech Republic, Estonia, Finland, Germany, Hungary, Italy, Latvia, Poland, Portugal, Slovakia, Slovenia, Spain, Sweden, United Kingdom (</a:t>
            </a:r>
            <a:r>
              <a:rPr lang="en-GB" sz="900" dirty="0">
                <a:ea typeface="Calibri" panose="020F0502020204030204" pitchFamily="34" charset="0"/>
                <a:cs typeface="Times New Roman" panose="02020603050405020304" pitchFamily="18" charset="0"/>
              </a:rPr>
              <a:t>Northern Ireland, Scotland)</a:t>
            </a:r>
            <a:endParaRPr lang="en-GB" sz="900" dirty="0">
              <a:latin typeface="Tahoma" panose="020B060403050404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717128" y="5913058"/>
            <a:ext cx="8757745" cy="400110"/>
          </a:xfrm>
          <a:prstGeom prst="rect">
            <a:avLst/>
          </a:prstGeom>
        </p:spPr>
        <p:txBody>
          <a:bodyPr wrap="square">
            <a:spAutoFit/>
          </a:bodyPr>
          <a:lstStyle/>
          <a:p>
            <a:pPr algn="ctr"/>
            <a:r>
              <a:rPr lang="en-GB" sz="2000" dirty="0"/>
              <a:t>The proportion of male cases ranged between 61% and 69% overall</a:t>
            </a:r>
          </a:p>
        </p:txBody>
      </p:sp>
      <p:pic>
        <p:nvPicPr>
          <p:cNvPr id="3" name="Picture 2"/>
          <p:cNvPicPr>
            <a:picLocks noChangeAspect="1"/>
          </p:cNvPicPr>
          <p:nvPr/>
        </p:nvPicPr>
        <p:blipFill>
          <a:blip r:embed="rId3"/>
          <a:stretch>
            <a:fillRect/>
          </a:stretch>
        </p:blipFill>
        <p:spPr>
          <a:xfrm>
            <a:off x="2231395" y="1393437"/>
            <a:ext cx="7720058" cy="4320000"/>
          </a:xfrm>
          <a:prstGeom prst="rect">
            <a:avLst/>
          </a:prstGeom>
        </p:spPr>
      </p:pic>
    </p:spTree>
    <p:extLst>
      <p:ext uri="{BB962C8B-B14F-4D97-AF65-F5344CB8AC3E}">
        <p14:creationId xmlns:p14="http://schemas.microsoft.com/office/powerpoint/2010/main" val="1977372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396960"/>
            <a:ext cx="10508776" cy="742028"/>
          </a:xfrm>
        </p:spPr>
        <p:txBody>
          <a:bodyPr>
            <a:noAutofit/>
          </a:bodyPr>
          <a:lstStyle/>
          <a:p>
            <a:r>
              <a:rPr lang="en-GB" dirty="0">
                <a:ea typeface="Times New Roman" panose="02020603050405020304" pitchFamily="18" charset="0"/>
              </a:rPr>
              <a:t>Proportion of HEV confirmed cases by age group and year in 16 EU/EEA Member States, 2005–2015*</a:t>
            </a:r>
          </a:p>
        </p:txBody>
      </p:sp>
      <p:sp>
        <p:nvSpPr>
          <p:cNvPr id="5" name="Text Box 3"/>
          <p:cNvSpPr txBox="1">
            <a:spLocks noChangeArrowheads="1"/>
          </p:cNvSpPr>
          <p:nvPr/>
        </p:nvSpPr>
        <p:spPr bwMode="auto">
          <a:xfrm>
            <a:off x="354842" y="6470015"/>
            <a:ext cx="8915400" cy="387985"/>
          </a:xfrm>
          <a:prstGeom prst="rect">
            <a:avLst/>
          </a:prstGeom>
          <a:no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pPr>
            <a:r>
              <a:rPr lang="en-GB" sz="900" dirty="0">
                <a:latin typeface="Tahoma" panose="020B0604030504040204" pitchFamily="34" charset="0"/>
                <a:ea typeface="Calibri" panose="020F0502020204030204" pitchFamily="34" charset="0"/>
                <a:cs typeface="Times New Roman" panose="02020603050405020304" pitchFamily="18" charset="0"/>
              </a:rPr>
              <a:t>* Data on cases by age group available for: Austria, Belgium, Croatia, Czech Republic, Finland, Germany, Hungary, Italy, Latvia, Poland, Portugal, Slovakia, Slovenia, Spain, Sweden, United Kingdom (Northern Ireland, Scotland)</a:t>
            </a:r>
          </a:p>
        </p:txBody>
      </p:sp>
      <p:sp>
        <p:nvSpPr>
          <p:cNvPr id="3" name="Rectangle 2"/>
          <p:cNvSpPr/>
          <p:nvPr/>
        </p:nvSpPr>
        <p:spPr>
          <a:xfrm>
            <a:off x="354842" y="5747767"/>
            <a:ext cx="11837158" cy="400110"/>
          </a:xfrm>
          <a:prstGeom prst="rect">
            <a:avLst/>
          </a:prstGeom>
        </p:spPr>
        <p:txBody>
          <a:bodyPr wrap="square">
            <a:spAutoFit/>
          </a:bodyPr>
          <a:lstStyle/>
          <a:p>
            <a:r>
              <a:rPr lang="en-GB" sz="2000" dirty="0"/>
              <a:t>The proportion of cases over 50 years of age increased between 2005–2015 from 30% to 61% </a:t>
            </a:r>
          </a:p>
        </p:txBody>
      </p:sp>
      <p:pic>
        <p:nvPicPr>
          <p:cNvPr id="8" name="Picture 7"/>
          <p:cNvPicPr>
            <a:picLocks noChangeAspect="1"/>
          </p:cNvPicPr>
          <p:nvPr/>
        </p:nvPicPr>
        <p:blipFill>
          <a:blip r:embed="rId3"/>
          <a:stretch>
            <a:fillRect/>
          </a:stretch>
        </p:blipFill>
        <p:spPr>
          <a:xfrm>
            <a:off x="2236464" y="1378184"/>
            <a:ext cx="7719071" cy="4320000"/>
          </a:xfrm>
          <a:prstGeom prst="rect">
            <a:avLst/>
          </a:prstGeom>
        </p:spPr>
      </p:pic>
    </p:spTree>
    <p:extLst>
      <p:ext uri="{BB962C8B-B14F-4D97-AF65-F5344CB8AC3E}">
        <p14:creationId xmlns:p14="http://schemas.microsoft.com/office/powerpoint/2010/main" val="102195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4" y="293004"/>
            <a:ext cx="9973727" cy="822325"/>
          </a:xfrm>
        </p:spPr>
        <p:txBody>
          <a:bodyPr>
            <a:noAutofit/>
          </a:bodyPr>
          <a:lstStyle/>
          <a:p>
            <a:r>
              <a:rPr lang="de-DE" dirty="0">
                <a:ea typeface="Times New Roman" panose="02020603050405020304" pitchFamily="18" charset="0"/>
              </a:rPr>
              <a:t>Number of hospitalisations in confirmed HEV cases in 14 EU/EEA Member States, 2005–2015*</a:t>
            </a:r>
            <a:endParaRPr lang="en-GB" dirty="0">
              <a:ea typeface="Times New Roman" panose="02020603050405020304" pitchFamily="18" charset="0"/>
            </a:endParaRPr>
          </a:p>
        </p:txBody>
      </p:sp>
      <p:sp>
        <p:nvSpPr>
          <p:cNvPr id="6" name="Text Box 9"/>
          <p:cNvSpPr txBox="1">
            <a:spLocks noChangeArrowheads="1"/>
          </p:cNvSpPr>
          <p:nvPr/>
        </p:nvSpPr>
        <p:spPr bwMode="auto">
          <a:xfrm>
            <a:off x="286604" y="6422681"/>
            <a:ext cx="8666922" cy="325553"/>
          </a:xfrm>
          <a:prstGeom prst="rect">
            <a:avLst/>
          </a:prstGeom>
          <a:noFill/>
          <a:ln>
            <a:noFill/>
          </a:ln>
          <a:extLst>
            <a:ext uri="{91240B29-F687-4f45-9708-019B960494DF}">
              <a14:hiddenLine xmlns:lc="http://schemas.openxmlformats.org/drawingml/2006/lockedCanvas"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900" dirty="0">
                <a:latin typeface="Tahoma" panose="020B0604030504040204" pitchFamily="34" charset="0"/>
                <a:ea typeface="Calibri" panose="020F0502020204030204" pitchFamily="34" charset="0"/>
                <a:cs typeface="Times New Roman" panose="02020603050405020304" pitchFamily="18" charset="0"/>
              </a:rPr>
              <a:t>* Data on hospitalisation available for: Austria, Belgium, Croatia, Czech Republic, Estonia, Germany, Hungary, Italy, Latvia, Poland, Portugal, Slovakia, Slovenia, United Kingdom (Northern Ireland)    </a:t>
            </a:r>
          </a:p>
        </p:txBody>
      </p:sp>
      <p:sp>
        <p:nvSpPr>
          <p:cNvPr id="7" name="Rectangle 6"/>
          <p:cNvSpPr/>
          <p:nvPr/>
        </p:nvSpPr>
        <p:spPr>
          <a:xfrm>
            <a:off x="286604" y="5535306"/>
            <a:ext cx="10342070" cy="707886"/>
          </a:xfrm>
          <a:prstGeom prst="rect">
            <a:avLst/>
          </a:prstGeom>
        </p:spPr>
        <p:txBody>
          <a:bodyPr wrap="square">
            <a:spAutoFit/>
          </a:bodyPr>
          <a:lstStyle/>
          <a:p>
            <a:r>
              <a:rPr lang="en-GB" sz="2000" dirty="0"/>
              <a:t>The proportion of hospitalised cases decreased </a:t>
            </a:r>
          </a:p>
          <a:p>
            <a:r>
              <a:rPr lang="en-GB" sz="2000" dirty="0"/>
              <a:t>-&gt; higher awareness in non-hospital settings and inclusion of HEV in routine diagnosis?</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606585" y="1185633"/>
            <a:ext cx="6777051" cy="4451252"/>
          </a:xfrm>
          <a:prstGeom prst="rect">
            <a:avLst/>
          </a:prstGeom>
          <a:noFill/>
        </p:spPr>
      </p:pic>
    </p:spTree>
    <p:extLst>
      <p:ext uri="{BB962C8B-B14F-4D97-AF65-F5344CB8AC3E}">
        <p14:creationId xmlns:p14="http://schemas.microsoft.com/office/powerpoint/2010/main" val="1870399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3" y="293004"/>
            <a:ext cx="9375533" cy="822325"/>
          </a:xfrm>
        </p:spPr>
        <p:txBody>
          <a:bodyPr>
            <a:noAutofit/>
          </a:bodyPr>
          <a:lstStyle/>
          <a:p>
            <a:r>
              <a:rPr lang="de-DE" dirty="0">
                <a:ea typeface="Times New Roman" panose="02020603050405020304" pitchFamily="18" charset="0"/>
              </a:rPr>
              <a:t>Number of deaths associated with HEV infection, 12 EU/EEA Member States, 2005–2015*</a:t>
            </a:r>
            <a:endParaRPr lang="en-GB" dirty="0">
              <a:ea typeface="Times New Roman" panose="02020603050405020304" pitchFamily="18" charset="0"/>
            </a:endParaRPr>
          </a:p>
        </p:txBody>
      </p:sp>
      <p:sp>
        <p:nvSpPr>
          <p:cNvPr id="5" name="Rectangle 4"/>
          <p:cNvSpPr/>
          <p:nvPr/>
        </p:nvSpPr>
        <p:spPr>
          <a:xfrm>
            <a:off x="982641" y="5874642"/>
            <a:ext cx="9751542" cy="461665"/>
          </a:xfrm>
          <a:prstGeom prst="rect">
            <a:avLst/>
          </a:prstGeom>
        </p:spPr>
        <p:txBody>
          <a:bodyPr wrap="square">
            <a:spAutoFit/>
          </a:bodyPr>
          <a:lstStyle/>
          <a:p>
            <a:r>
              <a:rPr lang="en-GB" sz="2400" dirty="0"/>
              <a:t>28 deaths associated with HEV infection reported from five countries</a:t>
            </a:r>
          </a:p>
        </p:txBody>
      </p:sp>
      <p:pic>
        <p:nvPicPr>
          <p:cNvPr id="4" name="Picture 3"/>
          <p:cNvPicPr>
            <a:picLocks noChangeAspect="1"/>
          </p:cNvPicPr>
          <p:nvPr/>
        </p:nvPicPr>
        <p:blipFill>
          <a:blip r:embed="rId3"/>
          <a:stretch>
            <a:fillRect/>
          </a:stretch>
        </p:blipFill>
        <p:spPr>
          <a:xfrm>
            <a:off x="2310056" y="1191640"/>
            <a:ext cx="7571888" cy="4456562"/>
          </a:xfrm>
          <a:prstGeom prst="rect">
            <a:avLst/>
          </a:prstGeom>
        </p:spPr>
      </p:pic>
      <p:sp>
        <p:nvSpPr>
          <p:cNvPr id="7" name="Footer Placeholder 3"/>
          <p:cNvSpPr>
            <a:spLocks noGrp="1"/>
          </p:cNvSpPr>
          <p:nvPr>
            <p:ph type="ftr" sz="quarter" idx="11"/>
          </p:nvPr>
        </p:nvSpPr>
        <p:spPr>
          <a:xfrm>
            <a:off x="431999" y="6475541"/>
            <a:ext cx="8439046" cy="365125"/>
          </a:xfrm>
        </p:spPr>
        <p:txBody>
          <a:bodyPr/>
          <a:lstStyle/>
          <a:p>
            <a:r>
              <a:rPr lang="en-GB" dirty="0">
                <a:ea typeface="Calibri" panose="020F0502020204030204" pitchFamily="34" charset="0"/>
                <a:cs typeface="Times New Roman" panose="02020603050405020304" pitchFamily="18" charset="0"/>
              </a:rPr>
              <a:t>* Data on mortality available for: Austria, Croatia, Czech Republic, Estonia, Germany, Hungary, Italy, Latvia, Poland, Portugal, Slovakia, Slovenia </a:t>
            </a:r>
          </a:p>
        </p:txBody>
      </p:sp>
    </p:spTree>
    <p:extLst>
      <p:ext uri="{BB962C8B-B14F-4D97-AF65-F5344CB8AC3E}">
        <p14:creationId xmlns:p14="http://schemas.microsoft.com/office/powerpoint/2010/main" val="4157978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ea typeface="Times New Roman" panose="02020603050405020304" pitchFamily="18" charset="0"/>
              </a:rPr>
              <a:t>Technical guidance: </a:t>
            </a:r>
            <a:br>
              <a:rPr lang="en-GB" dirty="0">
                <a:ea typeface="Times New Roman" panose="02020603050405020304" pitchFamily="18" charset="0"/>
              </a:rPr>
            </a:br>
            <a:r>
              <a:rPr lang="en-GB" dirty="0">
                <a:ea typeface="Times New Roman" panose="02020603050405020304" pitchFamily="18" charset="0"/>
              </a:rPr>
              <a:t>suggestions for national testing and surveillance of hepatitis E</a:t>
            </a:r>
            <a:endParaRPr lang="en-GB" dirty="0"/>
          </a:p>
        </p:txBody>
      </p:sp>
      <p:sp>
        <p:nvSpPr>
          <p:cNvPr id="3" name="Slide Number Placeholder 2"/>
          <p:cNvSpPr>
            <a:spLocks noGrp="1"/>
          </p:cNvSpPr>
          <p:nvPr>
            <p:ph type="sldNum" sz="quarter" idx="12"/>
          </p:nvPr>
        </p:nvSpPr>
        <p:spPr/>
        <p:txBody>
          <a:bodyPr/>
          <a:lstStyle/>
          <a:p>
            <a:fld id="{F9E29A8E-A0F1-419A-8E8B-A78BF9C70DE8}" type="slidenum">
              <a:rPr lang="en-GB" smtClean="0"/>
              <a:pPr/>
              <a:t>18</a:t>
            </a:fld>
            <a:endParaRPr lang="en-GB" dirty="0"/>
          </a:p>
        </p:txBody>
      </p:sp>
    </p:spTree>
    <p:extLst>
      <p:ext uri="{BB962C8B-B14F-4D97-AF65-F5344CB8AC3E}">
        <p14:creationId xmlns:p14="http://schemas.microsoft.com/office/powerpoint/2010/main" val="55896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142876"/>
            <a:ext cx="10631606" cy="1298467"/>
          </a:xfrm>
        </p:spPr>
        <p:txBody>
          <a:bodyPr>
            <a:normAutofit/>
          </a:bodyPr>
          <a:lstStyle/>
          <a:p>
            <a:r>
              <a:rPr lang="en-GB" dirty="0" smtClean="0">
                <a:ea typeface="Times New Roman" panose="02020603050405020304" pitchFamily="18" charset="0"/>
              </a:rPr>
              <a:t>Technical guidance: suggestions for national testing and surveillance of hepatitis E</a:t>
            </a:r>
            <a:endParaRPr lang="en-GB" dirty="0">
              <a:ea typeface="Times New Roman" panose="02020603050405020304" pitchFamily="18" charset="0"/>
            </a:endParaRPr>
          </a:p>
        </p:txBody>
      </p:sp>
      <p:sp>
        <p:nvSpPr>
          <p:cNvPr id="10" name="Content Placeholder 9"/>
          <p:cNvSpPr>
            <a:spLocks noGrp="1"/>
          </p:cNvSpPr>
          <p:nvPr>
            <p:ph idx="1"/>
          </p:nvPr>
        </p:nvSpPr>
        <p:spPr>
          <a:xfrm>
            <a:off x="327546" y="1555847"/>
            <a:ext cx="11532358" cy="4271748"/>
          </a:xfrm>
        </p:spPr>
        <p:txBody>
          <a:bodyPr anchor="ctr">
            <a:normAutofit fontScale="92500" lnSpcReduction="10000"/>
          </a:bodyPr>
          <a:lstStyle/>
          <a:p>
            <a:pPr marL="342900" indent="-342900">
              <a:lnSpc>
                <a:spcPct val="160000"/>
              </a:lnSpc>
              <a:spcBef>
                <a:spcPts val="1200"/>
              </a:spcBef>
              <a:spcAft>
                <a:spcPts val="1800"/>
              </a:spcAft>
              <a:buFont typeface="Arial" panose="020B0604020202020204" pitchFamily="34" charset="0"/>
              <a:buChar char="•"/>
            </a:pPr>
            <a:r>
              <a:rPr lang="en-GB" dirty="0" smtClean="0"/>
              <a:t>Objectives </a:t>
            </a:r>
            <a:r>
              <a:rPr lang="en-GB" dirty="0"/>
              <a:t>for national </a:t>
            </a:r>
            <a:r>
              <a:rPr lang="en-GB" dirty="0" smtClean="0"/>
              <a:t>surveillance of hepatitis E infections</a:t>
            </a:r>
            <a:endParaRPr lang="en-GB" dirty="0"/>
          </a:p>
          <a:p>
            <a:pPr marL="342900" indent="-342900">
              <a:lnSpc>
                <a:spcPct val="160000"/>
              </a:lnSpc>
              <a:spcBef>
                <a:spcPts val="1200"/>
              </a:spcBef>
              <a:spcAft>
                <a:spcPts val="1800"/>
              </a:spcAft>
              <a:buFont typeface="Arial" panose="020B0604020202020204" pitchFamily="34" charset="0"/>
              <a:buChar char="•"/>
            </a:pPr>
            <a:r>
              <a:rPr lang="en-GB" dirty="0" smtClean="0"/>
              <a:t>Suggested </a:t>
            </a:r>
            <a:r>
              <a:rPr lang="en-GB" dirty="0"/>
              <a:t>case definition for acute </a:t>
            </a:r>
            <a:r>
              <a:rPr lang="en-GB" dirty="0" smtClean="0"/>
              <a:t>and chronic cases</a:t>
            </a:r>
          </a:p>
          <a:p>
            <a:pPr marL="342900" indent="-342900">
              <a:lnSpc>
                <a:spcPct val="160000"/>
              </a:lnSpc>
              <a:spcBef>
                <a:spcPts val="1200"/>
              </a:spcBef>
              <a:spcAft>
                <a:spcPts val="1800"/>
              </a:spcAft>
              <a:buFont typeface="Arial" panose="020B0604020202020204" pitchFamily="34" charset="0"/>
              <a:buChar char="•"/>
            </a:pPr>
            <a:r>
              <a:rPr lang="en-GB" dirty="0" smtClean="0"/>
              <a:t>Requirements </a:t>
            </a:r>
            <a:r>
              <a:rPr lang="en-GB" dirty="0"/>
              <a:t>for reporting </a:t>
            </a:r>
            <a:r>
              <a:rPr lang="en-GB" dirty="0" smtClean="0"/>
              <a:t>hepatitis E cases and variables </a:t>
            </a:r>
            <a:r>
              <a:rPr lang="en-GB" dirty="0"/>
              <a:t>to be collected </a:t>
            </a:r>
            <a:r>
              <a:rPr lang="en-GB" dirty="0" smtClean="0"/>
              <a:t>to </a:t>
            </a:r>
            <a:r>
              <a:rPr lang="en-GB" dirty="0"/>
              <a:t>achieve </a:t>
            </a:r>
            <a:r>
              <a:rPr lang="en-GB" dirty="0" smtClean="0"/>
              <a:t>suggested </a:t>
            </a:r>
            <a:r>
              <a:rPr lang="en-GB" dirty="0"/>
              <a:t>surveillance </a:t>
            </a:r>
            <a:r>
              <a:rPr lang="en-GB" dirty="0" smtClean="0"/>
              <a:t>objectives</a:t>
            </a:r>
            <a:endParaRPr lang="en-GB" dirty="0"/>
          </a:p>
          <a:p>
            <a:pPr marL="342900" indent="-342900">
              <a:lnSpc>
                <a:spcPct val="160000"/>
              </a:lnSpc>
              <a:spcBef>
                <a:spcPts val="1200"/>
              </a:spcBef>
              <a:spcAft>
                <a:spcPts val="1800"/>
              </a:spcAft>
              <a:buFont typeface="Arial" panose="020B0604020202020204" pitchFamily="34" charset="0"/>
              <a:buChar char="•"/>
            </a:pPr>
            <a:r>
              <a:rPr lang="en-GB" dirty="0" smtClean="0"/>
              <a:t>Conclusions </a:t>
            </a:r>
            <a:r>
              <a:rPr lang="en-GB" dirty="0"/>
              <a:t>including expected public health </a:t>
            </a:r>
            <a:r>
              <a:rPr lang="en-GB" dirty="0" smtClean="0"/>
              <a:t>impact</a:t>
            </a:r>
            <a:endParaRPr lang="en-GB" dirty="0"/>
          </a:p>
        </p:txBody>
      </p:sp>
      <p:sp>
        <p:nvSpPr>
          <p:cNvPr id="3" name="TextBox 2"/>
          <p:cNvSpPr txBox="1"/>
          <p:nvPr/>
        </p:nvSpPr>
        <p:spPr>
          <a:xfrm>
            <a:off x="1826796" y="6022482"/>
            <a:ext cx="7833815" cy="523220"/>
          </a:xfrm>
          <a:prstGeom prst="rect">
            <a:avLst/>
          </a:prstGeom>
          <a:noFill/>
        </p:spPr>
        <p:txBody>
          <a:bodyPr wrap="square" rtlCol="0">
            <a:spAutoFit/>
          </a:bodyPr>
          <a:lstStyle/>
          <a:p>
            <a:r>
              <a:rPr lang="en-GB" sz="2800" b="1" dirty="0"/>
              <a:t>To be </a:t>
            </a:r>
            <a:r>
              <a:rPr lang="en-GB" sz="2800" b="1" dirty="0" smtClean="0"/>
              <a:t>finalised and </a:t>
            </a:r>
            <a:r>
              <a:rPr lang="en-GB" sz="2800" b="1" dirty="0"/>
              <a:t>published 2019</a:t>
            </a:r>
          </a:p>
        </p:txBody>
      </p:sp>
    </p:spTree>
    <p:extLst>
      <p:ext uri="{BB962C8B-B14F-4D97-AF65-F5344CB8AC3E}">
        <p14:creationId xmlns:p14="http://schemas.microsoft.com/office/powerpoint/2010/main" val="1716660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a:spcBef>
                <a:spcPts val="1200"/>
              </a:spcBef>
              <a:spcAft>
                <a:spcPts val="600"/>
              </a:spcAft>
            </a:pPr>
            <a:r>
              <a:rPr lang="en-GB" dirty="0" smtClean="0">
                <a:ea typeface="Times New Roman" panose="02020603050405020304" pitchFamily="18" charset="0"/>
              </a:rPr>
              <a:t>Surveillance of hepatitis E in Europe</a:t>
            </a:r>
            <a:endParaRPr lang="en-US" dirty="0"/>
          </a:p>
        </p:txBody>
      </p:sp>
      <p:sp>
        <p:nvSpPr>
          <p:cNvPr id="18" name="Content Placeholder 17"/>
          <p:cNvSpPr>
            <a:spLocks noGrp="1"/>
          </p:cNvSpPr>
          <p:nvPr>
            <p:ph idx="1"/>
          </p:nvPr>
        </p:nvSpPr>
        <p:spPr>
          <a:xfrm>
            <a:off x="432001" y="1208314"/>
            <a:ext cx="11373312" cy="5033736"/>
          </a:xfrm>
          <a:noFill/>
          <a:ln w="9525">
            <a:noFill/>
            <a:miter lim="800000"/>
            <a:headEnd/>
            <a:tailEnd/>
          </a:ln>
          <a:effectLst/>
        </p:spPr>
        <p:txBody>
          <a:bodyPr vert="horz" wrap="square" lIns="0" tIns="0" rIns="0" bIns="0" numCol="1" rtlCol="0" anchor="ctr" anchorCtr="0" compatLnSpc="1">
            <a:prstTxWarp prst="textNoShape">
              <a:avLst/>
            </a:prstTxWarp>
            <a:normAutofit/>
          </a:bodyPr>
          <a:lstStyle/>
          <a:p>
            <a:pPr marL="342900" indent="-342900">
              <a:lnSpc>
                <a:spcPct val="100000"/>
              </a:lnSpc>
              <a:spcBef>
                <a:spcPts val="1800"/>
              </a:spcBef>
              <a:spcAft>
                <a:spcPts val="1800"/>
              </a:spcAft>
              <a:buFont typeface="Arial" panose="020B0604020202020204" pitchFamily="34" charset="0"/>
              <a:buChar char="•"/>
            </a:pPr>
            <a:r>
              <a:rPr lang="en-GB" dirty="0"/>
              <a:t>One of the most common causes of acute hepatitis in the EU/EEA</a:t>
            </a:r>
          </a:p>
          <a:p>
            <a:pPr marL="342900" indent="-342900">
              <a:lnSpc>
                <a:spcPct val="100000"/>
              </a:lnSpc>
              <a:spcBef>
                <a:spcPts val="1800"/>
              </a:spcBef>
              <a:spcAft>
                <a:spcPts val="1800"/>
              </a:spcAft>
              <a:buFont typeface="Arial" panose="020B0604020202020204" pitchFamily="34" charset="0"/>
              <a:buChar char="•"/>
            </a:pPr>
            <a:r>
              <a:rPr lang="en-GB" dirty="0"/>
              <a:t>Evidence of increasing number of autochthonous cases in Europe</a:t>
            </a:r>
          </a:p>
          <a:p>
            <a:pPr marL="342900" indent="-342900">
              <a:lnSpc>
                <a:spcPct val="100000"/>
              </a:lnSpc>
              <a:spcBef>
                <a:spcPts val="1800"/>
              </a:spcBef>
              <a:spcAft>
                <a:spcPts val="1800"/>
              </a:spcAft>
              <a:buFont typeface="Arial" panose="020B0604020202020204" pitchFamily="34" charset="0"/>
              <a:buChar char="•"/>
            </a:pPr>
            <a:r>
              <a:rPr lang="en-US" dirty="0"/>
              <a:t>Hepatitis E is not notifiable at EU level</a:t>
            </a:r>
          </a:p>
          <a:p>
            <a:pPr marL="342900" indent="-342900">
              <a:lnSpc>
                <a:spcPct val="100000"/>
              </a:lnSpc>
              <a:spcBef>
                <a:spcPts val="1800"/>
              </a:spcBef>
              <a:spcAft>
                <a:spcPts val="1800"/>
              </a:spcAft>
              <a:buFont typeface="Arial" panose="020B0604020202020204" pitchFamily="34" charset="0"/>
              <a:buChar char="•"/>
            </a:pPr>
            <a:r>
              <a:rPr lang="en-GB" dirty="0"/>
              <a:t>Populations under surveillance, case definitions and reporting systems, are set by Member States</a:t>
            </a:r>
          </a:p>
        </p:txBody>
      </p:sp>
    </p:spTree>
    <p:extLst>
      <p:ext uri="{BB962C8B-B14F-4D97-AF65-F5344CB8AC3E}">
        <p14:creationId xmlns:p14="http://schemas.microsoft.com/office/powerpoint/2010/main" val="3946172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b="62058"/>
          <a:stretch/>
        </p:blipFill>
        <p:spPr>
          <a:xfrm>
            <a:off x="6561507" y="1923382"/>
            <a:ext cx="5311406" cy="2744548"/>
          </a:xfrm>
          <a:prstGeom prst="rect">
            <a:avLst/>
          </a:prstGeom>
        </p:spPr>
      </p:pic>
      <p:sp>
        <p:nvSpPr>
          <p:cNvPr id="2" name="Title 1"/>
          <p:cNvSpPr>
            <a:spLocks noGrp="1"/>
          </p:cNvSpPr>
          <p:nvPr>
            <p:ph type="title"/>
          </p:nvPr>
        </p:nvSpPr>
        <p:spPr>
          <a:xfrm>
            <a:off x="341194" y="285756"/>
            <a:ext cx="10360144" cy="822325"/>
          </a:xfrm>
        </p:spPr>
        <p:txBody>
          <a:bodyPr>
            <a:noAutofit/>
          </a:bodyPr>
          <a:lstStyle/>
          <a:p>
            <a:r>
              <a:rPr lang="en-GB" dirty="0" smtClean="0">
                <a:ea typeface="Times New Roman" panose="02020603050405020304" pitchFamily="18" charset="0"/>
              </a:rPr>
              <a:t>Risk and prevention of HEV transmission through substances of human origin</a:t>
            </a:r>
            <a:endParaRPr lang="en-GB" dirty="0">
              <a:ea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31999" y="4310561"/>
            <a:ext cx="8156366" cy="1750151"/>
          </a:xfrm>
          <a:prstGeom prst="rect">
            <a:avLst/>
          </a:prstGeom>
        </p:spPr>
      </p:pic>
      <p:pic>
        <p:nvPicPr>
          <p:cNvPr id="7" name="Picture 6"/>
          <p:cNvPicPr>
            <a:picLocks noChangeAspect="1"/>
          </p:cNvPicPr>
          <p:nvPr/>
        </p:nvPicPr>
        <p:blipFill>
          <a:blip r:embed="rId4"/>
          <a:stretch>
            <a:fillRect/>
          </a:stretch>
        </p:blipFill>
        <p:spPr>
          <a:xfrm>
            <a:off x="341194" y="1405675"/>
            <a:ext cx="7346573" cy="874592"/>
          </a:xfrm>
          <a:prstGeom prst="rect">
            <a:avLst/>
          </a:prstGeom>
        </p:spPr>
      </p:pic>
      <p:sp>
        <p:nvSpPr>
          <p:cNvPr id="5" name="Footer Placeholder 3"/>
          <p:cNvSpPr>
            <a:spLocks noGrp="1"/>
          </p:cNvSpPr>
          <p:nvPr>
            <p:ph type="ftr" sz="quarter" idx="11"/>
          </p:nvPr>
        </p:nvSpPr>
        <p:spPr>
          <a:xfrm>
            <a:off x="431999" y="6475541"/>
            <a:ext cx="7733681" cy="365125"/>
          </a:xfrm>
        </p:spPr>
        <p:txBody>
          <a:bodyPr/>
          <a:lstStyle/>
          <a:p>
            <a:r>
              <a:rPr lang="en-GB" dirty="0">
                <a:hlinkClick r:id="rId5"/>
              </a:rPr>
              <a:t>https://</a:t>
            </a:r>
            <a:r>
              <a:rPr lang="en-GB" dirty="0" smtClean="0">
                <a:hlinkClick r:id="rId5"/>
              </a:rPr>
              <a:t>eurosurveillance.org/content/10.2807/1560-7917.ES.2017.22.16.30514</a:t>
            </a:r>
            <a:r>
              <a:rPr lang="en-GB" dirty="0" smtClean="0"/>
              <a:t> </a:t>
            </a:r>
            <a:endParaRPr lang="en-GB" dirty="0"/>
          </a:p>
        </p:txBody>
      </p:sp>
      <p:sp>
        <p:nvSpPr>
          <p:cNvPr id="3" name="TextBox 2"/>
          <p:cNvSpPr txBox="1"/>
          <p:nvPr/>
        </p:nvSpPr>
        <p:spPr>
          <a:xfrm>
            <a:off x="341194" y="3171825"/>
            <a:ext cx="5645269" cy="461665"/>
          </a:xfrm>
          <a:prstGeom prst="rect">
            <a:avLst/>
          </a:prstGeom>
          <a:noFill/>
        </p:spPr>
        <p:txBody>
          <a:bodyPr wrap="square" rtlCol="0">
            <a:spAutoFit/>
          </a:bodyPr>
          <a:lstStyle/>
          <a:p>
            <a:r>
              <a:rPr lang="en-GB" sz="2400" dirty="0" smtClean="0"/>
              <a:t>Meeting report available on request</a:t>
            </a:r>
            <a:endParaRPr lang="en-GB" sz="2400" dirty="0"/>
          </a:p>
        </p:txBody>
      </p:sp>
    </p:spTree>
    <p:extLst>
      <p:ext uri="{BB962C8B-B14F-4D97-AF65-F5344CB8AC3E}">
        <p14:creationId xmlns:p14="http://schemas.microsoft.com/office/powerpoint/2010/main" val="3288715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Times New Roman" panose="02020603050405020304" pitchFamily="18" charset="0"/>
              </a:rPr>
              <a:t>Collaboration with EFSA</a:t>
            </a:r>
          </a:p>
        </p:txBody>
      </p:sp>
      <p:sp>
        <p:nvSpPr>
          <p:cNvPr id="3" name="Content Placeholder 2"/>
          <p:cNvSpPr>
            <a:spLocks noGrp="1"/>
          </p:cNvSpPr>
          <p:nvPr>
            <p:ph idx="1"/>
          </p:nvPr>
        </p:nvSpPr>
        <p:spPr>
          <a:xfrm>
            <a:off x="2583948" y="9087205"/>
            <a:ext cx="12262661" cy="3411036"/>
          </a:xfrm>
        </p:spPr>
        <p:txBody>
          <a:bodyPr/>
          <a:lstStyle/>
          <a:p>
            <a:endParaRPr lang="en-GB" dirty="0"/>
          </a:p>
        </p:txBody>
      </p:sp>
      <p:pic>
        <p:nvPicPr>
          <p:cNvPr id="7" name="Picture 6"/>
          <p:cNvPicPr>
            <a:picLocks noChangeAspect="1"/>
          </p:cNvPicPr>
          <p:nvPr/>
        </p:nvPicPr>
        <p:blipFill>
          <a:blip r:embed="rId5"/>
          <a:stretch>
            <a:fillRect/>
          </a:stretch>
        </p:blipFill>
        <p:spPr>
          <a:xfrm>
            <a:off x="2400077" y="1231464"/>
            <a:ext cx="7429723" cy="4660558"/>
          </a:xfrm>
          <a:prstGeom prst="rect">
            <a:avLst/>
          </a:prstGeom>
        </p:spPr>
      </p:pic>
      <p:sp>
        <p:nvSpPr>
          <p:cNvPr id="8" name="Footer Placeholder 3"/>
          <p:cNvSpPr>
            <a:spLocks noGrp="1"/>
          </p:cNvSpPr>
          <p:nvPr>
            <p:ph type="ftr" sz="quarter" idx="11"/>
          </p:nvPr>
        </p:nvSpPr>
        <p:spPr>
          <a:xfrm>
            <a:off x="431999" y="6475541"/>
            <a:ext cx="7733681" cy="365125"/>
          </a:xfrm>
        </p:spPr>
        <p:txBody>
          <a:bodyPr/>
          <a:lstStyle/>
          <a:p>
            <a:r>
              <a:rPr lang="en-GB" b="1" dirty="0">
                <a:hlinkClick r:id="rId6"/>
              </a:rPr>
              <a:t>https://</a:t>
            </a:r>
            <a:r>
              <a:rPr lang="en-GB" b="1" dirty="0" smtClean="0">
                <a:hlinkClick r:id="rId6"/>
              </a:rPr>
              <a:t>www.efsa.europa.eu/en/efsajournal/pub/4886</a:t>
            </a:r>
            <a:r>
              <a:rPr lang="en-GB" b="1" dirty="0" smtClean="0"/>
              <a:t> </a:t>
            </a:r>
            <a:endParaRPr lang="en-GB" dirty="0"/>
          </a:p>
        </p:txBody>
      </p:sp>
    </p:spTree>
    <p:controls>
      <mc:AlternateContent xmlns:mc="http://schemas.openxmlformats.org/markup-compatibility/2006">
        <mc:Choice xmlns:v="urn:schemas-microsoft-com:vml" Requires="v">
          <p:control spid="1064" name="HTMLHidden1" r:id="rId2" imgW="914400" imgH="228600"/>
        </mc:Choice>
        <mc:Fallback>
          <p:control name="HTMLHidden1" r:id="rId2" imgW="914400" imgH="228600">
            <p:pic>
              <p:nvPicPr>
                <p:cNvPr id="5" name="HTMLHidden1"/>
                <p:cNvPicPr preferRelativeResize="0">
                  <a:picLocks noChangeArrowheads="1" noChangeShapeType="1"/>
                </p:cNvPicPr>
                <p:nvPr/>
              </p:nvPicPr>
              <p:blipFill>
                <a:blip r:embed="rId7"/>
                <a:srcRect/>
                <a:stretch>
                  <a:fillRect/>
                </a:stretch>
              </p:blipFill>
              <p:spPr bwMode="auto">
                <a:xfrm>
                  <a:off x="2260097" y="8007705"/>
                  <a:ext cx="1315080" cy="3411036"/>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5" name="HTMLHidden2" r:id="rId3" imgW="914400" imgH="228600"/>
        </mc:Choice>
        <mc:Fallback>
          <p:control name="HTMLHidden2" r:id="rId3" imgW="914400" imgH="228600">
            <p:pic>
              <p:nvPicPr>
                <p:cNvPr id="6" name="HTMLHidden2"/>
                <p:cNvPicPr preferRelativeResize="0">
                  <a:picLocks noChangeArrowheads="1" noChangeShapeType="1"/>
                </p:cNvPicPr>
                <p:nvPr/>
              </p:nvPicPr>
              <p:blipFill>
                <a:blip r:embed="rId7"/>
                <a:srcRect/>
                <a:stretch>
                  <a:fillRect/>
                </a:stretch>
              </p:blipFill>
              <p:spPr bwMode="auto">
                <a:xfrm>
                  <a:off x="2260097" y="8007705"/>
                  <a:ext cx="1315080" cy="3411036"/>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460505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Times New Roman" panose="02020603050405020304" pitchFamily="18" charset="0"/>
              </a:rPr>
              <a:t>Conclusions</a:t>
            </a:r>
          </a:p>
        </p:txBody>
      </p:sp>
      <p:sp>
        <p:nvSpPr>
          <p:cNvPr id="3" name="Content Placeholder 2"/>
          <p:cNvSpPr>
            <a:spLocks noGrp="1"/>
          </p:cNvSpPr>
          <p:nvPr>
            <p:ph idx="1"/>
          </p:nvPr>
        </p:nvSpPr>
        <p:spPr/>
        <p:txBody>
          <a:bodyPr>
            <a:normAutofit/>
          </a:bodyPr>
          <a:lstStyle/>
          <a:p>
            <a:pPr>
              <a:spcBef>
                <a:spcPts val="1200"/>
              </a:spcBef>
              <a:spcAft>
                <a:spcPts val="1200"/>
              </a:spcAft>
              <a:buFont typeface="Arial" panose="020B0604020202020204" pitchFamily="34" charset="0"/>
              <a:buChar char="•"/>
            </a:pPr>
            <a:r>
              <a:rPr lang="en-GB" dirty="0" smtClean="0"/>
              <a:t> 20/30 </a:t>
            </a:r>
            <a:r>
              <a:rPr lang="en-GB" dirty="0"/>
              <a:t>countries have specific national </a:t>
            </a:r>
            <a:r>
              <a:rPr lang="en-GB" dirty="0" smtClean="0"/>
              <a:t>hepatitis </a:t>
            </a:r>
            <a:r>
              <a:rPr lang="en-GB" dirty="0"/>
              <a:t>E surveillance system, case definitions and guidelines in place </a:t>
            </a:r>
            <a:endParaRPr lang="en-GB" dirty="0" smtClean="0"/>
          </a:p>
          <a:p>
            <a:pPr>
              <a:spcBef>
                <a:spcPts val="1200"/>
              </a:spcBef>
              <a:spcAft>
                <a:spcPts val="1200"/>
              </a:spcAft>
              <a:buFont typeface="Arial" panose="020B0604020202020204" pitchFamily="34" charset="0"/>
              <a:buChar char="•"/>
            </a:pPr>
            <a:r>
              <a:rPr lang="en-GB" dirty="0" smtClean="0"/>
              <a:t> &gt;21,000 </a:t>
            </a:r>
            <a:r>
              <a:rPr lang="en-GB" dirty="0"/>
              <a:t>cases reported 2005–2015 with </a:t>
            </a:r>
            <a:r>
              <a:rPr lang="en-GB" dirty="0" smtClean="0"/>
              <a:t>&gt;5,000 </a:t>
            </a:r>
            <a:r>
              <a:rPr lang="en-GB" dirty="0"/>
              <a:t>in </a:t>
            </a:r>
            <a:r>
              <a:rPr lang="en-GB" dirty="0" smtClean="0"/>
              <a:t>2015</a:t>
            </a:r>
          </a:p>
          <a:p>
            <a:pPr>
              <a:spcBef>
                <a:spcPts val="1200"/>
              </a:spcBef>
              <a:spcAft>
                <a:spcPts val="1200"/>
              </a:spcAft>
              <a:buFont typeface="Arial" panose="020B0604020202020204" pitchFamily="34" charset="0"/>
              <a:buChar char="•"/>
            </a:pPr>
            <a:r>
              <a:rPr lang="en-GB" dirty="0"/>
              <a:t> </a:t>
            </a:r>
            <a:r>
              <a:rPr lang="en-GB" dirty="0" smtClean="0"/>
              <a:t>98</a:t>
            </a:r>
            <a:r>
              <a:rPr lang="en-GB" dirty="0"/>
              <a:t>% </a:t>
            </a:r>
            <a:r>
              <a:rPr lang="en-GB" dirty="0" smtClean="0"/>
              <a:t>of the cases are </a:t>
            </a:r>
            <a:r>
              <a:rPr lang="en-GB" dirty="0"/>
              <a:t>locally </a:t>
            </a:r>
            <a:r>
              <a:rPr lang="en-GB" dirty="0" smtClean="0"/>
              <a:t>acquired</a:t>
            </a:r>
          </a:p>
          <a:p>
            <a:pPr>
              <a:spcBef>
                <a:spcPts val="1200"/>
              </a:spcBef>
              <a:spcAft>
                <a:spcPts val="1200"/>
              </a:spcAft>
              <a:buFont typeface="Arial" panose="020B0604020202020204" pitchFamily="34" charset="0"/>
              <a:buChar char="•"/>
            </a:pPr>
            <a:r>
              <a:rPr lang="en-GB" dirty="0"/>
              <a:t> </a:t>
            </a:r>
            <a:r>
              <a:rPr lang="en-GB" dirty="0" smtClean="0"/>
              <a:t>More than 50</a:t>
            </a:r>
            <a:r>
              <a:rPr lang="en-GB" dirty="0"/>
              <a:t>% are </a:t>
            </a:r>
            <a:r>
              <a:rPr lang="en-GB" dirty="0" smtClean="0"/>
              <a:t>diagnosed at hospitals </a:t>
            </a:r>
          </a:p>
          <a:p>
            <a:pPr>
              <a:spcBef>
                <a:spcPts val="1200"/>
              </a:spcBef>
              <a:spcAft>
                <a:spcPts val="1200"/>
              </a:spcAft>
              <a:buFont typeface="Arial" panose="020B0604020202020204" pitchFamily="34" charset="0"/>
              <a:buChar char="•"/>
            </a:pPr>
            <a:r>
              <a:rPr lang="en-GB" dirty="0"/>
              <a:t> </a:t>
            </a:r>
            <a:r>
              <a:rPr lang="en-GB" dirty="0" smtClean="0"/>
              <a:t>28 </a:t>
            </a:r>
            <a:r>
              <a:rPr lang="en-GB" dirty="0"/>
              <a:t>fatal cases </a:t>
            </a:r>
            <a:r>
              <a:rPr lang="en-GB" dirty="0" smtClean="0"/>
              <a:t>reported from 5 countries </a:t>
            </a:r>
            <a:r>
              <a:rPr lang="en-GB" dirty="0"/>
              <a:t>2005–2015  </a:t>
            </a:r>
          </a:p>
          <a:p>
            <a:pPr>
              <a:spcBef>
                <a:spcPts val="1200"/>
              </a:spcBef>
              <a:spcAft>
                <a:spcPts val="1200"/>
              </a:spcAft>
              <a:buFont typeface="Arial" panose="020B0604020202020204" pitchFamily="34" charset="0"/>
              <a:buChar char="•"/>
            </a:pPr>
            <a:r>
              <a:rPr lang="en-GB" dirty="0" smtClean="0"/>
              <a:t> Expert </a:t>
            </a:r>
            <a:r>
              <a:rPr lang="en-GB" dirty="0"/>
              <a:t>opinion </a:t>
            </a:r>
            <a:r>
              <a:rPr lang="en-GB" dirty="0" smtClean="0"/>
              <a:t>on national surveillance to </a:t>
            </a:r>
            <a:r>
              <a:rPr lang="en-GB" dirty="0"/>
              <a:t>be </a:t>
            </a:r>
            <a:r>
              <a:rPr lang="en-GB" dirty="0" smtClean="0"/>
              <a:t>published </a:t>
            </a:r>
            <a:r>
              <a:rPr lang="en-GB" dirty="0"/>
              <a:t>in </a:t>
            </a:r>
            <a:r>
              <a:rPr lang="en-GB" dirty="0" smtClean="0"/>
              <a:t>2019</a:t>
            </a:r>
          </a:p>
        </p:txBody>
      </p:sp>
    </p:spTree>
    <p:extLst>
      <p:ext uri="{BB962C8B-B14F-4D97-AF65-F5344CB8AC3E}">
        <p14:creationId xmlns:p14="http://schemas.microsoft.com/office/powerpoint/2010/main" val="1344974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196640"/>
            <a:ext cx="10354188" cy="951722"/>
          </a:xfrm>
        </p:spPr>
        <p:txBody>
          <a:bodyPr/>
          <a:lstStyle/>
          <a:p>
            <a:r>
              <a:rPr lang="de-DE" dirty="0" smtClean="0">
                <a:ea typeface="Times New Roman" panose="02020603050405020304" pitchFamily="18" charset="0"/>
              </a:rPr>
              <a:t>Acknowledgement</a:t>
            </a:r>
            <a:endParaRPr lang="en-GB" dirty="0">
              <a:ea typeface="Times New Roman" panose="02020603050405020304" pitchFamily="18" charset="0"/>
            </a:endParaRPr>
          </a:p>
        </p:txBody>
      </p:sp>
      <p:sp>
        <p:nvSpPr>
          <p:cNvPr id="3" name="Content Placeholder 2"/>
          <p:cNvSpPr>
            <a:spLocks noGrp="1"/>
          </p:cNvSpPr>
          <p:nvPr>
            <p:ph idx="1"/>
          </p:nvPr>
        </p:nvSpPr>
        <p:spPr>
          <a:xfrm>
            <a:off x="245659" y="998234"/>
            <a:ext cx="11600597" cy="5398591"/>
          </a:xfrm>
        </p:spPr>
        <p:txBody>
          <a:bodyPr>
            <a:noAutofit/>
          </a:bodyPr>
          <a:lstStyle/>
          <a:p>
            <a:pPr marL="363538" indent="-363538"/>
            <a:r>
              <a:rPr lang="en-GB" sz="1600" b="1" dirty="0" smtClean="0"/>
              <a:t>HEV </a:t>
            </a:r>
            <a:r>
              <a:rPr lang="en-GB" sz="1600" b="1" dirty="0"/>
              <a:t>expert group: </a:t>
            </a:r>
            <a:r>
              <a:rPr lang="en-GB" sz="1600" dirty="0"/>
              <a:t>Ana Avellon (Spain), Sally Baylis (Germany), Anna Rita </a:t>
            </a:r>
            <a:r>
              <a:rPr lang="en-GB" sz="1600" dirty="0" err="1"/>
              <a:t>Ciccaglione</a:t>
            </a:r>
            <a:r>
              <a:rPr lang="en-GB" sz="1600" dirty="0"/>
              <a:t> (Italy), Elisabeth Couturier (France, until 2017), Harry Dalton (United Kingdom), Jevgenia Epstein (Estonia), Steen </a:t>
            </a:r>
            <a:r>
              <a:rPr lang="en-GB" sz="1600" dirty="0" err="1"/>
              <a:t>Ethelberg</a:t>
            </a:r>
            <a:r>
              <a:rPr lang="en-GB" sz="1600" dirty="0"/>
              <a:t> (Denmark), Mirko Faber (Germany), </a:t>
            </a:r>
            <a:r>
              <a:rPr lang="en-GB" sz="1600" dirty="0" err="1"/>
              <a:t>Ágnes</a:t>
            </a:r>
            <a:r>
              <a:rPr lang="en-GB" sz="1600" dirty="0"/>
              <a:t> </a:t>
            </a:r>
            <a:r>
              <a:rPr lang="en-GB" sz="1600" dirty="0" err="1"/>
              <a:t>Fehér</a:t>
            </a:r>
            <a:r>
              <a:rPr lang="en-GB" sz="1600" dirty="0"/>
              <a:t> (Hungary, until 2017), Julie </a:t>
            </a:r>
            <a:r>
              <a:rPr lang="en-GB" sz="1600" dirty="0" err="1"/>
              <a:t>Figoni</a:t>
            </a:r>
            <a:r>
              <a:rPr lang="en-GB" sz="1600" dirty="0"/>
              <a:t> (France, replacement of Elisabeth Couturier from 2018), Agnetha Hofhuis (Netherlands, replacement for Wilfrid van Pelt </a:t>
            </a:r>
            <a:r>
              <a:rPr lang="en-GB" sz="1600" dirty="0" err="1"/>
              <a:t>fom</a:t>
            </a:r>
            <a:r>
              <a:rPr lang="en-GB" sz="1600" dirty="0"/>
              <a:t> 2018), Samreen Ijaz (United Kingdom), Rita Korotinska (Latvia), Heidi Lange (Norway), Zdenka Manďáková (Czech Republic), Kassiani Mellou (Greece), Niamh Murphy (Ireland, 2018 only), Joanne O’Gorman (Ireland, replacement of Lelia Thornton from 2018), Ruska </a:t>
            </a:r>
            <a:r>
              <a:rPr lang="en-GB" sz="1600" dirty="0" err="1"/>
              <a:t>Rimhanen-Finne</a:t>
            </a:r>
            <a:r>
              <a:rPr lang="en-GB" sz="1600" dirty="0"/>
              <a:t> (Finland), </a:t>
            </a:r>
            <a:r>
              <a:rPr lang="en-GB" sz="1600" dirty="0" err="1"/>
              <a:t>Bengü</a:t>
            </a:r>
            <a:r>
              <a:rPr lang="en-GB" sz="1600" dirty="0"/>
              <a:t> Said (United Kingdom), Lena Sundqvist (Sweden), Lelia Thornton (Ireland, until 2018), Maria Elena </a:t>
            </a:r>
            <a:r>
              <a:rPr lang="en-GB" sz="1600" dirty="0" err="1"/>
              <a:t>Tosti</a:t>
            </a:r>
            <a:r>
              <a:rPr lang="en-GB" sz="1600" dirty="0"/>
              <a:t> (Italy), Rita de Sousa (Portugal), Wilfrid van Pelt (Netherlands, until 2018) </a:t>
            </a:r>
            <a:r>
              <a:rPr lang="en-GB" sz="1600" dirty="0" smtClean="0"/>
              <a:t>and </a:t>
            </a:r>
            <a:r>
              <a:rPr lang="en-GB" sz="1600" dirty="0"/>
              <a:t>Hans Zaaijer (Netherlands). </a:t>
            </a:r>
            <a:endParaRPr lang="en-GB" sz="1600" b="1" dirty="0" smtClean="0"/>
          </a:p>
          <a:p>
            <a:pPr marL="363538" indent="-363538"/>
            <a:r>
              <a:rPr lang="de-DE" sz="1600" b="1" dirty="0" smtClean="0"/>
              <a:t>Countries </a:t>
            </a:r>
            <a:r>
              <a:rPr lang="de-DE" sz="1600" b="1" dirty="0"/>
              <a:t>providing data on HEV surveillance: </a:t>
            </a:r>
            <a:r>
              <a:rPr lang="en-GB" sz="1600" dirty="0"/>
              <a:t>Austria (Daniela </a:t>
            </a:r>
            <a:r>
              <a:rPr lang="en-GB" sz="1600" dirty="0" err="1"/>
              <a:t>Schmid</a:t>
            </a:r>
            <a:r>
              <a:rPr lang="en-GB" sz="1600" dirty="0"/>
              <a:t>, Elisabeth Kanitz), Belgium (</a:t>
            </a:r>
            <a:r>
              <a:rPr lang="en-GB" sz="1600" dirty="0" err="1"/>
              <a:t>Stéphanie</a:t>
            </a:r>
            <a:r>
              <a:rPr lang="en-GB" sz="1600" dirty="0"/>
              <a:t> Jacquinet, Steven van Gucht), Bulgaria (Kremena Parmakova), Croatia (Sanja Kurečić Filipović), Cyprus (Maria </a:t>
            </a:r>
            <a:r>
              <a:rPr lang="en-GB" sz="1600" dirty="0" err="1"/>
              <a:t>Koliou</a:t>
            </a:r>
            <a:r>
              <a:rPr lang="en-GB" sz="1600" dirty="0"/>
              <a:t>), Czech Republic (Zdenka Manďáková), Denmark (Steen Ethelberg), </a:t>
            </a:r>
            <a:r>
              <a:rPr lang="en-GB" sz="1600" dirty="0" err="1"/>
              <a:t>England&amp;Wales</a:t>
            </a:r>
            <a:r>
              <a:rPr lang="en-GB" sz="1600" dirty="0"/>
              <a:t> (</a:t>
            </a:r>
            <a:r>
              <a:rPr lang="en-GB" sz="1600" dirty="0" err="1"/>
              <a:t>Bengü</a:t>
            </a:r>
            <a:r>
              <a:rPr lang="en-GB" sz="1600" dirty="0"/>
              <a:t> Said, Samreen Ijaz), Estonia (Jevgenia Epstein), Finland (Ruska </a:t>
            </a:r>
            <a:r>
              <a:rPr lang="en-GB" sz="1600" dirty="0" err="1"/>
              <a:t>Rimhanen-Finne</a:t>
            </a:r>
            <a:r>
              <a:rPr lang="en-GB" sz="1600" dirty="0"/>
              <a:t>), France (Henriette de </a:t>
            </a:r>
            <a:r>
              <a:rPr lang="en-GB" sz="1600" dirty="0" err="1"/>
              <a:t>Valk</a:t>
            </a:r>
            <a:r>
              <a:rPr lang="en-GB" sz="1600" dirty="0"/>
              <a:t>, Elisabeth Couturier), Germany (Mirko Faber, Sally Baylis, Jürgen Wenzel), Greece (Kassiani Mellou), Hungary (Ágnes Fehér), Iceland (Thor </a:t>
            </a:r>
            <a:r>
              <a:rPr lang="en-GB" sz="1600" dirty="0" err="1"/>
              <a:t>Gudnason</a:t>
            </a:r>
            <a:r>
              <a:rPr lang="en-GB" sz="1600" dirty="0"/>
              <a:t>), Ireland (Lelia Thornton), Italy (Maria Elena Tosti, Anna Rita Ciccaglione), </a:t>
            </a:r>
            <a:r>
              <a:rPr lang="it-IT" sz="1600" dirty="0"/>
              <a:t>Latvia (Rita Korotinska), Lithuania (Galina Zagrbneviene), Luxembourg (Patrick Hoffmann), Malta (Tanya Melillo), Netherlands, (Wilfrid van Pelt), Northern Ireland (Paul Cabrey), Norway (Line Vold, Heidi Lange), Portugal (Paula Vasconcelos, Rita de Sousa), Poland (Małgorzata Sadkowska-Todys), Romania (CNSCBT team), Scotland (Alison Smith-Palmer), Spain (Silvia Herrera León, Ana Avellon), Slovakia (Helena Hudecová, Jan Mikas), Slovenia (Eva Grilic), and Sweden (Lena Sundqvist</a:t>
            </a:r>
            <a:r>
              <a:rPr lang="it-IT" sz="1600" dirty="0" smtClean="0"/>
              <a:t>).</a:t>
            </a:r>
          </a:p>
          <a:p>
            <a:pPr marL="363538" indent="-363538"/>
            <a:r>
              <a:rPr lang="de-DE" sz="1600" b="1" dirty="0"/>
              <a:t>ECDC: </a:t>
            </a:r>
            <a:r>
              <a:rPr lang="de-DE" sz="1600" dirty="0"/>
              <a:t>Cornelia Adlhoch, Johanna Takkinen, Ettore Severi, Dragoslav Domanovic, Lara Tavoschi, and Erika Duffell</a:t>
            </a:r>
          </a:p>
          <a:p>
            <a:r>
              <a:rPr lang="en-GB" sz="1600" dirty="0" smtClean="0"/>
              <a:t>The </a:t>
            </a:r>
            <a:r>
              <a:rPr lang="en-GB" sz="1600" dirty="0"/>
              <a:t>work was supported by two service contracts No. ECD.7600 (HEV epidemiological support - NP/2017/OCS/253) and No. ID 5132 (Hepatitis B, C, and E in the EU/EEA: monitoring and testing activities). The following </a:t>
            </a:r>
            <a:r>
              <a:rPr lang="it-IT" sz="1600" dirty="0"/>
              <a:t>staff were involved on the contractor’s side: </a:t>
            </a:r>
            <a:r>
              <a:rPr lang="en-GB" sz="1600" dirty="0"/>
              <a:t>Esther </a:t>
            </a:r>
            <a:r>
              <a:rPr lang="en-GB" sz="1600" dirty="0" err="1"/>
              <a:t>Aspinall</a:t>
            </a:r>
            <a:r>
              <a:rPr lang="en-GB" sz="1600" dirty="0"/>
              <a:t> (Glasgow Caledonian University and Health Protection Scotland), Andrew </a:t>
            </a:r>
            <a:r>
              <a:rPr lang="en-GB" sz="1600" dirty="0" err="1"/>
              <a:t>Rideout</a:t>
            </a:r>
            <a:r>
              <a:rPr lang="en-GB" sz="1600" dirty="0"/>
              <a:t> (NHS Dumfries and Galloway), Chris Biggam (Glasgow Caledonian University), Gill Hawkins (Health Protection Scotland), and Alison </a:t>
            </a:r>
            <a:r>
              <a:rPr lang="en-GB" sz="1600" dirty="0" err="1"/>
              <a:t>Smith-Palmer</a:t>
            </a:r>
            <a:r>
              <a:rPr lang="en-GB" sz="1600" dirty="0"/>
              <a:t> (Health Protection Scotland) </a:t>
            </a:r>
          </a:p>
        </p:txBody>
      </p:sp>
    </p:spTree>
    <p:extLst>
      <p:ext uri="{BB962C8B-B14F-4D97-AF65-F5344CB8AC3E}">
        <p14:creationId xmlns:p14="http://schemas.microsoft.com/office/powerpoint/2010/main" val="1709369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50111" y="333948"/>
            <a:ext cx="10445267" cy="822325"/>
          </a:xfrm>
        </p:spPr>
        <p:txBody>
          <a:bodyPr vert="horz" lIns="91440" tIns="45720" rIns="91440" bIns="45720" rtlCol="0" anchor="ctr">
            <a:normAutofit/>
          </a:bodyPr>
          <a:lstStyle/>
          <a:p>
            <a:r>
              <a:rPr lang="en-GB" dirty="0"/>
              <a:t>Key objectives of current work at EU level on HEV</a:t>
            </a:r>
            <a:endParaRPr lang="en-US" dirty="0"/>
          </a:p>
        </p:txBody>
      </p:sp>
      <p:sp>
        <p:nvSpPr>
          <p:cNvPr id="18" name="Content Placeholder 17"/>
          <p:cNvSpPr>
            <a:spLocks noGrp="1"/>
          </p:cNvSpPr>
          <p:nvPr>
            <p:ph idx="1"/>
          </p:nvPr>
        </p:nvSpPr>
        <p:spPr>
          <a:xfrm>
            <a:off x="431999" y="1474237"/>
            <a:ext cx="11537088" cy="4702726"/>
          </a:xfrm>
        </p:spPr>
        <p:txBody>
          <a:bodyPr anchor="ctr">
            <a:normAutofit/>
          </a:bodyPr>
          <a:lstStyle/>
          <a:p>
            <a:pPr marL="342900" indent="-342900">
              <a:lnSpc>
                <a:spcPct val="100000"/>
              </a:lnSpc>
              <a:spcBef>
                <a:spcPts val="1200"/>
              </a:spcBef>
              <a:spcAft>
                <a:spcPts val="1200"/>
              </a:spcAft>
              <a:buFont typeface="Arial" panose="020B0604020202020204" pitchFamily="34" charset="0"/>
              <a:buChar char="•"/>
            </a:pPr>
            <a:r>
              <a:rPr lang="en-GB" dirty="0" smtClean="0"/>
              <a:t>To describe national surveillance systems, case </a:t>
            </a:r>
            <a:r>
              <a:rPr lang="en-GB" dirty="0"/>
              <a:t>definitions and laboratory methods for diagnosis</a:t>
            </a:r>
          </a:p>
          <a:p>
            <a:pPr marL="342900" indent="-342900">
              <a:lnSpc>
                <a:spcPct val="100000"/>
              </a:lnSpc>
              <a:spcBef>
                <a:spcPts val="1200"/>
              </a:spcBef>
              <a:spcAft>
                <a:spcPts val="1200"/>
              </a:spcAft>
              <a:buFont typeface="Arial" panose="020B0604020202020204" pitchFamily="34" charset="0"/>
              <a:buChar char="•"/>
            </a:pPr>
            <a:r>
              <a:rPr lang="en-GB" dirty="0" smtClean="0"/>
              <a:t>To collect </a:t>
            </a:r>
            <a:r>
              <a:rPr lang="en-GB" dirty="0"/>
              <a:t>case numbers, where possible, to describe epidemiology, burden and severity (clinical picture) across Europe</a:t>
            </a:r>
          </a:p>
          <a:p>
            <a:pPr marL="342900" indent="-342900">
              <a:lnSpc>
                <a:spcPct val="100000"/>
              </a:lnSpc>
              <a:spcBef>
                <a:spcPts val="1200"/>
              </a:spcBef>
              <a:spcAft>
                <a:spcPts val="1200"/>
              </a:spcAft>
              <a:buFont typeface="Arial" panose="020B0604020202020204" pitchFamily="34" charset="0"/>
              <a:buChar char="•"/>
            </a:pPr>
            <a:r>
              <a:rPr lang="en-GB" dirty="0" smtClean="0"/>
              <a:t>To describe </a:t>
            </a:r>
            <a:r>
              <a:rPr lang="en-GB" dirty="0"/>
              <a:t>populations at risk </a:t>
            </a:r>
          </a:p>
          <a:p>
            <a:pPr marL="342900" indent="-342900">
              <a:lnSpc>
                <a:spcPct val="100000"/>
              </a:lnSpc>
              <a:spcBef>
                <a:spcPts val="1200"/>
              </a:spcBef>
              <a:spcAft>
                <a:spcPts val="1200"/>
              </a:spcAft>
              <a:buFont typeface="Arial" panose="020B0604020202020204" pitchFamily="34" charset="0"/>
              <a:buChar char="•"/>
            </a:pPr>
            <a:r>
              <a:rPr lang="en-GB" dirty="0" smtClean="0"/>
              <a:t>To explore rationale </a:t>
            </a:r>
            <a:r>
              <a:rPr lang="en-GB" dirty="0"/>
              <a:t>and objectives of </a:t>
            </a:r>
            <a:r>
              <a:rPr lang="en-GB" dirty="0" smtClean="0"/>
              <a:t>national hepatitis E surveillance</a:t>
            </a:r>
            <a:endParaRPr lang="en-GB" dirty="0"/>
          </a:p>
        </p:txBody>
      </p:sp>
    </p:spTree>
    <p:extLst>
      <p:ext uri="{BB962C8B-B14F-4D97-AF65-F5344CB8AC3E}">
        <p14:creationId xmlns:p14="http://schemas.microsoft.com/office/powerpoint/2010/main" val="3531212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ea typeface="Times New Roman" panose="02020603050405020304" pitchFamily="18" charset="0"/>
              </a:rPr>
              <a:t>ECDC </a:t>
            </a:r>
            <a:r>
              <a:rPr lang="de-DE" dirty="0" smtClean="0">
                <a:ea typeface="Times New Roman" panose="02020603050405020304" pitchFamily="18" charset="0"/>
              </a:rPr>
              <a:t>activities 2015</a:t>
            </a:r>
            <a:r>
              <a:rPr lang="en-GB" dirty="0">
                <a:ea typeface="Times New Roman" panose="02020603050405020304" pitchFamily="18" charset="0"/>
              </a:rPr>
              <a:t>–</a:t>
            </a:r>
            <a:r>
              <a:rPr lang="de-DE" dirty="0" smtClean="0">
                <a:ea typeface="Times New Roman" panose="02020603050405020304" pitchFamily="18" charset="0"/>
              </a:rPr>
              <a:t>2019</a:t>
            </a:r>
            <a:endParaRPr lang="en-GB" dirty="0">
              <a:ea typeface="Times New Roman" panose="02020603050405020304" pitchFamily="18" charset="0"/>
            </a:endParaRPr>
          </a:p>
        </p:txBody>
      </p:sp>
      <p:sp>
        <p:nvSpPr>
          <p:cNvPr id="3" name="Content Placeholder 2"/>
          <p:cNvSpPr>
            <a:spLocks noGrp="1"/>
          </p:cNvSpPr>
          <p:nvPr>
            <p:ph idx="1"/>
          </p:nvPr>
        </p:nvSpPr>
        <p:spPr>
          <a:xfrm>
            <a:off x="286603" y="1583140"/>
            <a:ext cx="11600597" cy="4774118"/>
          </a:xfrm>
        </p:spPr>
        <p:txBody>
          <a:bodyPr>
            <a:normAutofit lnSpcReduction="10000"/>
          </a:bodyPr>
          <a:lstStyle/>
          <a:p>
            <a:pPr marL="457200" indent="-457200" eaLnBrk="0" hangingPunct="0">
              <a:spcBef>
                <a:spcPts val="1200"/>
              </a:spcBef>
              <a:spcAft>
                <a:spcPts val="1200"/>
              </a:spcAft>
              <a:buFont typeface="Arial" panose="020B0604020202020204" pitchFamily="34" charset="0"/>
              <a:buChar char="•"/>
            </a:pPr>
            <a:r>
              <a:rPr lang="en-GB" b="1" dirty="0" smtClean="0">
                <a:ea typeface="Times New Roman" panose="02020603050405020304" pitchFamily="18" charset="0"/>
              </a:rPr>
              <a:t> Establishment </a:t>
            </a:r>
            <a:r>
              <a:rPr lang="en-GB" b="1" dirty="0">
                <a:ea typeface="Times New Roman" panose="02020603050405020304" pitchFamily="18" charset="0"/>
              </a:rPr>
              <a:t>of an expert group</a:t>
            </a:r>
          </a:p>
          <a:p>
            <a:pPr eaLnBrk="0" hangingPunct="0">
              <a:spcBef>
                <a:spcPts val="1200"/>
              </a:spcBef>
              <a:spcAft>
                <a:spcPts val="1200"/>
              </a:spcAft>
            </a:pPr>
            <a:r>
              <a:rPr lang="de-DE" sz="1800" dirty="0">
                <a:ea typeface="Times New Roman" panose="02020603050405020304" pitchFamily="18" charset="0"/>
              </a:rPr>
              <a:t>Members are nominated experts from the EU/EEA MS + 3 external scientific experts + EFSA + WHO</a:t>
            </a:r>
          </a:p>
          <a:p>
            <a:pPr marL="457200" indent="-457200" eaLnBrk="0" hangingPunct="0">
              <a:spcBef>
                <a:spcPts val="1200"/>
              </a:spcBef>
              <a:spcAft>
                <a:spcPts val="1200"/>
              </a:spcAft>
              <a:buFont typeface="Arial" panose="020B0604020202020204" pitchFamily="34" charset="0"/>
              <a:buChar char="•"/>
            </a:pPr>
            <a:r>
              <a:rPr lang="en-GB" b="1" dirty="0" smtClean="0"/>
              <a:t>EU/EEA Member </a:t>
            </a:r>
            <a:r>
              <a:rPr lang="en-GB" b="1" dirty="0"/>
              <a:t>State survey </a:t>
            </a:r>
          </a:p>
          <a:p>
            <a:pPr lvl="0">
              <a:spcBef>
                <a:spcPts val="1200"/>
              </a:spcBef>
              <a:spcAft>
                <a:spcPts val="1200"/>
              </a:spcAft>
            </a:pPr>
            <a:r>
              <a:rPr lang="en-GB" sz="1800" dirty="0">
                <a:ea typeface="Times New Roman" panose="02020603050405020304" pitchFamily="18" charset="0"/>
              </a:rPr>
              <a:t>S</a:t>
            </a:r>
            <a:r>
              <a:rPr lang="en-GB" sz="1800" dirty="0"/>
              <a:t>urveillance </a:t>
            </a:r>
            <a:r>
              <a:rPr lang="en-GB" sz="1800" dirty="0" smtClean="0"/>
              <a:t>systems, </a:t>
            </a:r>
            <a:r>
              <a:rPr lang="en-GB" sz="1800" dirty="0"/>
              <a:t>applied case definitions and laboratory methods for diagnosis, collect case numbers</a:t>
            </a:r>
            <a:endParaRPr lang="en-GB" sz="1800" dirty="0">
              <a:ea typeface="Times New Roman" panose="02020603050405020304" pitchFamily="18" charset="0"/>
            </a:endParaRPr>
          </a:p>
          <a:p>
            <a:pPr marL="457200" indent="-457200" eaLnBrk="0" hangingPunct="0">
              <a:spcBef>
                <a:spcPts val="1200"/>
              </a:spcBef>
              <a:spcAft>
                <a:spcPts val="1200"/>
              </a:spcAft>
              <a:buFont typeface="Arial" panose="020B0604020202020204" pitchFamily="34" charset="0"/>
              <a:buChar char="•"/>
            </a:pPr>
            <a:r>
              <a:rPr lang="en-GB" b="1" dirty="0" smtClean="0"/>
              <a:t>Support of a voluntary centralised sequence data repository</a:t>
            </a:r>
          </a:p>
          <a:p>
            <a:pPr eaLnBrk="0" hangingPunct="0">
              <a:spcBef>
                <a:spcPts val="1200"/>
              </a:spcBef>
              <a:spcAft>
                <a:spcPts val="1200"/>
              </a:spcAft>
            </a:pPr>
            <a:r>
              <a:rPr lang="en-GB" sz="1800" dirty="0" smtClean="0"/>
              <a:t>Facilitate communication, support development and first </a:t>
            </a:r>
            <a:r>
              <a:rPr lang="en-GB" sz="1800" dirty="0" err="1"/>
              <a:t>HEVnet</a:t>
            </a:r>
            <a:r>
              <a:rPr lang="en-GB" sz="1800" dirty="0"/>
              <a:t> </a:t>
            </a:r>
            <a:r>
              <a:rPr lang="en-GB" sz="1800" dirty="0" smtClean="0"/>
              <a:t>meeting</a:t>
            </a:r>
          </a:p>
          <a:p>
            <a:pPr eaLnBrk="0" hangingPunct="0">
              <a:spcBef>
                <a:spcPts val="1200"/>
              </a:spcBef>
              <a:spcAft>
                <a:spcPts val="1200"/>
              </a:spcAft>
            </a:pPr>
            <a:r>
              <a:rPr lang="en-GB" sz="1800" dirty="0">
                <a:hlinkClick r:id="rId2"/>
              </a:rPr>
              <a:t>https://</a:t>
            </a:r>
            <a:r>
              <a:rPr lang="en-GB" sz="1800" dirty="0" smtClean="0">
                <a:hlinkClick r:id="rId2"/>
              </a:rPr>
              <a:t>eurosurveillance.org/content/10.2807/1560-7917.ES.2019.24.10.1800407</a:t>
            </a:r>
            <a:r>
              <a:rPr lang="en-GB" sz="1800" dirty="0" smtClean="0"/>
              <a:t> </a:t>
            </a:r>
            <a:endParaRPr lang="en-GB" sz="1800" dirty="0"/>
          </a:p>
          <a:p>
            <a:pPr marL="457200" indent="-457200" eaLnBrk="0" hangingPunct="0">
              <a:spcBef>
                <a:spcPts val="1200"/>
              </a:spcBef>
              <a:spcAft>
                <a:spcPts val="1200"/>
              </a:spcAft>
              <a:buFont typeface="Arial" panose="020B0604020202020204" pitchFamily="34" charset="0"/>
              <a:buChar char="•"/>
            </a:pPr>
            <a:r>
              <a:rPr lang="en-GB" b="1" dirty="0" smtClean="0"/>
              <a:t>Expert </a:t>
            </a:r>
            <a:r>
              <a:rPr lang="en-GB" b="1" dirty="0"/>
              <a:t>opinion on national </a:t>
            </a:r>
            <a:r>
              <a:rPr lang="en-GB" b="1" dirty="0" smtClean="0"/>
              <a:t>surveillance standards </a:t>
            </a:r>
            <a:endParaRPr lang="en-GB" dirty="0"/>
          </a:p>
          <a:p>
            <a:pPr marL="457200" indent="-457200" eaLnBrk="0" hangingPunct="0">
              <a:spcBef>
                <a:spcPts val="1200"/>
              </a:spcBef>
              <a:spcAft>
                <a:spcPts val="1200"/>
              </a:spcAft>
              <a:buFont typeface="Arial" panose="020B0604020202020204" pitchFamily="34" charset="0"/>
              <a:buChar char="•"/>
            </a:pPr>
            <a:endParaRPr lang="en-GB" b="1" dirty="0" smtClean="0"/>
          </a:p>
          <a:p>
            <a:pPr marL="457200" indent="-457200">
              <a:spcBef>
                <a:spcPts val="1200"/>
              </a:spcBef>
              <a:spcAft>
                <a:spcPts val="1200"/>
              </a:spcAft>
              <a:buFont typeface="Arial" panose="020B0604020202020204" pitchFamily="34" charset="0"/>
              <a:buChar char="•"/>
            </a:pPr>
            <a:endParaRPr lang="en-GB" dirty="0"/>
          </a:p>
        </p:txBody>
      </p:sp>
      <p:sp>
        <p:nvSpPr>
          <p:cNvPr id="4" name="Footer Placeholder 3"/>
          <p:cNvSpPr>
            <a:spLocks noGrp="1"/>
          </p:cNvSpPr>
          <p:nvPr>
            <p:ph type="ftr" sz="quarter" idx="11"/>
          </p:nvPr>
        </p:nvSpPr>
        <p:spPr>
          <a:xfrm>
            <a:off x="431999" y="6475541"/>
            <a:ext cx="7733681" cy="365125"/>
          </a:xfrm>
        </p:spPr>
        <p:txBody>
          <a:bodyPr/>
          <a:lstStyle/>
          <a:p>
            <a:endParaRPr lang="en-GB" dirty="0"/>
          </a:p>
        </p:txBody>
      </p:sp>
    </p:spTree>
    <p:extLst>
      <p:ext uri="{BB962C8B-B14F-4D97-AF65-F5344CB8AC3E}">
        <p14:creationId xmlns:p14="http://schemas.microsoft.com/office/powerpoint/2010/main" val="1952780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Hepatitis E virus: Assessment of the epidemiological situation in humans in Europe, 2014/15</a:t>
            </a:r>
          </a:p>
        </p:txBody>
      </p:sp>
      <p:sp>
        <p:nvSpPr>
          <p:cNvPr id="4" name="Footer Placeholder 3"/>
          <p:cNvSpPr>
            <a:spLocks noGrp="1"/>
          </p:cNvSpPr>
          <p:nvPr>
            <p:ph type="ftr" sz="quarter" idx="11"/>
          </p:nvPr>
        </p:nvSpPr>
        <p:spPr/>
        <p:txBody>
          <a:bodyPr/>
          <a:lstStyle/>
          <a:p>
            <a:r>
              <a:rPr lang="en-GB" dirty="0" smtClean="0">
                <a:hlinkClick r:id="rId2"/>
              </a:rPr>
              <a:t>Available from: https</a:t>
            </a:r>
            <a:r>
              <a:rPr lang="en-GB" dirty="0">
                <a:hlinkClick r:id="rId2"/>
              </a:rPr>
              <a:t>://</a:t>
            </a:r>
            <a:r>
              <a:rPr lang="en-GB" dirty="0" smtClean="0">
                <a:hlinkClick r:id="rId2"/>
              </a:rPr>
              <a:t>www.sciencedirect.com/science/article/pii/S1386653216301433?via%3Dihub</a:t>
            </a:r>
            <a:r>
              <a:rPr lang="en-GB" dirty="0" smtClean="0"/>
              <a:t> </a:t>
            </a:r>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pic>
        <p:nvPicPr>
          <p:cNvPr id="6" name="Content Placeholder 3"/>
          <p:cNvPicPr>
            <a:picLocks noChangeAspect="1"/>
          </p:cNvPicPr>
          <p:nvPr/>
        </p:nvPicPr>
        <p:blipFill>
          <a:blip r:embed="rId3"/>
          <a:stretch>
            <a:fillRect/>
          </a:stretch>
        </p:blipFill>
        <p:spPr bwMode="auto">
          <a:xfrm>
            <a:off x="1460310" y="1452906"/>
            <a:ext cx="8798365" cy="4324439"/>
          </a:xfrm>
          <a:prstGeom prst="rect">
            <a:avLst/>
          </a:prstGeom>
          <a:noFill/>
          <a:ln w="9525">
            <a:noFill/>
            <a:miter lim="800000"/>
            <a:headEnd/>
            <a:tailEnd/>
          </a:ln>
        </p:spPr>
      </p:pic>
    </p:spTree>
    <p:extLst>
      <p:ext uri="{BB962C8B-B14F-4D97-AF65-F5344CB8AC3E}">
        <p14:creationId xmlns:p14="http://schemas.microsoft.com/office/powerpoint/2010/main" val="674808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Presentations from ECDC expert group meetings, 2015 and 2018</a:t>
            </a:r>
            <a:endParaRPr lang="en-GB" dirty="0"/>
          </a:p>
        </p:txBody>
      </p:sp>
      <p:sp>
        <p:nvSpPr>
          <p:cNvPr id="3" name="Content Placeholder 2"/>
          <p:cNvSpPr>
            <a:spLocks noGrp="1"/>
          </p:cNvSpPr>
          <p:nvPr>
            <p:ph idx="1"/>
          </p:nvPr>
        </p:nvSpPr>
        <p:spPr>
          <a:xfrm>
            <a:off x="431999" y="2293102"/>
            <a:ext cx="11352563" cy="2142421"/>
          </a:xfrm>
        </p:spPr>
        <p:txBody>
          <a:bodyPr/>
          <a:lstStyle/>
          <a:p>
            <a:pPr algn="ctr"/>
            <a:r>
              <a:rPr lang="en-GB" u="sng" dirty="0" smtClean="0">
                <a:hlinkClick r:id="rId2"/>
              </a:rPr>
              <a:t>https://www.slideshare.net/tag/ecdc-hev-meeting-2018</a:t>
            </a:r>
            <a:r>
              <a:rPr lang="en-GB" u="sng" dirty="0" smtClean="0"/>
              <a:t> </a:t>
            </a:r>
            <a:r>
              <a:rPr lang="en-GB" dirty="0" smtClean="0"/>
              <a:t> </a:t>
            </a:r>
            <a:endParaRPr lang="en-GB" dirty="0"/>
          </a:p>
          <a:p>
            <a:pPr algn="ctr"/>
            <a:endParaRPr lang="en-GB" dirty="0" smtClean="0"/>
          </a:p>
          <a:p>
            <a:pPr algn="ctr"/>
            <a:r>
              <a:rPr lang="en-GB" u="sng" dirty="0" smtClean="0">
                <a:hlinkClick r:id="rId3"/>
              </a:rPr>
              <a:t>https</a:t>
            </a:r>
            <a:r>
              <a:rPr lang="en-GB" u="sng" dirty="0">
                <a:hlinkClick r:id="rId3"/>
              </a:rPr>
              <a:t>://</a:t>
            </a:r>
            <a:r>
              <a:rPr lang="en-GB" u="sng" dirty="0" smtClean="0">
                <a:hlinkClick r:id="rId3"/>
              </a:rPr>
              <a:t>www.slideshare.net/tag/ecdc-hev-meeting-2015</a:t>
            </a:r>
            <a:r>
              <a:rPr lang="en-GB" u="sng" dirty="0" smtClean="0"/>
              <a:t> </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6</a:t>
            </a:fld>
            <a:endParaRPr lang="en-GB" dirty="0"/>
          </a:p>
        </p:txBody>
      </p:sp>
    </p:spTree>
    <p:extLst>
      <p:ext uri="{BB962C8B-B14F-4D97-AF65-F5344CB8AC3E}">
        <p14:creationId xmlns:p14="http://schemas.microsoft.com/office/powerpoint/2010/main" val="2670321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EU/EEA Member State survey </a:t>
            </a:r>
          </a:p>
        </p:txBody>
      </p:sp>
      <p:sp>
        <p:nvSpPr>
          <p:cNvPr id="3" name="Slide Number Placeholder 2"/>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4" name="Picture 3"/>
          <p:cNvPicPr>
            <a:picLocks noChangeAspect="1"/>
          </p:cNvPicPr>
          <p:nvPr/>
        </p:nvPicPr>
        <p:blipFill>
          <a:blip r:embed="rId2"/>
          <a:stretch>
            <a:fillRect/>
          </a:stretch>
        </p:blipFill>
        <p:spPr>
          <a:xfrm>
            <a:off x="3876022" y="235723"/>
            <a:ext cx="4559757" cy="1852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3"/>
          <a:srcRect t="6188"/>
          <a:stretch/>
        </p:blipFill>
        <p:spPr>
          <a:xfrm>
            <a:off x="9429571" y="2715816"/>
            <a:ext cx="2577988" cy="3443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368489" y="2346484"/>
            <a:ext cx="10331356" cy="646331"/>
          </a:xfrm>
          <a:prstGeom prst="rect">
            <a:avLst/>
          </a:prstGeom>
        </p:spPr>
        <p:txBody>
          <a:bodyPr wrap="square">
            <a:spAutoFit/>
          </a:bodyPr>
          <a:lstStyle/>
          <a:p>
            <a:r>
              <a:rPr lang="en-GB" b="1" u="sng" dirty="0">
                <a:hlinkClick r:id="rId4"/>
              </a:rPr>
              <a:t>https://</a:t>
            </a:r>
            <a:r>
              <a:rPr lang="en-GB" b="1" u="sng" dirty="0" smtClean="0">
                <a:hlinkClick r:id="rId4"/>
              </a:rPr>
              <a:t>ecdc.europa.eu/en/publications-data/hepatitis-e-eueea-2005-2015</a:t>
            </a:r>
            <a:r>
              <a:rPr lang="en-GB" b="1" u="sng" dirty="0" smtClean="0"/>
              <a:t> </a:t>
            </a:r>
          </a:p>
          <a:p>
            <a:r>
              <a:rPr lang="en-GB" b="1" dirty="0">
                <a:hlinkClick r:id="rId5"/>
              </a:rPr>
              <a:t>https://</a:t>
            </a:r>
            <a:r>
              <a:rPr lang="en-GB" b="1" dirty="0" smtClean="0">
                <a:hlinkClick r:id="rId5"/>
              </a:rPr>
              <a:t>eurosurveillance.org/content/10.2807/1560-7917.ES.2017.22.26.30561</a:t>
            </a:r>
            <a:r>
              <a:rPr lang="en-GB" b="1" dirty="0" smtClean="0"/>
              <a:t> </a:t>
            </a:r>
            <a:endParaRPr lang="en-GB" b="1" dirty="0"/>
          </a:p>
        </p:txBody>
      </p:sp>
    </p:spTree>
    <p:extLst>
      <p:ext uri="{BB962C8B-B14F-4D97-AF65-F5344CB8AC3E}">
        <p14:creationId xmlns:p14="http://schemas.microsoft.com/office/powerpoint/2010/main" val="417192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15" y="393654"/>
            <a:ext cx="10306579" cy="822325"/>
          </a:xfrm>
        </p:spPr>
        <p:txBody>
          <a:bodyPr>
            <a:noAutofit/>
          </a:bodyPr>
          <a:lstStyle/>
          <a:p>
            <a:r>
              <a:rPr lang="en-GB" dirty="0">
                <a:ea typeface="Times New Roman" panose="02020603050405020304" pitchFamily="18" charset="0"/>
              </a:rPr>
              <a:t>Emergence and surveillance of hepatitis E in humans, EU/EEA, 2005–2015</a:t>
            </a:r>
          </a:p>
        </p:txBody>
      </p:sp>
      <p:sp>
        <p:nvSpPr>
          <p:cNvPr id="6" name="Content Placeholder 5"/>
          <p:cNvSpPr>
            <a:spLocks noGrp="1"/>
          </p:cNvSpPr>
          <p:nvPr>
            <p:ph idx="1"/>
          </p:nvPr>
        </p:nvSpPr>
        <p:spPr>
          <a:xfrm>
            <a:off x="394415" y="1703613"/>
            <a:ext cx="11479137" cy="3741843"/>
          </a:xfrm>
        </p:spPr>
        <p:txBody>
          <a:bodyPr>
            <a:normAutofit/>
          </a:bodyPr>
          <a:lstStyle/>
          <a:p>
            <a:pPr>
              <a:lnSpc>
                <a:spcPct val="200000"/>
              </a:lnSpc>
            </a:pPr>
            <a:r>
              <a:rPr lang="en-GB" b="1" dirty="0"/>
              <a:t>Study objective: </a:t>
            </a:r>
            <a:endParaRPr lang="en-GB" b="1" dirty="0" smtClean="0"/>
          </a:p>
          <a:p>
            <a:pPr>
              <a:lnSpc>
                <a:spcPct val="200000"/>
              </a:lnSpc>
            </a:pPr>
            <a:r>
              <a:rPr lang="en-GB" dirty="0" smtClean="0"/>
              <a:t>Provide an overview </a:t>
            </a:r>
            <a:r>
              <a:rPr lang="en-GB" dirty="0"/>
              <a:t>of national surveillance systems, applied case </a:t>
            </a:r>
            <a:r>
              <a:rPr lang="en-GB" dirty="0" smtClean="0"/>
              <a:t>definitions, laboratory </a:t>
            </a:r>
            <a:r>
              <a:rPr lang="en-GB" dirty="0"/>
              <a:t>methods for diagnosis</a:t>
            </a:r>
            <a:r>
              <a:rPr lang="en-GB" dirty="0" smtClean="0"/>
              <a:t>, </a:t>
            </a:r>
            <a:r>
              <a:rPr lang="en-GB" dirty="0"/>
              <a:t>and numbers of confirmed HEV cases across the </a:t>
            </a:r>
            <a:r>
              <a:rPr lang="en-GB" dirty="0" smtClean="0"/>
              <a:t>EU/EEA</a:t>
            </a:r>
            <a:endParaRPr lang="en-GB" dirty="0"/>
          </a:p>
        </p:txBody>
      </p:sp>
      <p:sp>
        <p:nvSpPr>
          <p:cNvPr id="5" name="Rectangle 4"/>
          <p:cNvSpPr/>
          <p:nvPr/>
        </p:nvSpPr>
        <p:spPr>
          <a:xfrm>
            <a:off x="369638" y="6290687"/>
            <a:ext cx="10331356" cy="461665"/>
          </a:xfrm>
          <a:prstGeom prst="rect">
            <a:avLst/>
          </a:prstGeom>
        </p:spPr>
        <p:txBody>
          <a:bodyPr wrap="square">
            <a:spAutoFit/>
          </a:bodyPr>
          <a:lstStyle/>
          <a:p>
            <a:r>
              <a:rPr lang="en-GB" sz="1200" u="sng" dirty="0">
                <a:hlinkClick r:id="rId2"/>
              </a:rPr>
              <a:t>https://</a:t>
            </a:r>
            <a:r>
              <a:rPr lang="en-GB" sz="1200" u="sng" dirty="0" smtClean="0">
                <a:hlinkClick r:id="rId2"/>
              </a:rPr>
              <a:t>ecdc.europa.eu/en/publications-data/hepatitis-e-eueea-2005-2015</a:t>
            </a:r>
            <a:r>
              <a:rPr lang="en-GB" sz="1200" u="sng" dirty="0" smtClean="0"/>
              <a:t> </a:t>
            </a:r>
          </a:p>
          <a:p>
            <a:r>
              <a:rPr lang="en-GB" sz="1200" dirty="0">
                <a:hlinkClick r:id="rId3"/>
              </a:rPr>
              <a:t>https://</a:t>
            </a:r>
            <a:r>
              <a:rPr lang="en-GB" sz="1200" dirty="0" smtClean="0">
                <a:hlinkClick r:id="rId3"/>
              </a:rPr>
              <a:t>eurosurveillance.org/content/10.2807/1560-7917.ES.2017.22.26.30561</a:t>
            </a:r>
            <a:r>
              <a:rPr lang="en-GB" sz="1200" dirty="0" smtClean="0"/>
              <a:t> </a:t>
            </a:r>
            <a:endParaRPr lang="en-GB" sz="1200" dirty="0"/>
          </a:p>
        </p:txBody>
      </p:sp>
    </p:spTree>
    <p:extLst>
      <p:ext uri="{BB962C8B-B14F-4D97-AF65-F5344CB8AC3E}">
        <p14:creationId xmlns:p14="http://schemas.microsoft.com/office/powerpoint/2010/main" val="2843411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ea typeface="Times New Roman" panose="02020603050405020304" pitchFamily="18" charset="0"/>
              </a:rPr>
              <a:t>Methods</a:t>
            </a:r>
            <a:endParaRPr lang="en-GB" dirty="0">
              <a:ea typeface="Times New Roman" panose="02020603050405020304" pitchFamily="18" charset="0"/>
            </a:endParaRPr>
          </a:p>
        </p:txBody>
      </p:sp>
      <p:sp>
        <p:nvSpPr>
          <p:cNvPr id="3" name="Content Placeholder 2"/>
          <p:cNvSpPr>
            <a:spLocks noGrp="1"/>
          </p:cNvSpPr>
          <p:nvPr>
            <p:ph idx="1"/>
          </p:nvPr>
        </p:nvSpPr>
        <p:spPr>
          <a:xfrm>
            <a:off x="313899" y="1475287"/>
            <a:ext cx="11586949" cy="4639130"/>
          </a:xfrm>
        </p:spPr>
        <p:txBody>
          <a:bodyPr anchor="ctr">
            <a:normAutofit/>
          </a:bodyPr>
          <a:lstStyle/>
          <a:p>
            <a:pPr marL="457200" indent="-457200">
              <a:lnSpc>
                <a:spcPct val="100000"/>
              </a:lnSpc>
              <a:spcBef>
                <a:spcPts val="1200"/>
              </a:spcBef>
              <a:spcAft>
                <a:spcPts val="1800"/>
              </a:spcAft>
              <a:buFont typeface="Arial" panose="020B0604020202020204" pitchFamily="34" charset="0"/>
              <a:buChar char="•"/>
            </a:pPr>
            <a:r>
              <a:rPr lang="en-GB" dirty="0" smtClean="0"/>
              <a:t>Questionnaire developed and piloted with participants </a:t>
            </a:r>
            <a:r>
              <a:rPr lang="en-GB" dirty="0"/>
              <a:t>at </a:t>
            </a:r>
            <a:r>
              <a:rPr lang="en-GB" dirty="0" smtClean="0"/>
              <a:t>an ECDC </a:t>
            </a:r>
            <a:r>
              <a:rPr lang="en-GB" dirty="0"/>
              <a:t>HEV expert group </a:t>
            </a:r>
            <a:r>
              <a:rPr lang="en-GB" dirty="0" smtClean="0"/>
              <a:t>meeting</a:t>
            </a:r>
            <a:endParaRPr lang="en-GB" sz="1050" dirty="0"/>
          </a:p>
          <a:p>
            <a:pPr marL="457200" indent="-457200">
              <a:lnSpc>
                <a:spcPct val="100000"/>
              </a:lnSpc>
              <a:spcBef>
                <a:spcPts val="1200"/>
              </a:spcBef>
              <a:spcAft>
                <a:spcPts val="1800"/>
              </a:spcAft>
              <a:buFont typeface="Arial" panose="020B0604020202020204" pitchFamily="34" charset="0"/>
              <a:buChar char="•"/>
            </a:pPr>
            <a:r>
              <a:rPr lang="en-GB" dirty="0"/>
              <a:t>Electronic PDF survey sent to all 31 Member States </a:t>
            </a:r>
            <a:endParaRPr lang="en-AU" dirty="0" smtClean="0"/>
          </a:p>
          <a:p>
            <a:pPr marL="457200" indent="-457200">
              <a:lnSpc>
                <a:spcPct val="100000"/>
              </a:lnSpc>
              <a:spcBef>
                <a:spcPts val="1200"/>
              </a:spcBef>
              <a:spcAft>
                <a:spcPts val="1800"/>
              </a:spcAft>
              <a:buFont typeface="Arial" panose="020B0604020202020204" pitchFamily="34" charset="0"/>
              <a:buChar char="•"/>
            </a:pPr>
            <a:r>
              <a:rPr lang="en-AU" dirty="0" smtClean="0"/>
              <a:t>Response from </a:t>
            </a:r>
            <a:r>
              <a:rPr lang="en-AU" b="1" dirty="0" smtClean="0"/>
              <a:t>30</a:t>
            </a:r>
            <a:r>
              <a:rPr lang="en-AU" dirty="0" smtClean="0"/>
              <a:t>/31 EU/EEA countries</a:t>
            </a:r>
            <a:endParaRPr lang="en-AU" dirty="0"/>
          </a:p>
          <a:p>
            <a:pPr marL="457200" indent="-457200">
              <a:lnSpc>
                <a:spcPct val="100000"/>
              </a:lnSpc>
              <a:spcBef>
                <a:spcPts val="1200"/>
              </a:spcBef>
              <a:spcAft>
                <a:spcPts val="1800"/>
              </a:spcAft>
              <a:buFont typeface="Arial" panose="020B0604020202020204" pitchFamily="34" charset="0"/>
              <a:buChar char="•"/>
            </a:pPr>
            <a:r>
              <a:rPr lang="en-AU" dirty="0" smtClean="0"/>
              <a:t>Descriptive analysis of surveillance systems, number of </a:t>
            </a:r>
            <a:r>
              <a:rPr lang="en-GB" dirty="0"/>
              <a:t>cases by age, gender, hospitalisation </a:t>
            </a:r>
            <a:r>
              <a:rPr lang="en-GB" dirty="0" smtClean="0"/>
              <a:t>status, number of deaths</a:t>
            </a:r>
            <a:endParaRPr lang="en-AU" dirty="0" smtClean="0"/>
          </a:p>
        </p:txBody>
      </p:sp>
      <p:sp>
        <p:nvSpPr>
          <p:cNvPr id="4" name="Rectangle 3"/>
          <p:cNvSpPr/>
          <p:nvPr/>
        </p:nvSpPr>
        <p:spPr>
          <a:xfrm>
            <a:off x="369638" y="6290687"/>
            <a:ext cx="10331356" cy="461665"/>
          </a:xfrm>
          <a:prstGeom prst="rect">
            <a:avLst/>
          </a:prstGeom>
        </p:spPr>
        <p:txBody>
          <a:bodyPr wrap="square">
            <a:spAutoFit/>
          </a:bodyPr>
          <a:lstStyle/>
          <a:p>
            <a:r>
              <a:rPr lang="en-GB" sz="1200" u="sng" dirty="0">
                <a:hlinkClick r:id="rId3"/>
              </a:rPr>
              <a:t>https://</a:t>
            </a:r>
            <a:r>
              <a:rPr lang="en-GB" sz="1200" u="sng" dirty="0" smtClean="0">
                <a:hlinkClick r:id="rId3"/>
              </a:rPr>
              <a:t>ecdc.europa.eu/en/publications-data/hepatitis-e-eueea-2005-2015</a:t>
            </a:r>
            <a:r>
              <a:rPr lang="en-GB" sz="1200" u="sng" dirty="0" smtClean="0"/>
              <a:t> </a:t>
            </a:r>
          </a:p>
          <a:p>
            <a:r>
              <a:rPr lang="en-GB" sz="1200" dirty="0">
                <a:hlinkClick r:id="rId4"/>
              </a:rPr>
              <a:t>https://</a:t>
            </a:r>
            <a:r>
              <a:rPr lang="en-GB" sz="1200" dirty="0" smtClean="0">
                <a:hlinkClick r:id="rId4"/>
              </a:rPr>
              <a:t>eurosurveillance.org/content/10.2807/1560-7917.ES.2017.22.26.30561</a:t>
            </a:r>
            <a:r>
              <a:rPr lang="en-GB" sz="1200" dirty="0" smtClean="0"/>
              <a:t> </a:t>
            </a:r>
            <a:endParaRPr lang="en-GB" sz="1200" dirty="0"/>
          </a:p>
        </p:txBody>
      </p:sp>
    </p:spTree>
    <p:extLst>
      <p:ext uri="{BB962C8B-B14F-4D97-AF65-F5344CB8AC3E}">
        <p14:creationId xmlns:p14="http://schemas.microsoft.com/office/powerpoint/2010/main" val="2511567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id="{3426AD26-5EB0-4084-A74E-38ED914AF0A5}" vid="{BA067C81-9F1F-4477-A8FE-203D54361A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ECDC_PowerPoint_Template_2018-newbuilding-16-9 V3</Template>
  <TotalTime>89</TotalTime>
  <Words>1668</Words>
  <Application>Microsoft Office PowerPoint</Application>
  <PresentationFormat>Widescreen</PresentationFormat>
  <Paragraphs>107</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Tahoma</vt:lpstr>
      <vt:lpstr>Times New Roman</vt:lpstr>
      <vt:lpstr>Wingdings</vt:lpstr>
      <vt:lpstr>Theme_ECDC</vt:lpstr>
      <vt:lpstr>Situation overview on hepatitis E  in the EU/EEA Member States </vt:lpstr>
      <vt:lpstr>Surveillance of hepatitis E in Europe</vt:lpstr>
      <vt:lpstr>Key objectives of current work at EU level on HEV</vt:lpstr>
      <vt:lpstr>ECDC activities 2015–2019</vt:lpstr>
      <vt:lpstr>Hepatitis E virus: Assessment of the epidemiological situation in humans in Europe, 2014/15</vt:lpstr>
      <vt:lpstr>Presentations from ECDC expert group meetings, 2015 and 2018</vt:lpstr>
      <vt:lpstr>EU/EEA Member State survey </vt:lpstr>
      <vt:lpstr>Emergence and surveillance of hepatitis E in humans, EU/EEA, 2005–2015</vt:lpstr>
      <vt:lpstr>Methods</vt:lpstr>
      <vt:lpstr>HEV surveillance systems in EU/EEA, 2015</vt:lpstr>
      <vt:lpstr>HEV case definitions in EU/EEA surveillance systems</vt:lpstr>
      <vt:lpstr>Number of laboratory-confirmed cases of HEV by year and start of surveillance, 22 EU/EEA Member States, 2005–2015*</vt:lpstr>
      <vt:lpstr>Confirmed cases of hepatitis E by travel history and year, 15 EU/EEA Member States 2005–2015*</vt:lpstr>
      <vt:lpstr>Proportion of confirmed HEV cases by sex and year in 17 EU/EEA Member States, 2005–2015* </vt:lpstr>
      <vt:lpstr>Proportion of HEV confirmed cases by age group and year in 16 EU/EEA Member States, 2005–2015*</vt:lpstr>
      <vt:lpstr>Number of hospitalisations in confirmed HEV cases in 14 EU/EEA Member States, 2005–2015*</vt:lpstr>
      <vt:lpstr>Number of deaths associated with HEV infection, 12 EU/EEA Member States, 2005–2015*</vt:lpstr>
      <vt:lpstr>Technical guidance:  suggestions for national testing and surveillance of hepatitis E</vt:lpstr>
      <vt:lpstr>Technical guidance: suggestions for national testing and surveillance of hepatitis E</vt:lpstr>
      <vt:lpstr>Risk and prevention of HEV transmission through substances of human origin</vt:lpstr>
      <vt:lpstr>Collaboration with EFSA</vt:lpstr>
      <vt:lpstr>Conclusions</vt:lpstr>
      <vt:lpstr>Acknowledgement</vt:lpstr>
    </vt:vector>
  </TitlesOfParts>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Cornelia Adlhoch</dc:creator>
  <cp:lastModifiedBy>Caroline Daamen</cp:lastModifiedBy>
  <cp:revision>20</cp:revision>
  <dcterms:created xsi:type="dcterms:W3CDTF">2019-06-24T07:50:01Z</dcterms:created>
  <dcterms:modified xsi:type="dcterms:W3CDTF">2019-07-17T15:30:07Z</dcterms:modified>
</cp:coreProperties>
</file>