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6858000" cy="37801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67D"/>
    <a:srgbClr val="0F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60" d="100"/>
          <a:sy n="60" d="100"/>
        </p:scale>
        <p:origin x="25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6186506"/>
            <a:ext cx="5829300" cy="131605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9854567"/>
            <a:ext cx="5143500" cy="91266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2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0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012583"/>
            <a:ext cx="1478756" cy="32035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012583"/>
            <a:ext cx="4350544" cy="320350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2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0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9424147"/>
            <a:ext cx="5915025" cy="1572439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25297298"/>
            <a:ext cx="5915025" cy="82690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062913"/>
            <a:ext cx="2914650" cy="239847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0062913"/>
            <a:ext cx="2914650" cy="239847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012591"/>
            <a:ext cx="5915025" cy="7306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9266633"/>
            <a:ext cx="2901255" cy="4541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3808066"/>
            <a:ext cx="2901255" cy="20309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9266633"/>
            <a:ext cx="2915543" cy="4541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3808066"/>
            <a:ext cx="2915543" cy="20309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3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3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520103"/>
            <a:ext cx="2211884" cy="882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5442731"/>
            <a:ext cx="3471863" cy="268636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1340465"/>
            <a:ext cx="2211884" cy="210096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7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520103"/>
            <a:ext cx="2211884" cy="882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5442731"/>
            <a:ext cx="3471863" cy="268636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1340465"/>
            <a:ext cx="2211884" cy="210096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2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012591"/>
            <a:ext cx="5915025" cy="730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0062913"/>
            <a:ext cx="5915025" cy="2398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35036445"/>
            <a:ext cx="1543050" cy="2012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35036445"/>
            <a:ext cx="2314575" cy="2012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35036445"/>
            <a:ext cx="1543050" cy="2012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8" y="240630"/>
            <a:ext cx="45130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51052">
              <a:lnSpc>
                <a:spcPct val="90000"/>
              </a:lnSpc>
              <a:tabLst>
                <a:tab pos="2238228" algn="l"/>
              </a:tabLst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sick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 who didn’t want to go home</a:t>
            </a:r>
          </a:p>
        </p:txBody>
      </p:sp>
      <p:sp>
        <p:nvSpPr>
          <p:cNvPr id="5" name="TextBox 4"/>
          <p:cNvSpPr txBox="1"/>
          <p:nvPr/>
        </p:nvSpPr>
        <p:spPr>
          <a:xfrm rot="21445548">
            <a:off x="-39093" y="913105"/>
            <a:ext cx="5490509" cy="525609"/>
          </a:xfrm>
          <a:prstGeom prst="rect">
            <a:avLst/>
          </a:prstGeom>
          <a:solidFill>
            <a:srgbClr val="10367D"/>
          </a:solidFill>
        </p:spPr>
        <p:txBody>
          <a:bodyPr wrap="square" lIns="144000" tIns="108001" rIns="144000" bIns="0" rtlCol="0">
            <a:no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 was contagious, but refused to go home.”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78" y="292829"/>
            <a:ext cx="993481" cy="886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8054" y="1502949"/>
            <a:ext cx="6429350" cy="4193959"/>
            <a:chOff x="582517" y="5641798"/>
            <a:chExt cx="13287422" cy="86675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17" y="6042704"/>
              <a:ext cx="12390419" cy="82666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Oval Callout 7"/>
            <p:cNvSpPr/>
            <p:nvPr/>
          </p:nvSpPr>
          <p:spPr>
            <a:xfrm flipH="1">
              <a:off x="9814295" y="5641798"/>
              <a:ext cx="4055644" cy="2919715"/>
            </a:xfrm>
            <a:prstGeom prst="wedgeEllipseCallout">
              <a:avLst>
                <a:gd name="adj1" fmla="val 24477"/>
                <a:gd name="adj2" fmla="val 6587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Yup. I definitely don’t feel a hundred percent today. I might have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flu.</a:t>
              </a: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3969780" y="5721340"/>
              <a:ext cx="4087281" cy="2745335"/>
            </a:xfrm>
            <a:prstGeom prst="wedgeEllipseCallout">
              <a:avLst>
                <a:gd name="adj1" fmla="val -45246"/>
                <a:gd name="adj2" fmla="val 4511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Hey Pete, </a:t>
              </a:r>
              <a:b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what’s the matter? You’re looking really weary.</a:t>
              </a:r>
              <a:endParaRPr lang="en-GB" sz="1200" b="1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3579" y="5018672"/>
            <a:ext cx="6361033" cy="13264304"/>
            <a:chOff x="-352411" y="13190962"/>
            <a:chExt cx="15319240" cy="319443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" b="14708"/>
            <a:stretch/>
          </p:blipFill>
          <p:spPr>
            <a:xfrm rot="21235817">
              <a:off x="-276163" y="14564111"/>
              <a:ext cx="15242992" cy="882138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4" t="5688" r="22259"/>
            <a:stretch/>
          </p:blipFill>
          <p:spPr>
            <a:xfrm rot="384339">
              <a:off x="2054193" y="22618515"/>
              <a:ext cx="10587789" cy="112600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-352411" y="22838914"/>
              <a:ext cx="5998358" cy="2092162"/>
            </a:xfrm>
            <a:prstGeom prst="rect">
              <a:avLst/>
            </a:prstGeom>
            <a:solidFill>
              <a:srgbClr val="65B32E"/>
            </a:solidFill>
            <a:ln w="38100">
              <a:noFill/>
            </a:ln>
          </p:spPr>
          <p:txBody>
            <a:bodyPr wrap="square" lIns="288000" tIns="180000" rIns="144000" rtlCol="0">
              <a:no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few minutes later, both doctors are in an examination room…</a:t>
              </a: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2180243" y="29743287"/>
              <a:ext cx="5403399" cy="3183982"/>
            </a:xfrm>
            <a:prstGeom prst="wedgeEllipseCallout">
              <a:avLst>
                <a:gd name="adj1" fmla="val 37542"/>
                <a:gd name="adj2" fmla="val -6611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Just what I thought: sore throat and a fever. </a:t>
              </a:r>
              <a:r>
                <a:rPr lang="en-GB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It looks like you have the flu!</a:t>
              </a:r>
              <a:endPara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6308635" y="22901221"/>
              <a:ext cx="3478681" cy="2221782"/>
            </a:xfrm>
            <a:prstGeom prst="wedgeEllipseCallout">
              <a:avLst>
                <a:gd name="adj1" fmla="val -44367"/>
                <a:gd name="adj2" fmla="val 8002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1" rtlCol="0" anchor="ctr"/>
            <a:lstStyle/>
            <a:p>
              <a:pPr algn="ctr"/>
              <a:r>
                <a:rPr lang="en-GB" sz="1200" b="1" noProof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Ahhhhh</a:t>
              </a: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6642726" y="13945671"/>
              <a:ext cx="4337820" cy="3433732"/>
            </a:xfrm>
            <a:prstGeom prst="wedgeEllipseCallout">
              <a:avLst>
                <a:gd name="adj1" fmla="val 34249"/>
                <a:gd name="adj2" fmla="val 7291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Have </a:t>
              </a:r>
              <a:b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 seen the waiting room?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There must be 20 people out there waiting to see me.</a:t>
              </a: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513216" y="13190962"/>
              <a:ext cx="4897120" cy="2594340"/>
            </a:xfrm>
            <a:prstGeom prst="wedgeEllipseCallout">
              <a:avLst>
                <a:gd name="adj1" fmla="val 33823"/>
                <a:gd name="adj2" fmla="val 7134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 know what, why don’t you let me do a quick check-up?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5315290" y="19679397"/>
              <a:ext cx="3496346" cy="2434218"/>
            </a:xfrm>
            <a:prstGeom prst="wedgeEllipseCallout">
              <a:avLst>
                <a:gd name="adj1" fmla="val -3430"/>
                <a:gd name="adj2" fmla="val -8221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know, I know, but it will only take a second.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0" r="18426" b="4566"/>
            <a:stretch/>
          </p:blipFill>
          <p:spPr>
            <a:xfrm rot="21331776">
              <a:off x="698988" y="33043831"/>
              <a:ext cx="11754239" cy="1209148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0" name="Oval Callout 19"/>
            <p:cNvSpPr/>
            <p:nvPr/>
          </p:nvSpPr>
          <p:spPr>
            <a:xfrm>
              <a:off x="4540827" y="38790120"/>
              <a:ext cx="3485587" cy="2816570"/>
            </a:xfrm>
            <a:prstGeom prst="wedgeEllipseCallout">
              <a:avLst>
                <a:gd name="adj1" fmla="val -60260"/>
                <a:gd name="adj2" fmla="val -7095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What are you saying? </a:t>
              </a:r>
            </a:p>
            <a:p>
              <a:pPr algn="ctr">
                <a:lnSpc>
                  <a:spcPct val="90000"/>
                </a:lnSpc>
              </a:pP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I’ve got work to do!</a:t>
              </a: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4852263" y="34020758"/>
              <a:ext cx="3643116" cy="3118630"/>
            </a:xfrm>
            <a:prstGeom prst="wedgeEllipseCallout">
              <a:avLst>
                <a:gd name="adj1" fmla="val 70031"/>
                <a:gd name="adj2" fmla="val 3200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really think you should go home and rest.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25537" b="4990"/>
          <a:stretch/>
        </p:blipFill>
        <p:spPr>
          <a:xfrm rot="549342">
            <a:off x="1164487" y="17758785"/>
            <a:ext cx="4590876" cy="48234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Oval Callout 23"/>
          <p:cNvSpPr/>
          <p:nvPr/>
        </p:nvSpPr>
        <p:spPr>
          <a:xfrm>
            <a:off x="3168181" y="17990030"/>
            <a:ext cx="1521014" cy="1025022"/>
          </a:xfrm>
          <a:prstGeom prst="wedgeEllipseCallout">
            <a:avLst>
              <a:gd name="adj1" fmla="val 49310"/>
              <a:gd name="adj2" fmla="val 497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don’t we do a rapid test to find out for sure?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2437511" y="20259883"/>
            <a:ext cx="2148825" cy="1286555"/>
          </a:xfrm>
          <a:prstGeom prst="wedgeEllipseCallout">
            <a:avLst>
              <a:gd name="adj1" fmla="val -24966"/>
              <a:gd name="adj2" fmla="val -7902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Fine. That’ll take about 30 minutes, in the meantime 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I’ll take care of 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Mrs. Miller…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7498" r="8389"/>
          <a:stretch/>
        </p:blipFill>
        <p:spPr>
          <a:xfrm>
            <a:off x="760104" y="22457154"/>
            <a:ext cx="5165558" cy="4175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Oval Callout 28"/>
          <p:cNvSpPr/>
          <p:nvPr/>
        </p:nvSpPr>
        <p:spPr>
          <a:xfrm>
            <a:off x="4068781" y="21073762"/>
            <a:ext cx="2727291" cy="2114322"/>
          </a:xfrm>
          <a:prstGeom prst="wedgeEllipseCallout">
            <a:avLst>
              <a:gd name="adj1" fmla="val -16528"/>
              <a:gd name="adj2" fmla="val 5915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Hold it right there, </a:t>
            </a:r>
            <a:b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friend!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Mrs Miller?! The old lady with the bad hip? She’s in her late 70s! People 65 years or older are at increased risk for developing flu-related complications.</a:t>
            </a:r>
          </a:p>
        </p:txBody>
      </p:sp>
      <p:grpSp>
        <p:nvGrpSpPr>
          <p:cNvPr id="33" name="Group 32"/>
          <p:cNvGrpSpPr/>
          <p:nvPr/>
        </p:nvGrpSpPr>
        <p:grpSpPr>
          <a:xfrm rot="499855">
            <a:off x="487798" y="26249644"/>
            <a:ext cx="5878689" cy="4425407"/>
            <a:chOff x="30536600" y="48791628"/>
            <a:chExt cx="16484221" cy="1240912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7" t="8042" r="17367" b="6684"/>
            <a:stretch/>
          </p:blipFill>
          <p:spPr>
            <a:xfrm>
              <a:off x="30536600" y="48791628"/>
              <a:ext cx="16484221" cy="1240912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2" name="Oval Callout 31"/>
            <p:cNvSpPr/>
            <p:nvPr/>
          </p:nvSpPr>
          <p:spPr>
            <a:xfrm rot="21100145">
              <a:off x="36067042" y="49769684"/>
              <a:ext cx="5239032" cy="5969486"/>
            </a:xfrm>
            <a:prstGeom prst="wedgeEllipseCallout">
              <a:avLst>
                <a:gd name="adj1" fmla="val 62071"/>
                <a:gd name="adj2" fmla="val -11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am glad </a:t>
              </a:r>
              <a:b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 agree. The fever must’ve temporarily clouded your mind. Now go home and get some rest. I’ll take care of business.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rot="21236185">
            <a:off x="392689" y="29589680"/>
            <a:ext cx="5488774" cy="5457393"/>
            <a:chOff x="43629023" y="47327545"/>
            <a:chExt cx="12936936" cy="128629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0" t="8872" r="7614"/>
            <a:stretch/>
          </p:blipFill>
          <p:spPr>
            <a:xfrm>
              <a:off x="43629023" y="48742518"/>
              <a:ext cx="12936936" cy="1144800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5" name="Oval Callout 34"/>
            <p:cNvSpPr/>
            <p:nvPr/>
          </p:nvSpPr>
          <p:spPr>
            <a:xfrm rot="363815">
              <a:off x="49020132" y="54375341"/>
              <a:ext cx="2893048" cy="2122391"/>
            </a:xfrm>
            <a:prstGeom prst="wedgeEllipseCallout">
              <a:avLst>
                <a:gd name="adj1" fmla="val 52150"/>
                <a:gd name="adj2" fmla="val -8516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Get well soon!</a:t>
              </a:r>
            </a:p>
          </p:txBody>
        </p:sp>
        <p:sp>
          <p:nvSpPr>
            <p:cNvPr id="36" name="Oval Callout 35"/>
            <p:cNvSpPr/>
            <p:nvPr/>
          </p:nvSpPr>
          <p:spPr>
            <a:xfrm rot="363815">
              <a:off x="50539145" y="47327545"/>
              <a:ext cx="5404192" cy="3341802"/>
            </a:xfrm>
            <a:prstGeom prst="wedgeEllipseCallout">
              <a:avLst>
                <a:gd name="adj1" fmla="val -46525"/>
                <a:gd name="adj2" fmla="val 5996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Thanks.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And about that test… I don’t think I need it.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I’ll stay home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no matter what the results.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34736536"/>
            <a:ext cx="6858000" cy="3065013"/>
          </a:xfrm>
          <a:prstGeom prst="rect">
            <a:avLst/>
          </a:prstGeom>
          <a:solidFill>
            <a:srgbClr val="10367D"/>
          </a:solidFill>
        </p:spPr>
        <p:txBody>
          <a:bodyPr wrap="square" lIns="432000" tIns="216000" rIns="14400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Influenza vaccination protects </a:t>
            </a:r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yourself and the people around you.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 </a:t>
            </a:r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healthcare worker</a:t>
            </a:r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there’s a lot you can do against the flu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vaccinated each year</a:t>
            </a: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Wash your hands</a:t>
            </a: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Stay home when sick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3657253" y="24994624"/>
            <a:ext cx="3138820" cy="1711992"/>
          </a:xfrm>
          <a:prstGeom prst="wedgeEllipseCallout">
            <a:avLst>
              <a:gd name="adj1" fmla="val -75546"/>
              <a:gd name="adj2" fmla="val 4322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sure know your public health guidelines! But I guess you are right: </a:t>
            </a:r>
            <a:r>
              <a:rPr lang="en-GB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should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stay away from people – even if this turns out to be nothing but a cold.</a:t>
            </a:r>
          </a:p>
        </p:txBody>
      </p:sp>
    </p:spTree>
    <p:extLst>
      <p:ext uri="{BB962C8B-B14F-4D97-AF65-F5344CB8AC3E}">
        <p14:creationId xmlns:p14="http://schemas.microsoft.com/office/powerpoint/2010/main" val="342276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262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Marozzi</dc:creator>
  <cp:lastModifiedBy>Marianna Marozzi</cp:lastModifiedBy>
  <cp:revision>25</cp:revision>
  <dcterms:created xsi:type="dcterms:W3CDTF">2019-11-05T12:36:31Z</dcterms:created>
  <dcterms:modified xsi:type="dcterms:W3CDTF">2019-11-07T16:06:42Z</dcterms:modified>
</cp:coreProperties>
</file>