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Masters/slideMaster2.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3" r:id="rId2"/>
  </p:sldMasterIdLst>
  <p:notesMasterIdLst>
    <p:notesMasterId r:id="rId16"/>
  </p:notesMasterIdLst>
  <p:handoutMasterIdLst>
    <p:handoutMasterId r:id="rId17"/>
  </p:handoutMasterIdLst>
  <p:sldIdLst>
    <p:sldId id="256" r:id="rId3"/>
    <p:sldId id="336" r:id="rId4"/>
    <p:sldId id="331" r:id="rId5"/>
    <p:sldId id="334" r:id="rId6"/>
    <p:sldId id="337" r:id="rId7"/>
    <p:sldId id="335" r:id="rId8"/>
    <p:sldId id="325" r:id="rId9"/>
    <p:sldId id="327" r:id="rId10"/>
    <p:sldId id="324" r:id="rId11"/>
    <p:sldId id="326" r:id="rId12"/>
    <p:sldId id="329" r:id="rId13"/>
    <p:sldId id="328" r:id="rId14"/>
    <p:sldId id="330" r:id="rId15"/>
  </p:sldIdLst>
  <p:sldSz cx="9144000" cy="6858000" type="screen4x3"/>
  <p:notesSz cx="6669088" cy="9775825"/>
  <p:defaultTextStyle>
    <a:defPPr>
      <a:defRPr lang="de-DE"/>
    </a:defPPr>
    <a:lvl1pPr algn="l" rtl="0" eaLnBrk="0" fontAlgn="base" hangingPunct="0">
      <a:lnSpc>
        <a:spcPct val="90000"/>
      </a:lnSpc>
      <a:spcBef>
        <a:spcPct val="0"/>
      </a:spcBef>
      <a:spcAft>
        <a:spcPct val="30000"/>
      </a:spcAft>
      <a:defRPr sz="2000" kern="1200">
        <a:solidFill>
          <a:schemeClr val="tx1"/>
        </a:solidFill>
        <a:latin typeface="Tahoma" pitchFamily="34" charset="0"/>
        <a:ea typeface="+mn-ea"/>
        <a:cs typeface="+mn-cs"/>
      </a:defRPr>
    </a:lvl1pPr>
    <a:lvl2pPr marL="457200" algn="l" rtl="0" eaLnBrk="0" fontAlgn="base" hangingPunct="0">
      <a:lnSpc>
        <a:spcPct val="90000"/>
      </a:lnSpc>
      <a:spcBef>
        <a:spcPct val="0"/>
      </a:spcBef>
      <a:spcAft>
        <a:spcPct val="30000"/>
      </a:spcAft>
      <a:defRPr sz="2000" kern="1200">
        <a:solidFill>
          <a:schemeClr val="tx1"/>
        </a:solidFill>
        <a:latin typeface="Tahoma" pitchFamily="34" charset="0"/>
        <a:ea typeface="+mn-ea"/>
        <a:cs typeface="+mn-cs"/>
      </a:defRPr>
    </a:lvl2pPr>
    <a:lvl3pPr marL="914400" algn="l" rtl="0" eaLnBrk="0" fontAlgn="base" hangingPunct="0">
      <a:lnSpc>
        <a:spcPct val="90000"/>
      </a:lnSpc>
      <a:spcBef>
        <a:spcPct val="0"/>
      </a:spcBef>
      <a:spcAft>
        <a:spcPct val="30000"/>
      </a:spcAft>
      <a:defRPr sz="2000" kern="1200">
        <a:solidFill>
          <a:schemeClr val="tx1"/>
        </a:solidFill>
        <a:latin typeface="Tahoma" pitchFamily="34" charset="0"/>
        <a:ea typeface="+mn-ea"/>
        <a:cs typeface="+mn-cs"/>
      </a:defRPr>
    </a:lvl3pPr>
    <a:lvl4pPr marL="1371600" algn="l" rtl="0" eaLnBrk="0" fontAlgn="base" hangingPunct="0">
      <a:lnSpc>
        <a:spcPct val="90000"/>
      </a:lnSpc>
      <a:spcBef>
        <a:spcPct val="0"/>
      </a:spcBef>
      <a:spcAft>
        <a:spcPct val="30000"/>
      </a:spcAft>
      <a:defRPr sz="2000" kern="1200">
        <a:solidFill>
          <a:schemeClr val="tx1"/>
        </a:solidFill>
        <a:latin typeface="Tahoma" pitchFamily="34" charset="0"/>
        <a:ea typeface="+mn-ea"/>
        <a:cs typeface="+mn-cs"/>
      </a:defRPr>
    </a:lvl4pPr>
    <a:lvl5pPr marL="1828800" algn="l" rtl="0" eaLnBrk="0" fontAlgn="base" hangingPunct="0">
      <a:lnSpc>
        <a:spcPct val="90000"/>
      </a:lnSpc>
      <a:spcBef>
        <a:spcPct val="0"/>
      </a:spcBef>
      <a:spcAft>
        <a:spcPct val="3000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Würz" initials="AW" lastIdx="51" clrIdx="0"/>
  <p:cmAuthor id="7" name="Ana Flamind" initials="AF" lastIdx="11" clrIdx="7"/>
  <p:cmAuthor id="1" name="unurm" initials="u" lastIdx="9" clrIdx="1"/>
  <p:cmAuthor id="8" name="Andrea Wurz" initials="AW" lastIdx="7" clrIdx="8"/>
  <p:cmAuthor id="2" name="brandaom" initials="Maria" lastIdx="4" clrIdx="2"/>
  <p:cmAuthor id="3" name="badrm" initials="Mayssa" lastIdx="1" clrIdx="3"/>
  <p:cmAuthor id="4" name="Piotr Wysocki" initials="PW" lastIdx="12" clrIdx="4"/>
  <p:cmAuthor id="5" name="Katerina Sylla" initials="KS" lastIdx="1" clrIdx="5"/>
  <p:cmAuthor id="6" name="krapelsa" initials="Gabrielle"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B7B"/>
    <a:srgbClr val="00316C"/>
    <a:srgbClr val="003A80"/>
    <a:srgbClr val="69AE23"/>
    <a:srgbClr val="05B8CB"/>
    <a:srgbClr val="FF33CC"/>
    <a:srgbClr val="FF0000"/>
    <a:srgbClr val="0A0A76"/>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32" autoAdjust="0"/>
    <p:restoredTop sz="73375" autoAdjust="0"/>
  </p:normalViewPr>
  <p:slideViewPr>
    <p:cSldViewPr snapToGrid="0">
      <p:cViewPr>
        <p:scale>
          <a:sx n="60" d="100"/>
          <a:sy n="60" d="100"/>
        </p:scale>
        <p:origin x="-1620" y="-498"/>
      </p:cViewPr>
      <p:guideLst>
        <p:guide orient="horz" pos="2160"/>
        <p:guide pos="2880"/>
      </p:guideLst>
    </p:cSldViewPr>
  </p:slideViewPr>
  <p:outlineViewPr>
    <p:cViewPr>
      <p:scale>
        <a:sx n="33" d="100"/>
        <a:sy n="33" d="100"/>
      </p:scale>
      <p:origin x="0" y="364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26" Type="http://schemas.openxmlformats.org/officeDocument/2006/relationships/customXml" Target="../customXml/item4.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112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657225" y="561975"/>
            <a:ext cx="3322638" cy="2493963"/>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20941" y="3397779"/>
            <a:ext cx="5335270" cy="56448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smtClean="0"/>
          </a:p>
        </p:txBody>
      </p:sp>
    </p:spTree>
    <p:extLst>
      <p:ext uri="{BB962C8B-B14F-4D97-AF65-F5344CB8AC3E}">
        <p14:creationId xmlns:p14="http://schemas.microsoft.com/office/powerpoint/2010/main" val="39057818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561975"/>
            <a:ext cx="3322638" cy="2493963"/>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0" strike="noStrike" dirty="0" smtClean="0">
                <a:solidFill>
                  <a:schemeClr val="tx1"/>
                </a:solidFill>
                <a:latin typeface="Times" pitchFamily="18" charset="0"/>
              </a:rPr>
              <a:t>This</a:t>
            </a:r>
            <a:r>
              <a:rPr lang="en-GB" b="0" strike="noStrike" baseline="0" dirty="0" smtClean="0">
                <a:solidFill>
                  <a:schemeClr val="tx1"/>
                </a:solidFill>
                <a:latin typeface="Times" pitchFamily="18" charset="0"/>
              </a:rPr>
              <a:t> presentation </a:t>
            </a:r>
            <a:r>
              <a:rPr lang="en-GB" b="0" strike="noStrike" baseline="0" dirty="0" smtClean="0">
                <a:solidFill>
                  <a:schemeClr val="tx1"/>
                </a:solidFill>
                <a:latin typeface="Times" pitchFamily="18" charset="0"/>
              </a:rPr>
              <a:t>is </a:t>
            </a:r>
            <a:r>
              <a:rPr lang="en-US" dirty="0" smtClean="0">
                <a:latin typeface="Times" pitchFamily="18" charset="0"/>
              </a:rPr>
              <a:t>part of the </a:t>
            </a:r>
            <a:r>
              <a:rPr lang="en-US" b="1" dirty="0" smtClean="0">
                <a:latin typeface="Times" pitchFamily="18" charset="0"/>
              </a:rPr>
              <a:t>ECDC Communication toolkit to support infection prevention in schools</a:t>
            </a:r>
            <a:r>
              <a:rPr lang="en-US" b="1" baseline="0" dirty="0" smtClean="0">
                <a:latin typeface="Times" pitchFamily="18" charset="0"/>
              </a:rPr>
              <a:t> - F</a:t>
            </a:r>
            <a:r>
              <a:rPr lang="en-US" b="1" dirty="0" smtClean="0">
                <a:latin typeface="Times" pitchFamily="18" charset="0"/>
              </a:rPr>
              <a:t>ocus on gastrointestinal diseases</a:t>
            </a:r>
            <a:r>
              <a:rPr lang="en-US" b="0" baseline="0" dirty="0" smtClean="0">
                <a:latin typeface="Times" pitchFamily="18" charset="0"/>
              </a:rPr>
              <a:t> developed by the </a:t>
            </a:r>
            <a:r>
              <a:rPr lang="en-GB" dirty="0" smtClean="0">
                <a:latin typeface="Times" pitchFamily="18" charset="0"/>
              </a:rPr>
              <a:t>European Centre for Disease Prevention and Control (</a:t>
            </a:r>
            <a:r>
              <a:rPr lang="en-US" dirty="0" smtClean="0">
                <a:latin typeface="Times" pitchFamily="18" charset="0"/>
              </a:rPr>
              <a:t>ECDC).</a:t>
            </a:r>
            <a:r>
              <a:rPr lang="en-US" baseline="0" dirty="0" smtClean="0">
                <a:latin typeface="Times" pitchFamily="18" charset="0"/>
              </a:rPr>
              <a:t> It</a:t>
            </a:r>
            <a:r>
              <a:rPr lang="en-US" dirty="0" smtClean="0">
                <a:latin typeface="Times" pitchFamily="18" charset="0"/>
              </a:rPr>
              <a:t> </a:t>
            </a:r>
            <a:r>
              <a:rPr lang="en-GB" b="0" strike="noStrike" baseline="0" dirty="0" smtClean="0">
                <a:solidFill>
                  <a:schemeClr val="tx1"/>
                </a:solidFill>
                <a:latin typeface="Times" pitchFamily="18" charset="0"/>
              </a:rPr>
              <a:t>can </a:t>
            </a:r>
            <a:r>
              <a:rPr lang="en-GB" b="0" strike="noStrike" baseline="0" dirty="0" smtClean="0">
                <a:solidFill>
                  <a:schemeClr val="tx1"/>
                </a:solidFill>
                <a:latin typeface="Times" pitchFamily="18" charset="0"/>
              </a:rPr>
              <a:t>be used, for example, in meetings with parents or during information sessions with teachers, to disseminate information about gastroenteritis, or after an outbreak in schools, in order to highlight the importance of prevention.</a:t>
            </a:r>
            <a:endParaRPr lang="en-GB" b="1" i="1" strike="noStrike" dirty="0" smtClean="0">
              <a:solidFill>
                <a:srgbClr val="FF0000"/>
              </a:solidFill>
              <a:latin typeface="Times" pitchFamily="18" charset="0"/>
            </a:endParaRP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baseline="0" dirty="0" smtClean="0"/>
              <a:t>Parents / teachers</a:t>
            </a:r>
          </a:p>
          <a:p>
            <a:endParaRPr lang="en-US" baseline="0" dirty="0" smtClean="0"/>
          </a:p>
          <a:p>
            <a:r>
              <a:rPr lang="en-GB" b="0" i="0" baseline="0" dirty="0" smtClean="0">
                <a:sym typeface="Wingdings" pitchFamily="2" charset="2"/>
              </a:rPr>
              <a:t>If parents / teachers apply and teach appropriate hygiene measures against gastroenteritis, then they:</a:t>
            </a:r>
            <a:endParaRPr lang="en-US" b="0" i="0" dirty="0" smtClean="0"/>
          </a:p>
          <a:p>
            <a:pPr>
              <a:buFont typeface="Arial" pitchFamily="34" charset="0"/>
              <a:buChar char="•"/>
            </a:pPr>
            <a:r>
              <a:rPr lang="en-US" dirty="0" smtClean="0"/>
              <a:t> will not have to refrain from work; children</a:t>
            </a:r>
            <a:r>
              <a:rPr lang="en-US" baseline="0" dirty="0" smtClean="0"/>
              <a:t> will be able to go to school</a:t>
            </a:r>
            <a:r>
              <a:rPr lang="en-US" dirty="0" smtClean="0"/>
              <a:t>;</a:t>
            </a:r>
          </a:p>
          <a:p>
            <a:pPr>
              <a:buFont typeface="Arial" pitchFamily="34" charset="0"/>
              <a:buChar char="•"/>
            </a:pPr>
            <a:r>
              <a:rPr lang="en-US" dirty="0" smtClean="0"/>
              <a:t> will be</a:t>
            </a:r>
            <a:r>
              <a:rPr lang="en-US" baseline="0" dirty="0" smtClean="0"/>
              <a:t> able to spend enjoyable time as a family / group; </a:t>
            </a:r>
          </a:p>
          <a:p>
            <a:pPr>
              <a:buFont typeface="Arial" pitchFamily="34" charset="0"/>
              <a:buChar char="•"/>
            </a:pPr>
            <a:r>
              <a:rPr lang="en-US" baseline="0" dirty="0" smtClean="0"/>
              <a:t> will avoid unexpected expenses and having to bother about going to the doctor;</a:t>
            </a:r>
          </a:p>
          <a:p>
            <a:pPr>
              <a:buFont typeface="Arial" pitchFamily="34" charset="0"/>
              <a:buChar char="•"/>
            </a:pPr>
            <a:r>
              <a:rPr lang="en-US" baseline="0" dirty="0" smtClean="0"/>
              <a:t> they will not have to worry about their and the children’s health;</a:t>
            </a:r>
          </a:p>
          <a:p>
            <a:pPr>
              <a:buFont typeface="Arial" pitchFamily="34" charset="0"/>
              <a:buChar char="•"/>
            </a:pPr>
            <a:r>
              <a:rPr lang="en-US" baseline="0" dirty="0" smtClean="0"/>
              <a:t> will help children in acquiring lifelong skills for their health and wellbeing.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None/>
            </a:pPr>
            <a:r>
              <a:rPr lang="en-GB" dirty="0" smtClean="0"/>
              <a:t>Gastroenteritis is largely </a:t>
            </a:r>
            <a:r>
              <a:rPr lang="en-GB" b="0" dirty="0" smtClean="0">
                <a:solidFill>
                  <a:schemeClr val="accent2"/>
                </a:solidFill>
              </a:rPr>
              <a:t>preventable</a:t>
            </a:r>
            <a:r>
              <a:rPr lang="en-GB" b="0" dirty="0" smtClean="0"/>
              <a:t> if </a:t>
            </a:r>
            <a:r>
              <a:rPr lang="en-GB" b="0" dirty="0" smtClean="0">
                <a:solidFill>
                  <a:schemeClr val="accent2"/>
                </a:solidFill>
              </a:rPr>
              <a:t>good hygiene </a:t>
            </a:r>
            <a:r>
              <a:rPr lang="en-GB" dirty="0" smtClean="0"/>
              <a:t>measures are applied!</a:t>
            </a:r>
          </a:p>
          <a:p>
            <a:pPr algn="l">
              <a:buNone/>
            </a:pPr>
            <a:endParaRPr lang="en-GB" sz="100" dirty="0" smtClean="0"/>
          </a:p>
          <a:p>
            <a:pPr>
              <a:buNone/>
            </a:pPr>
            <a:r>
              <a:rPr lang="en-GB" b="0" baseline="0" dirty="0" smtClean="0"/>
              <a:t>Key p</a:t>
            </a:r>
            <a:r>
              <a:rPr lang="en-GB" b="0" dirty="0" smtClean="0"/>
              <a:t>reventive measures include: </a:t>
            </a:r>
          </a:p>
          <a:p>
            <a:pPr marL="171450" indent="-171450">
              <a:lnSpc>
                <a:spcPct val="150000"/>
              </a:lnSpc>
              <a:buFont typeface="Arial" pitchFamily="34" charset="0"/>
              <a:buChar char="•"/>
            </a:pPr>
            <a:r>
              <a:rPr lang="en-US" sz="1200" dirty="0" smtClean="0"/>
              <a:t>Wash</a:t>
            </a:r>
            <a:r>
              <a:rPr lang="en-US" sz="1200" baseline="0" dirty="0" smtClean="0"/>
              <a:t> hands with liquid soap and water and dry them well with disposable paper towels.</a:t>
            </a:r>
          </a:p>
          <a:p>
            <a:pPr marL="171450" indent="-171450">
              <a:lnSpc>
                <a:spcPct val="150000"/>
              </a:lnSpc>
              <a:buFont typeface="Arial" pitchFamily="34" charset="0"/>
              <a:buChar char="•"/>
            </a:pPr>
            <a:r>
              <a:rPr lang="en-US" sz="1200" baseline="0" dirty="0" smtClean="0"/>
              <a:t>Wash hands after toilet use, before eating/handling food and after being </a:t>
            </a:r>
            <a:r>
              <a:rPr lang="en-US" sz="1200" dirty="0" smtClean="0"/>
              <a:t>outside.</a:t>
            </a:r>
          </a:p>
          <a:p>
            <a:pPr marL="171450" indent="-171450">
              <a:lnSpc>
                <a:spcPct val="150000"/>
              </a:lnSpc>
              <a:buFont typeface="Arial" pitchFamily="34" charset="0"/>
              <a:buChar char="•"/>
            </a:pPr>
            <a:r>
              <a:rPr lang="en-US" sz="1200" dirty="0" smtClean="0"/>
              <a:t>Any child or staff member with </a:t>
            </a:r>
            <a:r>
              <a:rPr lang="en-US" sz="1200" dirty="0" err="1" smtClean="0"/>
              <a:t>diarrhoea</a:t>
            </a:r>
            <a:r>
              <a:rPr lang="en-US" sz="1200" dirty="0" smtClean="0"/>
              <a:t> and/or vomiting should be sent home.</a:t>
            </a:r>
            <a:endParaRPr lang="en-GB" sz="1200" dirty="0" smtClean="0"/>
          </a:p>
          <a:p>
            <a:pPr marL="171450" indent="-171450">
              <a:lnSpc>
                <a:spcPct val="150000"/>
              </a:lnSpc>
              <a:buFont typeface="Arial" pitchFamily="34" charset="0"/>
              <a:buChar char="•"/>
            </a:pPr>
            <a:r>
              <a:rPr lang="en-US" sz="1200" b="0" i="0" dirty="0" smtClean="0">
                <a:sym typeface="Wingdings" pitchFamily="2" charset="2"/>
              </a:rPr>
              <a:t>Stay home until symptom</a:t>
            </a:r>
            <a:r>
              <a:rPr lang="en-US" sz="1200" b="0" i="0" baseline="0" dirty="0" smtClean="0">
                <a:sym typeface="Wingdings" pitchFamily="2" charset="2"/>
              </a:rPr>
              <a:t> free for 48 hours.</a:t>
            </a:r>
            <a:endParaRPr lang="en-US" sz="1200" b="0" i="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case of gastroenteritis, then you should:</a:t>
            </a:r>
          </a:p>
          <a:p>
            <a:endParaRPr lang="en-US" baseline="0" dirty="0" smtClean="0"/>
          </a:p>
          <a:p>
            <a:pPr>
              <a:buFont typeface="Arial" pitchFamily="34" charset="0"/>
              <a:buChar char="•"/>
            </a:pPr>
            <a:r>
              <a:rPr lang="en-US" b="0" baseline="0" dirty="0" smtClean="0"/>
              <a:t> avoid dehydration (</a:t>
            </a:r>
            <a:r>
              <a:rPr lang="en-GB" b="0" baseline="0" dirty="0" smtClean="0">
                <a:solidFill>
                  <a:schemeClr val="tx1"/>
                </a:solidFill>
              </a:rPr>
              <a:t>loss of fluids), and for this oral rehydration solutions may be useful</a:t>
            </a:r>
            <a:r>
              <a:rPr lang="en-US" b="0" baseline="0" dirty="0" smtClean="0"/>
              <a:t>;</a:t>
            </a:r>
          </a:p>
          <a:p>
            <a:pPr>
              <a:buFont typeface="Arial" pitchFamily="34" charset="0"/>
              <a:buChar char="•"/>
            </a:pPr>
            <a:r>
              <a:rPr lang="en-US" b="0" baseline="0" dirty="0" smtClean="0"/>
              <a:t> stay at home until symptom free for 48 hours;</a:t>
            </a:r>
          </a:p>
          <a:p>
            <a:pPr>
              <a:buFont typeface="Arial" pitchFamily="34" charset="0"/>
              <a:buChar char="•"/>
            </a:pPr>
            <a:r>
              <a:rPr lang="en-US" b="0" baseline="0" dirty="0" smtClean="0"/>
              <a:t> inform the school/working place;</a:t>
            </a:r>
          </a:p>
          <a:p>
            <a:pPr>
              <a:buFont typeface="Arial" pitchFamily="34" charset="0"/>
              <a:buChar char="•"/>
            </a:pPr>
            <a:r>
              <a:rPr lang="en-US" b="0" baseline="0" dirty="0" smtClean="0"/>
              <a:t> reinforce hand hygiene; </a:t>
            </a:r>
          </a:p>
          <a:p>
            <a:pPr>
              <a:buFont typeface="Arial" pitchFamily="34" charset="0"/>
              <a:buChar char="•"/>
            </a:pPr>
            <a:r>
              <a:rPr lang="en-GB" sz="1200" b="0" kern="1200" dirty="0" smtClean="0">
                <a:solidFill>
                  <a:schemeClr val="tx1"/>
                </a:solidFill>
                <a:latin typeface="Times" charset="0"/>
                <a:ea typeface="+mn-ea"/>
                <a:cs typeface="+mn-cs"/>
              </a:rPr>
              <a:t> ensure adequate</a:t>
            </a:r>
            <a:r>
              <a:rPr lang="en-GB" sz="1200" b="0" kern="1200" baseline="0" dirty="0" smtClean="0">
                <a:solidFill>
                  <a:schemeClr val="tx1"/>
                </a:solidFill>
                <a:latin typeface="Times" charset="0"/>
                <a:ea typeface="+mn-ea"/>
                <a:cs typeface="+mn-cs"/>
              </a:rPr>
              <a:t> cleaning and </a:t>
            </a:r>
            <a:r>
              <a:rPr lang="en-GB" sz="1200" b="0" kern="1200" dirty="0" smtClean="0">
                <a:solidFill>
                  <a:schemeClr val="tx1"/>
                </a:solidFill>
                <a:latin typeface="Times" charset="0"/>
                <a:ea typeface="+mn-ea"/>
                <a:cs typeface="+mn-cs"/>
              </a:rPr>
              <a:t>disinfection of frequently touched</a:t>
            </a:r>
            <a:r>
              <a:rPr lang="en-GB" sz="1200" b="0" kern="1200" baseline="0" dirty="0" smtClean="0">
                <a:solidFill>
                  <a:schemeClr val="tx1"/>
                </a:solidFill>
                <a:latin typeface="Times" charset="0"/>
                <a:ea typeface="+mn-ea"/>
                <a:cs typeface="+mn-cs"/>
              </a:rPr>
              <a:t> </a:t>
            </a:r>
            <a:r>
              <a:rPr lang="en-GB" sz="1200" b="0" kern="1200" dirty="0" smtClean="0">
                <a:solidFill>
                  <a:schemeClr val="tx1"/>
                </a:solidFill>
                <a:latin typeface="Times" charset="0"/>
                <a:ea typeface="+mn-ea"/>
                <a:cs typeface="+mn-cs"/>
              </a:rPr>
              <a:t>surfaces</a:t>
            </a:r>
            <a:r>
              <a:rPr lang="en-GB" sz="1200" b="0" kern="1200" baseline="0" dirty="0" smtClean="0">
                <a:solidFill>
                  <a:schemeClr val="tx1"/>
                </a:solidFill>
                <a:latin typeface="Times" charset="0"/>
                <a:ea typeface="+mn-ea"/>
                <a:cs typeface="+mn-cs"/>
              </a:rPr>
              <a:t> (and take specific precautions when dealing with spillage of body fluids).</a:t>
            </a:r>
            <a:endParaRPr lang="en-GB" b="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pitchFamily="34" charset="0"/>
              </a:rPr>
              <a:t>The</a:t>
            </a:r>
            <a:r>
              <a:rPr lang="en-US" b="1" dirty="0" smtClean="0">
                <a:latin typeface="Calibri" pitchFamily="34" charset="0"/>
              </a:rPr>
              <a:t> </a:t>
            </a:r>
            <a:r>
              <a:rPr lang="en-GB" dirty="0" smtClean="0">
                <a:latin typeface="Calibri" pitchFamily="34" charset="0"/>
              </a:rPr>
              <a:t>European Centre for Disease Prevention and Control (</a:t>
            </a:r>
            <a:r>
              <a:rPr lang="en-US" dirty="0" smtClean="0">
                <a:latin typeface="Calibri" pitchFamily="34" charset="0"/>
              </a:rPr>
              <a:t>ECDC) works in partnership with national health authorities to strengthen the defenses against the spread of infectious diseases across the European</a:t>
            </a:r>
            <a:r>
              <a:rPr lang="en-US" baseline="0" dirty="0" smtClean="0">
                <a:latin typeface="Calibri" pitchFamily="34" charset="0"/>
              </a:rPr>
              <a:t> Union (EU)</a:t>
            </a:r>
            <a:r>
              <a:rPr lang="en-US" dirty="0" smtClean="0">
                <a:latin typeface="Calibri" pitchFamily="34" charset="0"/>
              </a:rPr>
              <a:t>.</a:t>
            </a:r>
          </a:p>
          <a:p>
            <a:pPr>
              <a:spcBef>
                <a:spcPct val="20000"/>
              </a:spcBef>
              <a:defRPr/>
            </a:pPr>
            <a:endParaRPr lang="en-US" b="1" dirty="0" smtClean="0"/>
          </a:p>
          <a:p>
            <a:pPr>
              <a:spcBef>
                <a:spcPct val="20000"/>
              </a:spcBef>
              <a:defRPr/>
            </a:pPr>
            <a:r>
              <a:rPr lang="en-US" dirty="0" smtClean="0">
                <a:latin typeface="Calibri" pitchFamily="34" charset="0"/>
              </a:rPr>
              <a:t>One of ECDC’s roles is to support EU Member States with communication materials in order to raise awareness and promote prevention of infectious diseases in Europe. This includes the prevention of gastrointestinal diseases.</a:t>
            </a:r>
          </a:p>
          <a:p>
            <a:pPr>
              <a:spcBef>
                <a:spcPct val="20000"/>
              </a:spcBef>
              <a:defRPr/>
            </a:pPr>
            <a:endParaRPr lang="en-US" b="1" dirty="0" smtClean="0">
              <a:latin typeface="Calibri" pitchFamily="34" charset="0"/>
            </a:endParaRPr>
          </a:p>
          <a:p>
            <a:pPr>
              <a:spcBef>
                <a:spcPct val="20000"/>
              </a:spcBef>
              <a:defRPr/>
            </a:pPr>
            <a:r>
              <a:rPr lang="en-US" dirty="0" smtClean="0">
                <a:latin typeface="Calibri" pitchFamily="34" charset="0"/>
              </a:rPr>
              <a:t>As such, ECDC has developed this presentation as part of the </a:t>
            </a:r>
            <a:r>
              <a:rPr lang="en-US" b="1" dirty="0" smtClean="0">
                <a:latin typeface="Calibri" pitchFamily="34" charset="0"/>
              </a:rPr>
              <a:t>Communication toolkit to support infection prevention in schools</a:t>
            </a:r>
            <a:r>
              <a:rPr lang="en-US" b="1" baseline="0" dirty="0" smtClean="0">
                <a:latin typeface="Calibri" pitchFamily="34" charset="0"/>
              </a:rPr>
              <a:t> - F</a:t>
            </a:r>
            <a:r>
              <a:rPr lang="en-US" b="1" dirty="0" smtClean="0">
                <a:latin typeface="Calibri" pitchFamily="34" charset="0"/>
              </a:rPr>
              <a:t>ocus on gastrointestinal diseases</a:t>
            </a:r>
            <a:r>
              <a:rPr lang="en-US" dirty="0" smtClean="0">
                <a:latin typeface="Calibri" pitchFamily="34" charset="0"/>
              </a:rPr>
              <a:t>. This</a:t>
            </a:r>
            <a:r>
              <a:rPr lang="en-US" baseline="0" dirty="0" smtClean="0">
                <a:latin typeface="Calibri" pitchFamily="34" charset="0"/>
              </a:rPr>
              <a:t> toolkit </a:t>
            </a:r>
            <a:r>
              <a:rPr lang="en-US" dirty="0" smtClean="0">
                <a:latin typeface="Calibri" pitchFamily="34" charset="0"/>
              </a:rPr>
              <a:t>offers countries key messages and template materials (such as posters targeted at children and to</a:t>
            </a:r>
            <a:r>
              <a:rPr lang="en-US" baseline="0" dirty="0" smtClean="0">
                <a:latin typeface="Calibri" pitchFamily="34" charset="0"/>
              </a:rPr>
              <a:t> </a:t>
            </a:r>
            <a:r>
              <a:rPr lang="en-US" dirty="0" smtClean="0">
                <a:latin typeface="Calibri" pitchFamily="34" charset="0"/>
              </a:rPr>
              <a:t>parents and teachers) that can be used and adapted according to national strategies, needs and to different audiences.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presentation provides an outline of:</a:t>
            </a:r>
          </a:p>
          <a:p>
            <a:pPr>
              <a:buFontTx/>
              <a:buChar char="-"/>
            </a:pPr>
            <a:r>
              <a:rPr lang="en-GB" baseline="0" dirty="0" smtClean="0"/>
              <a:t> What is gastroenteritis.</a:t>
            </a:r>
          </a:p>
          <a:p>
            <a:pPr>
              <a:buFontTx/>
              <a:buChar char="-"/>
            </a:pPr>
            <a:r>
              <a:rPr lang="en-GB" dirty="0" smtClean="0"/>
              <a:t> Why it is important to put in place preventive measures, in particular good hygiene.</a:t>
            </a:r>
          </a:p>
          <a:p>
            <a:pPr>
              <a:buFontTx/>
              <a:buChar char="-"/>
            </a:pPr>
            <a:r>
              <a:rPr lang="en-GB" dirty="0" smtClean="0"/>
              <a:t> </a:t>
            </a:r>
            <a:r>
              <a:rPr lang="en-GB" dirty="0" smtClean="0">
                <a:solidFill>
                  <a:schemeClr val="tx1"/>
                </a:solidFill>
              </a:rPr>
              <a:t>Some</a:t>
            </a:r>
            <a:r>
              <a:rPr lang="en-GB" baseline="0" dirty="0" smtClean="0">
                <a:solidFill>
                  <a:schemeClr val="tx1"/>
                </a:solidFill>
              </a:rPr>
              <a:t> measures to take in case </a:t>
            </a:r>
            <a:r>
              <a:rPr lang="en-GB" baseline="0" dirty="0" smtClean="0">
                <a:solidFill>
                  <a:schemeClr val="tx1"/>
                </a:solidFill>
              </a:rPr>
              <a:t>children </a:t>
            </a:r>
            <a:r>
              <a:rPr lang="en-GB" baseline="0" dirty="0" smtClean="0">
                <a:solidFill>
                  <a:schemeClr val="tx1"/>
                </a:solidFill>
              </a:rPr>
              <a:t>or other family members </a:t>
            </a:r>
            <a:r>
              <a:rPr lang="en-GB" dirty="0" smtClean="0">
                <a:solidFill>
                  <a:schemeClr val="tx1"/>
                </a:solidFill>
              </a:rPr>
              <a:t>get infected.</a:t>
            </a:r>
          </a:p>
          <a:p>
            <a:pPr>
              <a:buFontTx/>
              <a:buNone/>
            </a:pPr>
            <a:endParaRPr lang="en-GB" strike="sngStrike" dirty="0" smtClean="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4330">
              <a:defRPr/>
            </a:pPr>
            <a:r>
              <a:rPr lang="en-GB" dirty="0" smtClean="0">
                <a:solidFill>
                  <a:schemeClr val="tx1"/>
                </a:solidFill>
              </a:rPr>
              <a:t>Gastroenteritis is an inflammation in the stomach and intestines, and is often</a:t>
            </a:r>
            <a:r>
              <a:rPr lang="en-GB" baseline="0" dirty="0" smtClean="0">
                <a:solidFill>
                  <a:schemeClr val="tx1"/>
                </a:solidFill>
              </a:rPr>
              <a:t> referred to as stomach flu or bug.</a:t>
            </a:r>
          </a:p>
          <a:p>
            <a:pPr defTabSz="914330">
              <a:defRPr/>
            </a:pPr>
            <a:endParaRPr lang="en-GB" u="sng" dirty="0" smtClean="0">
              <a:solidFill>
                <a:schemeClr val="tx1"/>
              </a:solidFill>
            </a:endParaRPr>
          </a:p>
          <a:p>
            <a:r>
              <a:rPr lang="en-GB" u="sng" dirty="0" smtClean="0">
                <a:solidFill>
                  <a:schemeClr val="tx1"/>
                </a:solidFill>
              </a:rPr>
              <a:t>There are three main causing agents of</a:t>
            </a:r>
            <a:r>
              <a:rPr lang="en-GB" u="sng" baseline="0" dirty="0" smtClean="0">
                <a:solidFill>
                  <a:schemeClr val="tx1"/>
                </a:solidFill>
              </a:rPr>
              <a:t> gastroenteritis</a:t>
            </a:r>
            <a:r>
              <a:rPr lang="en-GB" dirty="0" smtClean="0">
                <a:solidFill>
                  <a:schemeClr val="tx1"/>
                </a:solidFill>
              </a:rPr>
              <a:t>:</a:t>
            </a:r>
          </a:p>
          <a:p>
            <a:pPr marL="228583" indent="-228583">
              <a:buAutoNum type="arabicParenBoth"/>
            </a:pPr>
            <a:r>
              <a:rPr lang="en-GB" dirty="0" smtClean="0">
                <a:solidFill>
                  <a:schemeClr val="tx1"/>
                </a:solidFill>
              </a:rPr>
              <a:t>Bacteria (e.g. Salmonella, </a:t>
            </a:r>
            <a:r>
              <a:rPr lang="en-GB" dirty="0" err="1" smtClean="0">
                <a:solidFill>
                  <a:schemeClr val="tx1"/>
                </a:solidFill>
              </a:rPr>
              <a:t>E.coli</a:t>
            </a:r>
            <a:r>
              <a:rPr lang="en-GB" dirty="0" smtClean="0">
                <a:solidFill>
                  <a:schemeClr val="tx1"/>
                </a:solidFill>
              </a:rPr>
              <a:t>, Campylobacter), including toxins produced in food (e.g. Staphylococcus)…</a:t>
            </a:r>
          </a:p>
          <a:p>
            <a:pPr marL="228583" indent="-228583">
              <a:buAutoNum type="arabicParenBoth"/>
            </a:pPr>
            <a:r>
              <a:rPr lang="en-GB" dirty="0" smtClean="0">
                <a:solidFill>
                  <a:schemeClr val="tx1"/>
                </a:solidFill>
              </a:rPr>
              <a:t>Parasites (e.g. </a:t>
            </a:r>
            <a:r>
              <a:rPr lang="en-GB" dirty="0" err="1" smtClean="0">
                <a:solidFill>
                  <a:schemeClr val="tx1"/>
                </a:solidFill>
              </a:rPr>
              <a:t>protozoans</a:t>
            </a:r>
            <a:r>
              <a:rPr lang="en-GB" dirty="0" smtClean="0">
                <a:solidFill>
                  <a:schemeClr val="tx1"/>
                </a:solidFill>
              </a:rPr>
              <a:t>)...  </a:t>
            </a:r>
          </a:p>
          <a:p>
            <a:pPr marL="228583" indent="-228583">
              <a:buAutoNum type="arabicParenBoth"/>
            </a:pPr>
            <a:r>
              <a:rPr lang="en-GB" dirty="0" smtClean="0">
                <a:solidFill>
                  <a:schemeClr val="tx1"/>
                </a:solidFill>
              </a:rPr>
              <a:t>Viruses (e.g. </a:t>
            </a:r>
            <a:r>
              <a:rPr lang="en-GB" dirty="0" err="1" smtClean="0">
                <a:solidFill>
                  <a:schemeClr val="tx1"/>
                </a:solidFill>
              </a:rPr>
              <a:t>Norovirus</a:t>
            </a:r>
            <a:r>
              <a:rPr lang="en-GB" dirty="0" smtClean="0">
                <a:solidFill>
                  <a:schemeClr val="tx1"/>
                </a:solidFill>
              </a:rPr>
              <a:t>) </a:t>
            </a:r>
            <a:endParaRPr lang="en-GB" b="0" dirty="0" smtClean="0">
              <a:solidFill>
                <a:schemeClr val="tx1"/>
              </a:solidFill>
            </a:endParaRPr>
          </a:p>
          <a:p>
            <a:pPr defTabSz="914253">
              <a:defRPr/>
            </a:pPr>
            <a:endParaRPr lang="en-GB" b="0" dirty="0" smtClean="0">
              <a:solidFill>
                <a:schemeClr val="tx1"/>
              </a:solidFill>
            </a:endParaRPr>
          </a:p>
          <a:p>
            <a:pPr defTabSz="914253">
              <a:defRPr/>
            </a:pPr>
            <a:r>
              <a:rPr lang="en-GB" b="0" dirty="0" smtClean="0">
                <a:solidFill>
                  <a:schemeClr val="tx1"/>
                </a:solidFill>
              </a:rPr>
              <a:t>The most</a:t>
            </a:r>
            <a:r>
              <a:rPr lang="en-GB" b="0" baseline="0" dirty="0" smtClean="0">
                <a:solidFill>
                  <a:schemeClr val="tx1"/>
                </a:solidFill>
              </a:rPr>
              <a:t> common </a:t>
            </a:r>
            <a:r>
              <a:rPr lang="en-GB" b="0" u="sng" baseline="0" dirty="0" smtClean="0">
                <a:solidFill>
                  <a:schemeClr val="tx1"/>
                </a:solidFill>
              </a:rPr>
              <a:t>symptoms</a:t>
            </a:r>
            <a:r>
              <a:rPr lang="en-GB" b="0" baseline="0" dirty="0" smtClean="0">
                <a:solidFill>
                  <a:schemeClr val="tx1"/>
                </a:solidFill>
              </a:rPr>
              <a:t> are diarrhoea and/or vomiting. Other symptoms may not necessarily occur but include nausea, stomach cramps, headaches, moderately high fever of 38-39º. However, there can be asymptomatic </a:t>
            </a:r>
            <a:r>
              <a:rPr lang="en-GB" b="0" i="0" baseline="0" dirty="0" smtClean="0">
                <a:solidFill>
                  <a:schemeClr val="tx1"/>
                </a:solidFill>
              </a:rPr>
              <a:t>cases </a:t>
            </a:r>
            <a:r>
              <a:rPr lang="en-GB" b="0" i="0" baseline="0" dirty="0" smtClean="0">
                <a:solidFill>
                  <a:srgbClr val="C00000"/>
                </a:solidFill>
              </a:rPr>
              <a:t>(infected people not showing any symptoms)</a:t>
            </a:r>
            <a:r>
              <a:rPr lang="en-GB" b="0" baseline="0" dirty="0" smtClean="0">
                <a:solidFill>
                  <a:schemeClr val="tx1"/>
                </a:solidFill>
              </a:rPr>
              <a:t>, and these people could be spreading the disease without knowing it!</a:t>
            </a:r>
          </a:p>
          <a:p>
            <a:pPr defTabSz="914253">
              <a:defRPr/>
            </a:pPr>
            <a:endParaRPr lang="en-GB" b="1" baseline="0" dirty="0" smtClean="0">
              <a:solidFill>
                <a:schemeClr val="tx1"/>
              </a:solidFill>
            </a:endParaRPr>
          </a:p>
          <a:p>
            <a:pPr defTabSz="914253">
              <a:defRPr/>
            </a:pPr>
            <a:r>
              <a:rPr lang="en-GB" b="0" baseline="0" dirty="0" smtClean="0">
                <a:solidFill>
                  <a:schemeClr val="tx1"/>
                </a:solidFill>
              </a:rPr>
              <a:t>The </a:t>
            </a:r>
            <a:r>
              <a:rPr lang="en-GB" b="0" u="sng" baseline="0" dirty="0" smtClean="0">
                <a:solidFill>
                  <a:schemeClr val="tx1"/>
                </a:solidFill>
              </a:rPr>
              <a:t>complications</a:t>
            </a:r>
            <a:r>
              <a:rPr lang="en-GB" b="0" baseline="0" dirty="0" smtClean="0">
                <a:solidFill>
                  <a:schemeClr val="tx1"/>
                </a:solidFill>
              </a:rPr>
              <a:t> are dependant on the causative agent </a:t>
            </a:r>
            <a:r>
              <a:rPr lang="en-GB" b="0" i="0" baseline="0" dirty="0" smtClean="0">
                <a:solidFill>
                  <a:schemeClr val="tx1"/>
                </a:solidFill>
              </a:rPr>
              <a:t>(bacteria, parasites or viruses) </a:t>
            </a:r>
            <a:r>
              <a:rPr lang="en-GB" b="0" baseline="0" dirty="0" smtClean="0">
                <a:solidFill>
                  <a:schemeClr val="tx1"/>
                </a:solidFill>
              </a:rPr>
              <a:t>and the health condition of the affected person. </a:t>
            </a:r>
            <a:r>
              <a:rPr lang="en-GB" dirty="0" smtClean="0">
                <a:solidFill>
                  <a:schemeClr val="tx1"/>
                </a:solidFill>
              </a:rPr>
              <a:t>For bacterial gastroenteritis, complications can include sepsis and renal failure. Other complications can include reactive arthritis, haemolytic uremic syndrome </a:t>
            </a:r>
            <a:r>
              <a:rPr lang="en-GB" b="0" i="0" dirty="0" smtClean="0">
                <a:solidFill>
                  <a:schemeClr val="tx1"/>
                </a:solidFill>
              </a:rPr>
              <a:t>(HUC – a condition affecting the blood cells) </a:t>
            </a:r>
            <a:r>
              <a:rPr lang="en-GB" dirty="0" smtClean="0">
                <a:solidFill>
                  <a:schemeClr val="tx1"/>
                </a:solidFill>
              </a:rPr>
              <a:t>and Guillain-Barré Syndrome</a:t>
            </a:r>
            <a:r>
              <a:rPr lang="en-GB" baseline="0" dirty="0" smtClean="0">
                <a:solidFill>
                  <a:schemeClr val="tx1"/>
                </a:solidFill>
              </a:rPr>
              <a:t> (a rare disorder that </a:t>
            </a:r>
            <a:r>
              <a:rPr lang="en-GB" dirty="0" smtClean="0">
                <a:solidFill>
                  <a:schemeClr val="tx1"/>
                </a:solidFill>
              </a:rPr>
              <a:t>causes muscle weakness and sometimes paralysis).</a:t>
            </a:r>
            <a:endParaRPr lang="en-GB" b="1" baseline="0" dirty="0" smtClean="0">
              <a:solidFill>
                <a:schemeClr val="tx1"/>
              </a:solidFill>
            </a:endParaRPr>
          </a:p>
          <a:p>
            <a:pPr defTabSz="914253">
              <a:defRPr/>
            </a:pPr>
            <a:endParaRPr lang="en-GB" b="1" baseline="0" dirty="0" smtClean="0">
              <a:solidFill>
                <a:schemeClr val="tx1"/>
              </a:solidFill>
            </a:endParaRPr>
          </a:p>
          <a:p>
            <a:pPr defTabSz="914253">
              <a:defRPr/>
            </a:pPr>
            <a:r>
              <a:rPr lang="en-GB" b="0" baseline="0" dirty="0" smtClean="0">
                <a:solidFill>
                  <a:schemeClr val="tx1"/>
                </a:solidFill>
              </a:rPr>
              <a:t>Gastroenteritis may be </a:t>
            </a:r>
            <a:r>
              <a:rPr lang="en-GB" b="0" u="sng" baseline="0" dirty="0" smtClean="0">
                <a:solidFill>
                  <a:schemeClr val="tx1"/>
                </a:solidFill>
              </a:rPr>
              <a:t>treated</a:t>
            </a:r>
            <a:r>
              <a:rPr lang="en-GB" b="0" baseline="0" dirty="0" smtClean="0">
                <a:solidFill>
                  <a:schemeClr val="tx1"/>
                </a:solidFill>
              </a:rPr>
              <a:t> according to the symptoms, and it is recommended to contact a healthcare professional for advice on adequate treatment. To prevent the loss of fluids (dehydration), oral rehydration solutions may be useful</a:t>
            </a:r>
            <a:r>
              <a:rPr lang="en-GB" b="0" i="0" baseline="0" dirty="0" smtClean="0">
                <a:solidFill>
                  <a:schemeClr val="tx1"/>
                </a:solidFill>
              </a:rPr>
              <a:t>. </a:t>
            </a:r>
            <a:r>
              <a:rPr lang="en-GB" b="0" baseline="0" dirty="0" smtClean="0">
                <a:solidFill>
                  <a:schemeClr val="tx1"/>
                </a:solidFill>
              </a:rPr>
              <a:t>If necessary, a patient may need to take medication (following recommendations from the healthcare professional), which depending on the causative agent could include antibiotics or </a:t>
            </a:r>
            <a:r>
              <a:rPr lang="en-GB" b="0" baseline="0" dirty="0" err="1" smtClean="0">
                <a:solidFill>
                  <a:schemeClr val="tx1"/>
                </a:solidFill>
              </a:rPr>
              <a:t>antihelminthics</a:t>
            </a:r>
            <a:r>
              <a:rPr lang="en-GB" b="0" baseline="0" dirty="0" smtClean="0">
                <a:solidFill>
                  <a:schemeClr val="tx1"/>
                </a:solidFill>
              </a:rPr>
              <a:t> </a:t>
            </a:r>
            <a:r>
              <a:rPr lang="en-GB" b="0" i="0" baseline="0" dirty="0" smtClean="0">
                <a:solidFill>
                  <a:schemeClr val="tx1"/>
                </a:solidFill>
              </a:rPr>
              <a:t>(</a:t>
            </a:r>
            <a:r>
              <a:rPr lang="en-GB" sz="1200" i="0" dirty="0" smtClean="0">
                <a:effectLst/>
              </a:rPr>
              <a:t>anti-parasitic medication)</a:t>
            </a:r>
            <a:r>
              <a:rPr lang="en-GB" b="0" i="0" baseline="0" dirty="0" smtClean="0">
                <a:solidFill>
                  <a:schemeClr val="tx1"/>
                </a:solidFill>
              </a:rPr>
              <a:t>. </a:t>
            </a:r>
            <a:r>
              <a:rPr lang="en-GB" b="0" baseline="0" dirty="0" smtClean="0">
                <a:solidFill>
                  <a:schemeClr val="tx1"/>
                </a:solidFill>
              </a:rPr>
              <a:t>However, treatment with antimicrobials may be contraindicated, for example in the case of STEC (Shiga-like toxin-producing Escherichia coli) infections, where antibiotic treatment may induce severe complications like haemolytic uremic syndrome. Some patients may even require hospitalisation.</a:t>
            </a:r>
            <a:endParaRPr lang="en-GB" b="0" dirty="0" smtClean="0">
              <a:solidFill>
                <a:schemeClr val="tx1"/>
              </a:solidFill>
            </a:endParaRPr>
          </a:p>
          <a:p>
            <a:pPr defTabSz="914253">
              <a:defRPr/>
            </a:pPr>
            <a:endParaRPr lang="en-GB" b="1" dirty="0" smtClean="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dirty="0" smtClean="0"/>
              <a:t>Gastroenteritis can be transmitted and spread via various ways, including:</a:t>
            </a:r>
          </a:p>
          <a:p>
            <a:pPr lvl="0"/>
            <a:endParaRPr lang="en-GB" dirty="0" smtClean="0"/>
          </a:p>
          <a:p>
            <a:pPr marL="228583" indent="-228583" defTabSz="914330">
              <a:buFont typeface="+mj-lt"/>
              <a:buAutoNum type="arabicPeriod"/>
              <a:defRPr/>
            </a:pPr>
            <a:r>
              <a:rPr lang="en-GB" dirty="0" smtClean="0"/>
              <a:t>Person to person (directly or indirectly, e.g. person – contaminated food – person) </a:t>
            </a:r>
          </a:p>
          <a:p>
            <a:pPr marL="228583" indent="-228583" defTabSz="914330">
              <a:buFont typeface="+mj-lt"/>
              <a:buAutoNum type="arabicPeriod"/>
              <a:defRPr/>
            </a:pPr>
            <a:r>
              <a:rPr lang="en-GB" dirty="0" smtClean="0"/>
              <a:t>Contaminated food or water</a:t>
            </a:r>
          </a:p>
          <a:p>
            <a:pPr marL="228583" indent="-228583">
              <a:buFont typeface="+mj-lt"/>
              <a:buAutoNum type="arabicPeriod"/>
            </a:pPr>
            <a:r>
              <a:rPr lang="en-GB" dirty="0" smtClean="0"/>
              <a:t>Contaminated surfaces or objects</a:t>
            </a:r>
          </a:p>
          <a:p>
            <a:pPr marL="228583" indent="-228583" defTabSz="914330">
              <a:buFont typeface="+mj-lt"/>
              <a:buAutoNum type="arabicPeriod"/>
              <a:defRPr/>
            </a:pPr>
            <a:r>
              <a:rPr lang="en-GB" dirty="0" smtClean="0"/>
              <a:t>Air</a:t>
            </a:r>
            <a:r>
              <a:rPr lang="en-GB" baseline="0" dirty="0" smtClean="0"/>
              <a:t> – </a:t>
            </a:r>
            <a:r>
              <a:rPr lang="en-GB" dirty="0" smtClean="0"/>
              <a:t>droptlets</a:t>
            </a:r>
            <a:r>
              <a:rPr lang="en-GB" baseline="0" dirty="0" smtClean="0"/>
              <a:t> from vomit</a:t>
            </a:r>
            <a:endParaRPr lang="en-GB" dirty="0" smtClean="0"/>
          </a:p>
          <a:p>
            <a:pPr marL="228583" indent="-228583">
              <a:buFont typeface="+mj-lt"/>
              <a:buAutoNum type="arabicPeriod"/>
            </a:pPr>
            <a:r>
              <a:rPr lang="en-GB" dirty="0" smtClean="0"/>
              <a:t>Hand to mouth (faecal-oral)</a:t>
            </a:r>
          </a:p>
          <a:p>
            <a:pPr defTabSz="914330">
              <a:defRPr/>
            </a:pPr>
            <a:endParaRPr lang="en-GB" b="0" dirty="0" smtClean="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olidFill>
                  <a:schemeClr val="tx1"/>
                </a:solidFill>
              </a:rPr>
              <a:t>In this slide the seriousness of food-borne diseases is presented in numbers.</a:t>
            </a:r>
          </a:p>
          <a:p>
            <a:endParaRPr lang="en-US" baseline="0" dirty="0" smtClean="0">
              <a:solidFill>
                <a:schemeClr val="tx1"/>
              </a:solidFill>
            </a:endParaRPr>
          </a:p>
          <a:p>
            <a:r>
              <a:rPr lang="en-US" baseline="0" dirty="0" smtClean="0">
                <a:solidFill>
                  <a:schemeClr val="tx1"/>
                </a:solidFill>
              </a:rPr>
              <a:t>These numbers are the results of the analysis of EU data on reported food-borne disease outbreaks corresponding to 2009. This analysis has been conducted by the European Centre for Disease Prevention and Control (ECDC) and the European Food Safety Authority (EFSA). </a:t>
            </a:r>
          </a:p>
          <a:p>
            <a:endParaRPr lang="en-US" baseline="0" dirty="0" smtClean="0">
              <a:solidFill>
                <a:schemeClr val="tx1"/>
              </a:solidFill>
            </a:endParaRPr>
          </a:p>
          <a:p>
            <a:r>
              <a:rPr lang="en-US" baseline="0" dirty="0" smtClean="0">
                <a:solidFill>
                  <a:schemeClr val="tx1"/>
                </a:solidFill>
              </a:rPr>
              <a:t>According to these data, a total of 5,550 food-borne outbreaks were reported in 2009, causing almost </a:t>
            </a:r>
            <a:r>
              <a:rPr lang="en-US" b="1" baseline="0" dirty="0" smtClean="0">
                <a:solidFill>
                  <a:schemeClr val="tx1"/>
                </a:solidFill>
              </a:rPr>
              <a:t>49,000</a:t>
            </a:r>
            <a:r>
              <a:rPr lang="en-US" baseline="0" dirty="0" smtClean="0">
                <a:solidFill>
                  <a:schemeClr val="tx1"/>
                </a:solidFill>
              </a:rPr>
              <a:t> human cases. Out of this number over </a:t>
            </a:r>
            <a:r>
              <a:rPr lang="en-US" b="1" baseline="0" dirty="0" smtClean="0">
                <a:solidFill>
                  <a:schemeClr val="tx1"/>
                </a:solidFill>
              </a:rPr>
              <a:t>4,300</a:t>
            </a:r>
            <a:r>
              <a:rPr lang="en-US" baseline="0" dirty="0" smtClean="0">
                <a:solidFill>
                  <a:schemeClr val="tx1"/>
                </a:solidFill>
              </a:rPr>
              <a:t> people got hospitalized and </a:t>
            </a:r>
            <a:r>
              <a:rPr lang="en-US" b="1" baseline="0" dirty="0" smtClean="0">
                <a:solidFill>
                  <a:schemeClr val="tx1"/>
                </a:solidFill>
              </a:rPr>
              <a:t>46 </a:t>
            </a:r>
            <a:r>
              <a:rPr lang="en-US" baseline="0" dirty="0" smtClean="0">
                <a:solidFill>
                  <a:schemeClr val="tx1"/>
                </a:solidFill>
              </a:rPr>
              <a:t>deaths occurred.</a:t>
            </a:r>
            <a:endParaRPr lang="en-GB" baseline="0" dirty="0" smtClean="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baseline="0" dirty="0" smtClean="0">
                <a:solidFill>
                  <a:schemeClr val="tx1"/>
                </a:solidFill>
              </a:rPr>
              <a:t>To prevent gastroenteritis from spreading in schools and at home, everyone needs to engage in preventive measures, of which good hygiene is fundamental.</a:t>
            </a:r>
            <a:endParaRPr lang="en-GB" b="1" i="1" baseline="0" dirty="0" smtClean="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following slides present the consequences of getting sick and the benefits of good hygiene.</a:t>
            </a:r>
            <a:endParaRPr lang="en-US" i="1" baseline="0" dirty="0" smtClean="0"/>
          </a:p>
          <a:p>
            <a:endParaRPr lang="en-US" u="sng" baseline="0" dirty="0" smtClean="0"/>
          </a:p>
          <a:p>
            <a:r>
              <a:rPr lang="en-US" u="sng" baseline="0" dirty="0" smtClean="0"/>
              <a:t>Consequences for the children</a:t>
            </a:r>
          </a:p>
          <a:p>
            <a:endParaRPr lang="en-US" baseline="0" dirty="0" smtClean="0"/>
          </a:p>
          <a:p>
            <a:r>
              <a:rPr lang="en-US" b="0" i="0" baseline="0" dirty="0" smtClean="0">
                <a:sym typeface="Wingdings" pitchFamily="2" charset="2"/>
              </a:rPr>
              <a:t>If good hygiene practices are not in place and outbreaks of gastroenteritis occur, then the children:</a:t>
            </a:r>
            <a:endParaRPr lang="en-US" b="1" i="1" baseline="0" dirty="0" smtClean="0"/>
          </a:p>
          <a:p>
            <a:pPr>
              <a:buFont typeface="Arial" pitchFamily="34" charset="0"/>
              <a:buChar char="•"/>
            </a:pPr>
            <a:r>
              <a:rPr lang="en-US" baseline="0" dirty="0" smtClean="0"/>
              <a:t> get worried as they may need to go to the hospital;</a:t>
            </a:r>
          </a:p>
          <a:p>
            <a:pPr>
              <a:buFont typeface="Arial" pitchFamily="34" charset="0"/>
              <a:buChar char="•"/>
            </a:pPr>
            <a:r>
              <a:rPr lang="en-US" baseline="0" dirty="0" smtClean="0"/>
              <a:t> will not be able to play;</a:t>
            </a:r>
          </a:p>
          <a:p>
            <a:pPr>
              <a:buFont typeface="Arial" pitchFamily="34" charset="0"/>
              <a:buChar char="•"/>
            </a:pPr>
            <a:r>
              <a:rPr lang="en-US" baseline="0" dirty="0" smtClean="0"/>
              <a:t> must stay in bed;</a:t>
            </a:r>
          </a:p>
          <a:p>
            <a:pPr>
              <a:buFont typeface="Arial" pitchFamily="34" charset="0"/>
              <a:buChar char="•"/>
            </a:pPr>
            <a:r>
              <a:rPr lang="en-US" baseline="0" dirty="0" smtClean="0"/>
              <a:t> feel unwell, with vomit and/or </a:t>
            </a:r>
            <a:r>
              <a:rPr lang="en-US" baseline="0" dirty="0" err="1" smtClean="0"/>
              <a:t>diarrhoea</a:t>
            </a:r>
            <a:r>
              <a:rPr lang="en-US" baseline="0" dirty="0" smtClean="0"/>
              <a:t>;</a:t>
            </a:r>
          </a:p>
          <a:p>
            <a:pPr>
              <a:buFont typeface="Arial" pitchFamily="34" charset="0"/>
              <a:buChar char="•"/>
            </a:pPr>
            <a:r>
              <a:rPr lang="en-US" baseline="0" dirty="0" smtClean="0"/>
              <a:t> cannot see their friends, since gastroenteritis can easily spread to other children;</a:t>
            </a:r>
          </a:p>
          <a:p>
            <a:pPr>
              <a:buFont typeface="Arial" pitchFamily="34" charset="0"/>
              <a:buChar char="•"/>
            </a:pPr>
            <a:r>
              <a:rPr lang="en-US" baseline="0" dirty="0" smtClean="0"/>
              <a:t> will have to catch up with lessons when they are back at school.</a:t>
            </a:r>
          </a:p>
          <a:p>
            <a:endParaRPr lang="en-US" baseline="0" dirty="0" smtClean="0"/>
          </a:p>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baseline="0" dirty="0" smtClean="0"/>
              <a:t>Children</a:t>
            </a:r>
            <a:endParaRPr lang="en-US" b="1" i="1" u="sng" baseline="0" dirty="0" smtClean="0"/>
          </a:p>
          <a:p>
            <a:endParaRPr lang="en-US" b="1" i="0" baseline="0" dirty="0" smtClean="0"/>
          </a:p>
          <a:p>
            <a:r>
              <a:rPr lang="en-US" b="0" i="0" baseline="0" dirty="0" smtClean="0">
                <a:sym typeface="Wingdings" pitchFamily="2" charset="2"/>
              </a:rPr>
              <a:t>If good hygiene measures are applied to prevent gastroenteritis, the children:</a:t>
            </a:r>
            <a:endParaRPr lang="en-US" b="0" i="0" dirty="0" smtClean="0"/>
          </a:p>
          <a:p>
            <a:pPr>
              <a:buFont typeface="Arial" pitchFamily="34" charset="0"/>
              <a:buChar char="•"/>
            </a:pPr>
            <a:r>
              <a:rPr lang="en-US" dirty="0" smtClean="0"/>
              <a:t> will feel strong and healthy;</a:t>
            </a:r>
          </a:p>
          <a:p>
            <a:pPr>
              <a:buFont typeface="Arial" pitchFamily="34" charset="0"/>
              <a:buChar char="•"/>
            </a:pPr>
            <a:r>
              <a:rPr lang="en-US" baseline="0" dirty="0" smtClean="0"/>
              <a:t> </a:t>
            </a:r>
            <a:r>
              <a:rPr lang="en-US" dirty="0" smtClean="0"/>
              <a:t>will be able to perform</a:t>
            </a:r>
            <a:r>
              <a:rPr lang="en-US" baseline="0" dirty="0" smtClean="0"/>
              <a:t> </a:t>
            </a:r>
            <a:r>
              <a:rPr lang="en-US" dirty="0" smtClean="0"/>
              <a:t>well at school, as they won’t miss lessons</a:t>
            </a:r>
            <a:r>
              <a:rPr lang="en-US" b="0" dirty="0" smtClean="0"/>
              <a:t>;</a:t>
            </a:r>
            <a:endParaRPr lang="en-US" b="0" i="0" dirty="0" smtClean="0"/>
          </a:p>
          <a:p>
            <a:pPr>
              <a:buFont typeface="Arial" pitchFamily="34" charset="0"/>
              <a:buChar char="•"/>
            </a:pPr>
            <a:r>
              <a:rPr lang="en-US" baseline="0" dirty="0" smtClean="0"/>
              <a:t> can go out and play with their friends;</a:t>
            </a:r>
          </a:p>
          <a:p>
            <a:pPr>
              <a:buFont typeface="Arial" pitchFamily="34" charset="0"/>
              <a:buChar char="•"/>
            </a:pPr>
            <a:r>
              <a:rPr lang="en-US" baseline="0" dirty="0" smtClean="0"/>
              <a:t> acquire lifelong skills useful for their health and wellbeing.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baseline="0" dirty="0" smtClean="0"/>
              <a:t>Consequences for the parents / teachers</a:t>
            </a:r>
          </a:p>
          <a:p>
            <a:endParaRPr lang="en-US" baseline="0" dirty="0" smtClean="0"/>
          </a:p>
          <a:p>
            <a:r>
              <a:rPr lang="en-US" baseline="0" dirty="0" smtClean="0"/>
              <a:t>If any of the family members or members of the school community catches gastroenteritis:</a:t>
            </a:r>
            <a:endParaRPr lang="en-US" b="1" baseline="0" dirty="0" smtClean="0"/>
          </a:p>
          <a:p>
            <a:pPr>
              <a:buFont typeface="Arial" pitchFamily="34" charset="0"/>
              <a:buChar char="•"/>
            </a:pPr>
            <a:r>
              <a:rPr lang="en-US" b="0" baseline="0" dirty="0" smtClean="0"/>
              <a:t> parents will have a hard time taking care of their family;</a:t>
            </a:r>
          </a:p>
          <a:p>
            <a:pPr>
              <a:buFont typeface="Arial" pitchFamily="34" charset="0"/>
              <a:buChar char="•"/>
            </a:pPr>
            <a:r>
              <a:rPr lang="en-US" b="0" baseline="0" dirty="0" smtClean="0"/>
              <a:t> the affected person(s) can experience pain and discomfort, and fear that it may get worse;</a:t>
            </a:r>
          </a:p>
          <a:p>
            <a:pPr>
              <a:buFont typeface="Arial" pitchFamily="34" charset="0"/>
              <a:buChar char="•"/>
            </a:pPr>
            <a:r>
              <a:rPr lang="en-US" b="0" baseline="0" dirty="0" smtClean="0"/>
              <a:t> an affected family member or school community member may spread the disease to others, since gastroenteritis can be highly contagious;</a:t>
            </a:r>
          </a:p>
          <a:p>
            <a:pPr>
              <a:buFont typeface="Arial" pitchFamily="34" charset="0"/>
              <a:buChar char="•"/>
            </a:pPr>
            <a:r>
              <a:rPr lang="en-US" b="0" baseline="0" dirty="0" smtClean="0"/>
              <a:t> a parent/teacher will be absent from work.</a:t>
            </a:r>
          </a:p>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81259" name="Picture 11"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p:spPr>
      </p:pic>
      <p:pic>
        <p:nvPicPr>
          <p:cNvPr id="181260" name="Picture 12"/>
          <p:cNvPicPr>
            <a:picLocks noChangeArrowheads="1"/>
          </p:cNvPicPr>
          <p:nvPr/>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defRPr>
            </a:lvl1pPr>
          </a:lstStyle>
          <a:p>
            <a:r>
              <a:rPr lang="en-US" smtClean="0"/>
              <a:t>Click to edit Master title style</a:t>
            </a:r>
            <a:endParaRPr lang="en-GB"/>
          </a:p>
        </p:txBody>
      </p:sp>
      <p:sp>
        <p:nvSpPr>
          <p:cNvPr id="181251" name="Rectangle 3"/>
          <p:cNvSpPr>
            <a:spLocks noGrp="1" noChangeArrowheads="1"/>
          </p:cNvSpPr>
          <p:nvPr>
            <p:ph type="subTitle" idx="1"/>
          </p:nvPr>
        </p:nvSpPr>
        <p:spPr>
          <a:xfrm>
            <a:off x="323850" y="4318000"/>
            <a:ext cx="8456613" cy="1006475"/>
          </a:xfrm>
        </p:spPr>
        <p:txBody>
          <a:bodyPr/>
          <a:lstStyle>
            <a:lvl1pPr marL="0" indent="0">
              <a:buFont typeface="Wingdings" pitchFamily="2" charset="2"/>
              <a:buNone/>
              <a:defRPr sz="4000" b="1">
                <a:solidFill>
                  <a:schemeClr val="bg1"/>
                </a:solidFill>
              </a:defRPr>
            </a:lvl1pPr>
          </a:lstStyle>
          <a:p>
            <a:r>
              <a:rPr lang="en-US" smtClean="0"/>
              <a:t>Click to edit Master subtitle style</a:t>
            </a:r>
            <a:endParaRPr lang="en-GB"/>
          </a:p>
        </p:txBody>
      </p:sp>
    </p:spTree>
  </p:cSld>
  <p:clrMapOvr>
    <a:masterClrMapping/>
  </p:clrMapOvr>
  <p:transition>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142875"/>
            <a:ext cx="2130425" cy="60991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42875"/>
            <a:ext cx="6243638" cy="6099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pull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pull dir="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4318000"/>
            <a:ext cx="4151313" cy="119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7563" y="4318000"/>
            <a:ext cx="4152900" cy="119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pull dir="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pull dir="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pull dir="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98863"/>
            <a:ext cx="2112963" cy="1917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3598863"/>
            <a:ext cx="6191250" cy="191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80233" name="Picture 9" descr="Presentation_Template_Innerpage_new"/>
          <p:cNvPicPr>
            <a:picLocks noChangeAspect="1" noChangeArrowheads="1"/>
          </p:cNvPicPr>
          <p:nvPr/>
        </p:nvPicPr>
        <p:blipFill>
          <a:blip r:embed="rId13" cstate="print"/>
          <a:srcRect t="45416"/>
          <a:stretch>
            <a:fillRect/>
          </a:stretch>
        </p:blipFill>
        <p:spPr bwMode="auto">
          <a:xfrm>
            <a:off x="0" y="3114675"/>
            <a:ext cx="9144000" cy="3743325"/>
          </a:xfrm>
          <a:prstGeom prst="rect">
            <a:avLst/>
          </a:prstGeom>
          <a:noFill/>
        </p:spPr>
      </p:pic>
      <p:pic>
        <p:nvPicPr>
          <p:cNvPr id="180234" name="Picture 10"/>
          <p:cNvPicPr>
            <a:picLocks noChangeArrowheads="1"/>
          </p:cNvPicPr>
          <p:nvPr/>
        </p:nvPicPr>
        <p:blipFill>
          <a:blip r:embed="rId1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pull dir="ru"/>
  </p:transition>
  <p:txStyles>
    <p:titleStyle>
      <a:lvl1pPr algn="l" rtl="0" eaLnBrk="1" fontAlgn="base" hangingPunct="1">
        <a:lnSpc>
          <a:spcPct val="90000"/>
        </a:lnSpc>
        <a:spcBef>
          <a:spcPct val="0"/>
        </a:spcBef>
        <a:spcAft>
          <a:spcPct val="0"/>
        </a:spcAft>
        <a:defRPr sz="2800" b="1">
          <a:solidFill>
            <a:srgbClr val="333333"/>
          </a:solidFill>
          <a:latin typeface="+mj-lt"/>
          <a:ea typeface="+mj-ea"/>
          <a:cs typeface="+mj-cs"/>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269875" indent="-269875" algn="l" rtl="0" eaLnBrk="1" fontAlgn="base" hangingPunct="1">
        <a:lnSpc>
          <a:spcPct val="90000"/>
        </a:lnSpc>
        <a:spcBef>
          <a:spcPct val="0"/>
        </a:spcBef>
        <a:spcAft>
          <a:spcPct val="25000"/>
        </a:spcAft>
        <a:buFont typeface="Wingdings" pitchFamily="2" charset="2"/>
        <a:buChar char="§"/>
        <a:defRPr sz="2400">
          <a:solidFill>
            <a:schemeClr val="tx1"/>
          </a:solidFill>
          <a:latin typeface="+mn-lt"/>
          <a:ea typeface="+mn-ea"/>
          <a:cs typeface="+mn-cs"/>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defRPr>
      </a:lvl2pPr>
      <a:lvl3pPr marL="1150938"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4503" name="Picture 7" descr="Presentation_Template_Section_new"/>
          <p:cNvPicPr>
            <a:picLocks noChangeAspect="1" noChangeArrowheads="1"/>
          </p:cNvPicPr>
          <p:nvPr/>
        </p:nvPicPr>
        <p:blipFill>
          <a:blip r:embed="rId13" cstate="print"/>
          <a:srcRect t="46065"/>
          <a:stretch>
            <a:fillRect/>
          </a:stretch>
        </p:blipFill>
        <p:spPr bwMode="auto">
          <a:xfrm>
            <a:off x="0" y="3170238"/>
            <a:ext cx="9144000" cy="3698875"/>
          </a:xfrm>
          <a:prstGeom prst="rect">
            <a:avLst/>
          </a:prstGeom>
          <a:noFill/>
        </p:spPr>
      </p:pic>
      <p:pic>
        <p:nvPicPr>
          <p:cNvPr id="234504" name="Picture 8"/>
          <p:cNvPicPr>
            <a:picLocks noChangeArrowheads="1"/>
          </p:cNvPicPr>
          <p:nvPr/>
        </p:nvPicPr>
        <p:blipFill>
          <a:blip r:embed="rId1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234505" name="Rectangle 9"/>
          <p:cNvSpPr>
            <a:spLocks noGrp="1" noChangeArrowheads="1"/>
          </p:cNvSpPr>
          <p:nvPr>
            <p:ph type="body" idx="1"/>
          </p:nvPr>
        </p:nvSpPr>
        <p:spPr bwMode="auto">
          <a:xfrm>
            <a:off x="323850" y="4318000"/>
            <a:ext cx="8456613" cy="11985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234506" name="Rectangle 10"/>
          <p:cNvSpPr>
            <a:spLocks noGrp="1" noChangeArrowheads="1"/>
          </p:cNvSpPr>
          <p:nvPr>
            <p:ph type="title"/>
          </p:nvPr>
        </p:nvSpPr>
        <p:spPr bwMode="auto">
          <a:xfrm>
            <a:off x="323850" y="3598863"/>
            <a:ext cx="8456613" cy="5508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pull dir="ru"/>
  </p:transition>
  <p:txStyles>
    <p:titleStyle>
      <a:lvl1pPr algn="l" rtl="0" fontAlgn="base">
        <a:lnSpc>
          <a:spcPct val="90000"/>
        </a:lnSpc>
        <a:spcBef>
          <a:spcPct val="0"/>
        </a:spcBef>
        <a:spcAft>
          <a:spcPct val="0"/>
        </a:spcAft>
        <a:defRPr sz="3200">
          <a:solidFill>
            <a:schemeClr val="bg1"/>
          </a:solidFill>
          <a:latin typeface="+mj-lt"/>
          <a:ea typeface="+mj-ea"/>
          <a:cs typeface="+mj-cs"/>
        </a:defRPr>
      </a:lvl1pPr>
      <a:lvl2pPr algn="l" rtl="0" fontAlgn="base">
        <a:lnSpc>
          <a:spcPct val="90000"/>
        </a:lnSpc>
        <a:spcBef>
          <a:spcPct val="0"/>
        </a:spcBef>
        <a:spcAft>
          <a:spcPct val="0"/>
        </a:spcAft>
        <a:defRPr sz="3200">
          <a:solidFill>
            <a:schemeClr val="bg1"/>
          </a:solidFill>
          <a:latin typeface="Tahoma" pitchFamily="34" charset="0"/>
        </a:defRPr>
      </a:lvl2pPr>
      <a:lvl3pPr algn="l" rtl="0" fontAlgn="base">
        <a:lnSpc>
          <a:spcPct val="90000"/>
        </a:lnSpc>
        <a:spcBef>
          <a:spcPct val="0"/>
        </a:spcBef>
        <a:spcAft>
          <a:spcPct val="0"/>
        </a:spcAft>
        <a:defRPr sz="3200">
          <a:solidFill>
            <a:schemeClr val="bg1"/>
          </a:solidFill>
          <a:latin typeface="Tahoma" pitchFamily="34" charset="0"/>
        </a:defRPr>
      </a:lvl3pPr>
      <a:lvl4pPr algn="l" rtl="0" fontAlgn="base">
        <a:lnSpc>
          <a:spcPct val="90000"/>
        </a:lnSpc>
        <a:spcBef>
          <a:spcPct val="0"/>
        </a:spcBef>
        <a:spcAft>
          <a:spcPct val="0"/>
        </a:spcAft>
        <a:defRPr sz="3200">
          <a:solidFill>
            <a:schemeClr val="bg1"/>
          </a:solidFill>
          <a:latin typeface="Tahoma" pitchFamily="34" charset="0"/>
        </a:defRPr>
      </a:lvl4pPr>
      <a:lvl5pPr algn="l" rtl="0" fontAlgn="base">
        <a:lnSpc>
          <a:spcPct val="90000"/>
        </a:lnSpc>
        <a:spcBef>
          <a:spcPct val="0"/>
        </a:spcBef>
        <a:spcAft>
          <a:spcPct val="0"/>
        </a:spcAft>
        <a:defRPr sz="3200">
          <a:solidFill>
            <a:schemeClr val="bg1"/>
          </a:solidFill>
          <a:latin typeface="Tahoma" pitchFamily="34" charset="0"/>
        </a:defRPr>
      </a:lvl5pPr>
      <a:lvl6pPr marL="457200" algn="l" rtl="0" fontAlgn="base">
        <a:lnSpc>
          <a:spcPct val="90000"/>
        </a:lnSpc>
        <a:spcBef>
          <a:spcPct val="0"/>
        </a:spcBef>
        <a:spcAft>
          <a:spcPct val="0"/>
        </a:spcAft>
        <a:defRPr sz="3200">
          <a:solidFill>
            <a:schemeClr val="bg1"/>
          </a:solidFill>
          <a:latin typeface="Tahoma" pitchFamily="34" charset="0"/>
        </a:defRPr>
      </a:lvl6pPr>
      <a:lvl7pPr marL="914400" algn="l" rtl="0" fontAlgn="base">
        <a:lnSpc>
          <a:spcPct val="90000"/>
        </a:lnSpc>
        <a:spcBef>
          <a:spcPct val="0"/>
        </a:spcBef>
        <a:spcAft>
          <a:spcPct val="0"/>
        </a:spcAft>
        <a:defRPr sz="3200">
          <a:solidFill>
            <a:schemeClr val="bg1"/>
          </a:solidFill>
          <a:latin typeface="Tahoma" pitchFamily="34" charset="0"/>
        </a:defRPr>
      </a:lvl7pPr>
      <a:lvl8pPr marL="1371600" algn="l" rtl="0" fontAlgn="base">
        <a:lnSpc>
          <a:spcPct val="90000"/>
        </a:lnSpc>
        <a:spcBef>
          <a:spcPct val="0"/>
        </a:spcBef>
        <a:spcAft>
          <a:spcPct val="0"/>
        </a:spcAft>
        <a:defRPr sz="3200">
          <a:solidFill>
            <a:schemeClr val="bg1"/>
          </a:solidFill>
          <a:latin typeface="Tahoma" pitchFamily="34" charset="0"/>
        </a:defRPr>
      </a:lvl8pPr>
      <a:lvl9pPr marL="1828800" algn="l" rtl="0" fontAlgn="base">
        <a:lnSpc>
          <a:spcPct val="90000"/>
        </a:lnSpc>
        <a:spcBef>
          <a:spcPct val="0"/>
        </a:spcBef>
        <a:spcAft>
          <a:spcPct val="0"/>
        </a:spcAft>
        <a:defRPr sz="3200">
          <a:solidFill>
            <a:schemeClr val="bg1"/>
          </a:solidFill>
          <a:latin typeface="Tahoma" pitchFamily="34" charset="0"/>
        </a:defRPr>
      </a:lvl9pPr>
    </p:titleStyle>
    <p:bodyStyle>
      <a:lvl1pPr algn="l" rtl="0" fontAlgn="base">
        <a:lnSpc>
          <a:spcPct val="90000"/>
        </a:lnSpc>
        <a:spcBef>
          <a:spcPct val="0"/>
        </a:spcBef>
        <a:spcAft>
          <a:spcPct val="25000"/>
        </a:spcAft>
        <a:defRPr sz="4000" b="1">
          <a:solidFill>
            <a:schemeClr val="bg1"/>
          </a:solidFill>
          <a:latin typeface="+mn-lt"/>
          <a:ea typeface="+mn-ea"/>
          <a:cs typeface="+mn-cs"/>
        </a:defRPr>
      </a:lvl1pPr>
      <a:lvl2pPr marL="822325" indent="-285750" algn="l" rtl="0" fontAlgn="base">
        <a:spcBef>
          <a:spcPct val="20000"/>
        </a:spcBef>
        <a:spcAft>
          <a:spcPct val="0"/>
        </a:spcAft>
        <a:buChar char="–"/>
        <a:defRPr sz="2800">
          <a:solidFill>
            <a:schemeClr val="tx1"/>
          </a:solidFill>
          <a:latin typeface="Arial" charset="0"/>
        </a:defRPr>
      </a:lvl2pPr>
      <a:lvl3pPr marL="1230313" indent="-228600" algn="l" rtl="0" fontAlgn="base">
        <a:spcBef>
          <a:spcPct val="20000"/>
        </a:spcBef>
        <a:spcAft>
          <a:spcPct val="0"/>
        </a:spcAft>
        <a:buChar char="•"/>
        <a:defRPr sz="2400">
          <a:solidFill>
            <a:schemeClr val="tx1"/>
          </a:solidFill>
          <a:latin typeface="Arial" charset="0"/>
        </a:defRPr>
      </a:lvl3pPr>
      <a:lvl4pPr marL="16383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ecdcsp2010/en/press/communication-tools/Pages/communication-tools.aspx" TargetMode="External"/><Relationship Id="rId4" Type="http://schemas.openxmlformats.org/officeDocument/2006/relationships/hyperlink" Target="http://ecdcsp201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980" y="4201508"/>
            <a:ext cx="7520152" cy="2514601"/>
          </a:xfrm>
        </p:spPr>
        <p:txBody>
          <a:bodyPr/>
          <a:lstStyle/>
          <a:p>
            <a:pPr lvl="0" algn="ctr">
              <a:spcBef>
                <a:spcPts val="0"/>
              </a:spcBef>
              <a:spcAft>
                <a:spcPts val="1200"/>
              </a:spcAft>
            </a:pPr>
            <a:r>
              <a:rPr lang="en-GB" sz="3200" dirty="0" smtClean="0"/>
              <a:t>PREVENTING GASTROENTERITIS IN SCHOOLS</a:t>
            </a:r>
            <a:br>
              <a:rPr lang="en-GB" sz="3200" dirty="0" smtClean="0"/>
            </a:br>
            <a:r>
              <a:rPr lang="en-GB" dirty="0" smtClean="0"/>
              <a:t/>
            </a:r>
            <a:br>
              <a:rPr lang="en-GB" dirty="0" smtClean="0"/>
            </a:br>
            <a:r>
              <a:rPr lang="en-GB" sz="2800" dirty="0" smtClean="0">
                <a:solidFill>
                  <a:srgbClr val="0070C0"/>
                </a:solidFill>
                <a:ea typeface="+mn-ea"/>
                <a:cs typeface="+mn-cs"/>
              </a:rPr>
              <a:t>Presentation for parents and teachers</a:t>
            </a:r>
            <a:br>
              <a:rPr lang="en-GB" sz="2800" dirty="0" smtClean="0">
                <a:solidFill>
                  <a:srgbClr val="0070C0"/>
                </a:solidFill>
                <a:ea typeface="+mn-ea"/>
                <a:cs typeface="+mn-cs"/>
              </a:rPr>
            </a:br>
            <a:r>
              <a:rPr lang="en-GB" sz="2800" dirty="0" smtClean="0">
                <a:solidFill>
                  <a:srgbClr val="0070C0"/>
                </a:solidFill>
                <a:ea typeface="+mn-ea"/>
                <a:cs typeface="+mn-cs"/>
              </a:rPr>
              <a:t/>
            </a:r>
            <a:br>
              <a:rPr lang="en-GB" sz="2800" dirty="0" smtClean="0">
                <a:solidFill>
                  <a:srgbClr val="0070C0"/>
                </a:solidFill>
                <a:ea typeface="+mn-ea"/>
                <a:cs typeface="+mn-cs"/>
              </a:rPr>
            </a:br>
            <a:r>
              <a:rPr lang="en-GB" sz="2400" dirty="0" smtClean="0">
                <a:ea typeface="+mn-ea"/>
                <a:cs typeface="+mn-cs"/>
              </a:rPr>
              <a:t>Draft for piloting</a:t>
            </a:r>
            <a:r>
              <a:rPr lang="en-GB" sz="3200" dirty="0">
                <a:solidFill>
                  <a:srgbClr val="0070C0"/>
                </a:solidFill>
                <a:ea typeface="+mn-ea"/>
                <a:cs typeface="+mn-cs"/>
              </a:rPr>
              <a:t/>
            </a:r>
            <a:br>
              <a:rPr lang="en-GB" sz="3200" dirty="0">
                <a:solidFill>
                  <a:srgbClr val="0070C0"/>
                </a:solidFill>
                <a:ea typeface="+mn-ea"/>
                <a:cs typeface="+mn-cs"/>
              </a:rPr>
            </a:br>
            <a:endParaRPr lang="en-GB"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857923" y="1056290"/>
            <a:ext cx="5428154" cy="2648606"/>
          </a:xfrm>
          <a:ln w="28575">
            <a:noFill/>
          </a:ln>
        </p:spPr>
      </p:pic>
    </p:spTree>
  </p:cSld>
  <p:clrMapOvr>
    <a:masterClrMapping/>
  </p:clrMapOvr>
  <p:transition>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ECDC\Projects\Norovirus doc\PPTs\Shutterstock pics for the PPT\shutterstock_57261475 - child playing.jpg"/>
          <p:cNvPicPr>
            <a:picLocks noChangeAspect="1" noChangeArrowheads="1"/>
          </p:cNvPicPr>
          <p:nvPr/>
        </p:nvPicPr>
        <p:blipFill>
          <a:blip r:embed="rId3" cstate="print"/>
          <a:srcRect/>
          <a:stretch>
            <a:fillRect/>
          </a:stretch>
        </p:blipFill>
        <p:spPr bwMode="auto">
          <a:xfrm>
            <a:off x="0" y="3196221"/>
            <a:ext cx="1220068" cy="1250017"/>
          </a:xfrm>
          <a:prstGeom prst="rect">
            <a:avLst/>
          </a:prstGeom>
          <a:noFill/>
        </p:spPr>
      </p:pic>
      <p:pic>
        <p:nvPicPr>
          <p:cNvPr id="1026" name="f3bfd670-0b3b-4dfd-8a4f-ea4f47220114" descr="2BEE6E66-14CE-4712-88EB-F912181229DB"/>
          <p:cNvPicPr>
            <a:picLocks noChangeAspect="1" noChangeArrowheads="1"/>
          </p:cNvPicPr>
          <p:nvPr/>
        </p:nvPicPr>
        <p:blipFill>
          <a:blip r:embed="rId4" cstate="print"/>
          <a:srcRect/>
          <a:stretch>
            <a:fillRect/>
          </a:stretch>
        </p:blipFill>
        <p:spPr bwMode="auto">
          <a:xfrm>
            <a:off x="2418073" y="2184066"/>
            <a:ext cx="4108851" cy="414391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Gastroenteritis: importance of prevention </a:t>
            </a:r>
            <a:r>
              <a:rPr lang="en-GB" dirty="0" smtClean="0"/>
              <a:t/>
            </a:r>
            <a:br>
              <a:rPr lang="en-GB" dirty="0" smtClean="0"/>
            </a:br>
            <a:r>
              <a:rPr lang="en-US" b="0" i="1" dirty="0" smtClean="0"/>
              <a:t>Benefits of </a:t>
            </a:r>
            <a:r>
              <a:rPr lang="en-US" b="0" i="1" dirty="0" smtClean="0">
                <a:solidFill>
                  <a:schemeClr val="tx1"/>
                </a:solidFill>
              </a:rPr>
              <a:t>good hygiene</a:t>
            </a:r>
            <a:endParaRPr lang="en-GB" b="0" i="1" dirty="0">
              <a:solidFill>
                <a:schemeClr val="tx1"/>
              </a:solidFill>
            </a:endParaRPr>
          </a:p>
        </p:txBody>
      </p:sp>
      <p:grpSp>
        <p:nvGrpSpPr>
          <p:cNvPr id="15" name="Group 14"/>
          <p:cNvGrpSpPr/>
          <p:nvPr/>
        </p:nvGrpSpPr>
        <p:grpSpPr>
          <a:xfrm>
            <a:off x="5833241" y="1633069"/>
            <a:ext cx="3087068" cy="2245247"/>
            <a:chOff x="5469147" y="1216326"/>
            <a:chExt cx="2613804" cy="1479051"/>
          </a:xfrm>
        </p:grpSpPr>
        <p:sp>
          <p:nvSpPr>
            <p:cNvPr id="5" name="Oval Callout 4"/>
            <p:cNvSpPr/>
            <p:nvPr/>
          </p:nvSpPr>
          <p:spPr bwMode="auto">
            <a:xfrm>
              <a:off x="5469147" y="1216326"/>
              <a:ext cx="2613804" cy="1207698"/>
            </a:xfrm>
            <a:prstGeom prst="wedgeEllipseCallout">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6" name="TextBox 5"/>
            <p:cNvSpPr txBox="1"/>
            <p:nvPr/>
          </p:nvSpPr>
          <p:spPr>
            <a:xfrm>
              <a:off x="5676180" y="1418674"/>
              <a:ext cx="2234243" cy="1276703"/>
            </a:xfrm>
            <a:prstGeom prst="rect">
              <a:avLst/>
            </a:prstGeom>
            <a:noFill/>
          </p:spPr>
          <p:txBody>
            <a:bodyPr wrap="square" rtlCol="0">
              <a:spAutoFit/>
            </a:bodyPr>
            <a:lstStyle/>
            <a:p>
              <a:pPr algn="ctr"/>
              <a:r>
                <a:rPr lang="en-US" dirty="0" smtClean="0"/>
                <a:t>We can avoid unexpected expenses and bothering about going to the doctor</a:t>
              </a:r>
              <a:endParaRPr lang="en-GB" dirty="0"/>
            </a:p>
          </p:txBody>
        </p:sp>
      </p:grpSp>
      <p:grpSp>
        <p:nvGrpSpPr>
          <p:cNvPr id="13" name="Group 12"/>
          <p:cNvGrpSpPr/>
          <p:nvPr/>
        </p:nvGrpSpPr>
        <p:grpSpPr>
          <a:xfrm>
            <a:off x="384026" y="4331652"/>
            <a:ext cx="2398143" cy="1270457"/>
            <a:chOff x="854015" y="3830127"/>
            <a:chExt cx="2303253" cy="1035171"/>
          </a:xfrm>
        </p:grpSpPr>
        <p:sp>
          <p:nvSpPr>
            <p:cNvPr id="7" name="Oval Callout 6"/>
            <p:cNvSpPr/>
            <p:nvPr/>
          </p:nvSpPr>
          <p:spPr bwMode="auto">
            <a:xfrm>
              <a:off x="854015" y="3830127"/>
              <a:ext cx="2303253" cy="1035171"/>
            </a:xfrm>
            <a:prstGeom prst="wedgeEllipseCallout">
              <a:avLst>
                <a:gd name="adj1" fmla="val 54769"/>
                <a:gd name="adj2" fmla="val 37681"/>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8" name="TextBox 7"/>
            <p:cNvSpPr txBox="1"/>
            <p:nvPr/>
          </p:nvSpPr>
          <p:spPr>
            <a:xfrm>
              <a:off x="1089015" y="3991871"/>
              <a:ext cx="1863305" cy="752331"/>
            </a:xfrm>
            <a:prstGeom prst="rect">
              <a:avLst/>
            </a:prstGeom>
            <a:noFill/>
          </p:spPr>
          <p:txBody>
            <a:bodyPr wrap="square" rtlCol="0">
              <a:spAutoFit/>
            </a:bodyPr>
            <a:lstStyle/>
            <a:p>
              <a:pPr algn="ctr"/>
              <a:r>
                <a:rPr lang="en-US" dirty="0" smtClean="0"/>
                <a:t>We do not miss out on work and school</a:t>
              </a:r>
              <a:endParaRPr lang="en-GB" dirty="0"/>
            </a:p>
          </p:txBody>
        </p:sp>
      </p:grpSp>
      <p:grpSp>
        <p:nvGrpSpPr>
          <p:cNvPr id="16" name="Group 15"/>
          <p:cNvGrpSpPr/>
          <p:nvPr/>
        </p:nvGrpSpPr>
        <p:grpSpPr>
          <a:xfrm>
            <a:off x="6480816" y="4424754"/>
            <a:ext cx="2448672" cy="1449239"/>
            <a:chOff x="6107502" y="3623094"/>
            <a:chExt cx="2286000" cy="1362974"/>
          </a:xfrm>
        </p:grpSpPr>
        <p:sp>
          <p:nvSpPr>
            <p:cNvPr id="9" name="Oval Callout 8"/>
            <p:cNvSpPr/>
            <p:nvPr/>
          </p:nvSpPr>
          <p:spPr bwMode="auto">
            <a:xfrm>
              <a:off x="6107502" y="3623094"/>
              <a:ext cx="2286000" cy="1362974"/>
            </a:xfrm>
            <a:prstGeom prst="wedgeEllipseCallout">
              <a:avLst>
                <a:gd name="adj1" fmla="val -59463"/>
                <a:gd name="adj2" fmla="val 26601"/>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10" name="TextBox 9"/>
            <p:cNvSpPr txBox="1"/>
            <p:nvPr/>
          </p:nvSpPr>
          <p:spPr>
            <a:xfrm>
              <a:off x="6177418" y="3844169"/>
              <a:ext cx="2199736" cy="1128880"/>
            </a:xfrm>
            <a:prstGeom prst="rect">
              <a:avLst/>
            </a:prstGeom>
            <a:noFill/>
          </p:spPr>
          <p:txBody>
            <a:bodyPr wrap="square" rtlCol="0">
              <a:spAutoFit/>
            </a:bodyPr>
            <a:lstStyle/>
            <a:p>
              <a:pPr algn="ctr"/>
              <a:r>
                <a:rPr lang="en-US" dirty="0" smtClean="0"/>
                <a:t>I do not have to worry about my children’s health and mine</a:t>
              </a:r>
              <a:endParaRPr lang="en-GB" dirty="0"/>
            </a:p>
          </p:txBody>
        </p:sp>
      </p:grpSp>
      <p:grpSp>
        <p:nvGrpSpPr>
          <p:cNvPr id="14" name="Group 13"/>
          <p:cNvGrpSpPr/>
          <p:nvPr/>
        </p:nvGrpSpPr>
        <p:grpSpPr>
          <a:xfrm>
            <a:off x="394138" y="1734504"/>
            <a:ext cx="2597445" cy="1623550"/>
            <a:chOff x="1017917" y="1639019"/>
            <a:chExt cx="1889185" cy="1342778"/>
          </a:xfrm>
        </p:grpSpPr>
        <p:sp>
          <p:nvSpPr>
            <p:cNvPr id="11" name="Oval Callout 10"/>
            <p:cNvSpPr/>
            <p:nvPr/>
          </p:nvSpPr>
          <p:spPr bwMode="auto">
            <a:xfrm>
              <a:off x="1017917" y="1639019"/>
              <a:ext cx="1889185" cy="1293962"/>
            </a:xfrm>
            <a:prstGeom prst="wedgeEllipseCallout">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12" name="TextBox 11"/>
            <p:cNvSpPr txBox="1"/>
            <p:nvPr/>
          </p:nvSpPr>
          <p:spPr>
            <a:xfrm>
              <a:off x="1193507" y="1863478"/>
              <a:ext cx="1495663" cy="1118319"/>
            </a:xfrm>
            <a:prstGeom prst="rect">
              <a:avLst/>
            </a:prstGeom>
            <a:noFill/>
          </p:spPr>
          <p:txBody>
            <a:bodyPr wrap="square" rtlCol="0">
              <a:spAutoFit/>
            </a:bodyPr>
            <a:lstStyle/>
            <a:p>
              <a:pPr algn="ctr"/>
              <a:r>
                <a:rPr lang="en-US" dirty="0" smtClean="0"/>
                <a:t>We can enjoy our time as a family together</a:t>
              </a:r>
              <a:endParaRPr lang="en-GB" dirty="0"/>
            </a:p>
          </p:txBody>
        </p:sp>
      </p:grpSp>
      <p:pic>
        <p:nvPicPr>
          <p:cNvPr id="2051" name="Picture 3" descr="K:\ECDC\Projects\Norovirus doc\PPTs\Shutterstock pics for the PPT\shutterstock_74981287 - child playing 2.jpg"/>
          <p:cNvPicPr>
            <a:picLocks noChangeAspect="1" noChangeArrowheads="1"/>
          </p:cNvPicPr>
          <p:nvPr/>
        </p:nvPicPr>
        <p:blipFill>
          <a:blip r:embed="rId5" cstate="print"/>
          <a:srcRect/>
          <a:stretch>
            <a:fillRect/>
          </a:stretch>
        </p:blipFill>
        <p:spPr bwMode="auto">
          <a:xfrm>
            <a:off x="7931146" y="3527377"/>
            <a:ext cx="1023668" cy="782146"/>
          </a:xfrm>
          <a:prstGeom prst="rect">
            <a:avLst/>
          </a:prstGeom>
          <a:noFill/>
        </p:spPr>
      </p:pic>
      <p:grpSp>
        <p:nvGrpSpPr>
          <p:cNvPr id="21" name="Group 20"/>
          <p:cNvGrpSpPr/>
          <p:nvPr/>
        </p:nvGrpSpPr>
        <p:grpSpPr>
          <a:xfrm>
            <a:off x="3074276" y="945930"/>
            <a:ext cx="2853558" cy="1357985"/>
            <a:chOff x="854015" y="3830127"/>
            <a:chExt cx="2303253" cy="1035171"/>
          </a:xfrm>
        </p:grpSpPr>
        <p:sp>
          <p:nvSpPr>
            <p:cNvPr id="22" name="Oval Callout 21"/>
            <p:cNvSpPr/>
            <p:nvPr/>
          </p:nvSpPr>
          <p:spPr bwMode="auto">
            <a:xfrm>
              <a:off x="854015" y="3830127"/>
              <a:ext cx="2303253" cy="1035171"/>
            </a:xfrm>
            <a:prstGeom prst="wedgeEllipseCallout">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23" name="TextBox 22"/>
            <p:cNvSpPr txBox="1"/>
            <p:nvPr/>
          </p:nvSpPr>
          <p:spPr>
            <a:xfrm>
              <a:off x="1089014" y="4100897"/>
              <a:ext cx="1958723" cy="492688"/>
            </a:xfrm>
            <a:prstGeom prst="rect">
              <a:avLst/>
            </a:prstGeom>
            <a:noFill/>
          </p:spPr>
          <p:txBody>
            <a:bodyPr wrap="square" rtlCol="0">
              <a:spAutoFit/>
            </a:bodyPr>
            <a:lstStyle/>
            <a:p>
              <a:pPr algn="ctr"/>
              <a:r>
                <a:rPr lang="en-GB" dirty="0" smtClean="0"/>
                <a:t>We have skills to stay healthy</a:t>
              </a:r>
              <a:endParaRPr lang="en-GB" dirty="0"/>
            </a:p>
          </p:txBody>
        </p:sp>
      </p:gr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05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20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t>
            </a:r>
            <a:r>
              <a:rPr lang="en-US" dirty="0" smtClean="0"/>
              <a:t>ey preventive measures </a:t>
            </a:r>
            <a:endParaRPr lang="en-GB" dirty="0"/>
          </a:p>
        </p:txBody>
      </p:sp>
      <p:pic>
        <p:nvPicPr>
          <p:cNvPr id="1026" name="7360869d-59d2-42d4-be2b-ac0ff9e8e01a" descr="AA533537-38AC-400F-AC19-11B2B2E5AC23@lan"/>
          <p:cNvPicPr>
            <a:picLocks noChangeAspect="1" noChangeArrowheads="1"/>
          </p:cNvPicPr>
          <p:nvPr/>
        </p:nvPicPr>
        <p:blipFill>
          <a:blip r:embed="rId3" cstate="print"/>
          <a:srcRect/>
          <a:stretch>
            <a:fillRect/>
          </a:stretch>
        </p:blipFill>
        <p:spPr bwMode="auto">
          <a:xfrm>
            <a:off x="1887781" y="1044096"/>
            <a:ext cx="2246829" cy="1478149"/>
          </a:xfrm>
          <a:prstGeom prst="rect">
            <a:avLst/>
          </a:prstGeom>
          <a:noFill/>
          <a:ln w="9525">
            <a:noFill/>
            <a:miter lim="800000"/>
            <a:headEnd/>
            <a:tailEnd/>
          </a:ln>
        </p:spPr>
      </p:pic>
      <p:pic>
        <p:nvPicPr>
          <p:cNvPr id="1031" name="72ab187f-7474-4c54-b56f-8eea13ca1b59" descr="AE24D5F2-522A-4AFE-9107-45AED98BB2A3@lan"/>
          <p:cNvPicPr>
            <a:picLocks noChangeAspect="1" noChangeArrowheads="1"/>
          </p:cNvPicPr>
          <p:nvPr/>
        </p:nvPicPr>
        <p:blipFill>
          <a:blip r:embed="rId4" cstate="print"/>
          <a:srcRect/>
          <a:stretch>
            <a:fillRect/>
          </a:stretch>
        </p:blipFill>
        <p:spPr bwMode="auto">
          <a:xfrm>
            <a:off x="4791495" y="4280091"/>
            <a:ext cx="2232330" cy="1468612"/>
          </a:xfrm>
          <a:prstGeom prst="rect">
            <a:avLst/>
          </a:prstGeom>
          <a:noFill/>
          <a:ln w="9525">
            <a:noFill/>
            <a:miter lim="800000"/>
            <a:headEnd/>
            <a:tailEnd/>
          </a:ln>
        </p:spPr>
      </p:pic>
      <p:pic>
        <p:nvPicPr>
          <p:cNvPr id="1035" name="26fd87e6-3e37-4f5f-9a6f-89999842c980" descr="22698F5D-158B-4AF2-A8E3-8A2DE0214AEE@lan"/>
          <p:cNvPicPr>
            <a:picLocks noChangeAspect="1" noChangeArrowheads="1"/>
          </p:cNvPicPr>
          <p:nvPr/>
        </p:nvPicPr>
        <p:blipFill>
          <a:blip r:embed="rId5" cstate="print"/>
          <a:srcRect/>
          <a:stretch>
            <a:fillRect/>
          </a:stretch>
        </p:blipFill>
        <p:spPr bwMode="auto">
          <a:xfrm>
            <a:off x="3507583" y="2523914"/>
            <a:ext cx="2246829" cy="1478149"/>
          </a:xfrm>
          <a:prstGeom prst="rect">
            <a:avLst/>
          </a:prstGeom>
          <a:noFill/>
          <a:ln w="9525">
            <a:noFill/>
            <a:miter lim="800000"/>
            <a:headEnd/>
            <a:tailEnd/>
          </a:ln>
        </p:spPr>
      </p:pic>
      <p:pic>
        <p:nvPicPr>
          <p:cNvPr id="16" name="bebfec29-56aa-499a-86c3-72a1bb441977" descr="8DE043BE-5C67-4135-95D4-620F939D2220@lan"/>
          <p:cNvPicPr>
            <a:picLocks noChangeAspect="1" noChangeArrowheads="1"/>
          </p:cNvPicPr>
          <p:nvPr/>
        </p:nvPicPr>
        <p:blipFill>
          <a:blip r:embed="rId6" cstate="print"/>
          <a:srcRect/>
          <a:stretch>
            <a:fillRect/>
          </a:stretch>
        </p:blipFill>
        <p:spPr bwMode="auto">
          <a:xfrm>
            <a:off x="5150446" y="1044095"/>
            <a:ext cx="2246829" cy="1478149"/>
          </a:xfrm>
          <a:prstGeom prst="rect">
            <a:avLst/>
          </a:prstGeom>
          <a:noFill/>
          <a:ln w="9525">
            <a:noFill/>
            <a:miter lim="800000"/>
            <a:headEnd/>
            <a:tailEnd/>
          </a:ln>
        </p:spPr>
      </p:pic>
      <p:pic>
        <p:nvPicPr>
          <p:cNvPr id="18" name="2306a220-ff29-418c-98bf-e573fd9dc817" descr="F8EDAEA2-0F02-41F7-94BF-D83D0768F742@lan"/>
          <p:cNvPicPr>
            <a:picLocks noChangeAspect="1" noChangeArrowheads="1"/>
          </p:cNvPicPr>
          <p:nvPr/>
        </p:nvPicPr>
        <p:blipFill>
          <a:blip r:embed="rId7" cstate="print"/>
          <a:srcRect/>
          <a:stretch>
            <a:fillRect/>
          </a:stretch>
        </p:blipFill>
        <p:spPr bwMode="auto">
          <a:xfrm>
            <a:off x="1887782" y="4311141"/>
            <a:ext cx="2246829" cy="1482177"/>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86" y="142875"/>
            <a:ext cx="8229600" cy="822325"/>
          </a:xfrm>
        </p:spPr>
        <p:txBody>
          <a:bodyPr/>
          <a:lstStyle/>
          <a:p>
            <a:r>
              <a:rPr lang="en-GB" dirty="0" smtClean="0"/>
              <a:t>Gastroenteritis: what you should do in case you get infected</a:t>
            </a:r>
            <a:br>
              <a:rPr lang="en-GB" dirty="0" smtClean="0"/>
            </a:br>
            <a:endParaRPr lang="en-GB" dirty="0"/>
          </a:p>
        </p:txBody>
      </p:sp>
      <p:grpSp>
        <p:nvGrpSpPr>
          <p:cNvPr id="24" name="Group 23"/>
          <p:cNvGrpSpPr/>
          <p:nvPr/>
        </p:nvGrpSpPr>
        <p:grpSpPr>
          <a:xfrm>
            <a:off x="500333" y="1906439"/>
            <a:ext cx="1915064" cy="2924354"/>
            <a:chOff x="500333" y="2061714"/>
            <a:chExt cx="1915064" cy="2924354"/>
          </a:xfrm>
        </p:grpSpPr>
        <p:sp>
          <p:nvSpPr>
            <p:cNvPr id="7" name="Vertical Scroll 6"/>
            <p:cNvSpPr/>
            <p:nvPr/>
          </p:nvSpPr>
          <p:spPr bwMode="auto">
            <a:xfrm>
              <a:off x="500333" y="2061714"/>
              <a:ext cx="1915064" cy="2924354"/>
            </a:xfrm>
            <a:prstGeom prst="verticalScroll">
              <a:avLst/>
            </a:prstGeom>
            <a:solidFill>
              <a:schemeClr val="bg1"/>
            </a:solidFill>
            <a:ln w="28575" cap="flat" cmpd="sng" algn="ctr">
              <a:solidFill>
                <a:srgbClr val="92D05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8" name="TextBox 7"/>
            <p:cNvSpPr txBox="1"/>
            <p:nvPr/>
          </p:nvSpPr>
          <p:spPr>
            <a:xfrm>
              <a:off x="802254" y="2734576"/>
              <a:ext cx="1319844" cy="757130"/>
            </a:xfrm>
            <a:prstGeom prst="rect">
              <a:avLst/>
            </a:prstGeom>
            <a:noFill/>
          </p:spPr>
          <p:txBody>
            <a:bodyPr wrap="square" rtlCol="0">
              <a:spAutoFit/>
            </a:bodyPr>
            <a:lstStyle/>
            <a:p>
              <a:r>
                <a:rPr lang="en-US" sz="2400" b="1" i="1" dirty="0" smtClean="0">
                  <a:solidFill>
                    <a:srgbClr val="003A80"/>
                  </a:solidFill>
                </a:rPr>
                <a:t>Actions to take</a:t>
              </a:r>
              <a:endParaRPr lang="en-GB" sz="2400" b="1" i="1" dirty="0">
                <a:solidFill>
                  <a:srgbClr val="003A80"/>
                </a:solidFill>
              </a:endParaRPr>
            </a:p>
          </p:txBody>
        </p:sp>
      </p:grpSp>
      <p:sp>
        <p:nvSpPr>
          <p:cNvPr id="9" name="Right Arrow 8"/>
          <p:cNvSpPr/>
          <p:nvPr/>
        </p:nvSpPr>
        <p:spPr bwMode="auto">
          <a:xfrm>
            <a:off x="2432649" y="3329797"/>
            <a:ext cx="1155939" cy="396815"/>
          </a:xfrm>
          <a:prstGeom prst="rightArrow">
            <a:avLst/>
          </a:prstGeom>
          <a:solidFill>
            <a:srgbClr val="003A80"/>
          </a:solidFill>
          <a:ln w="19050" cap="flat" cmpd="sng" algn="ctr">
            <a:solidFill>
              <a:srgbClr val="92D05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pic>
        <p:nvPicPr>
          <p:cNvPr id="1032" name="Picture 8" descr="K:\ECDC\Projects\Norovirus doc\PPTs\Shutterstock pics for the PPT\shutterstock_63034924 - actions to take.jpg"/>
          <p:cNvPicPr>
            <a:picLocks noChangeAspect="1" noChangeArrowheads="1"/>
          </p:cNvPicPr>
          <p:nvPr/>
        </p:nvPicPr>
        <p:blipFill>
          <a:blip r:embed="rId3" cstate="print"/>
          <a:srcRect/>
          <a:stretch>
            <a:fillRect/>
          </a:stretch>
        </p:blipFill>
        <p:spPr bwMode="auto">
          <a:xfrm>
            <a:off x="854017" y="3605839"/>
            <a:ext cx="1233579" cy="1233579"/>
          </a:xfrm>
          <a:prstGeom prst="rect">
            <a:avLst/>
          </a:prstGeom>
          <a:noFill/>
        </p:spPr>
      </p:pic>
      <p:grpSp>
        <p:nvGrpSpPr>
          <p:cNvPr id="27" name="Group 26"/>
          <p:cNvGrpSpPr/>
          <p:nvPr/>
        </p:nvGrpSpPr>
        <p:grpSpPr>
          <a:xfrm>
            <a:off x="3854375" y="888521"/>
            <a:ext cx="2296259" cy="1570008"/>
            <a:chOff x="3854375" y="923026"/>
            <a:chExt cx="2296259" cy="1613140"/>
          </a:xfrm>
        </p:grpSpPr>
        <p:grpSp>
          <p:nvGrpSpPr>
            <p:cNvPr id="13" name="Group 12"/>
            <p:cNvGrpSpPr/>
            <p:nvPr/>
          </p:nvGrpSpPr>
          <p:grpSpPr>
            <a:xfrm>
              <a:off x="3854375" y="923026"/>
              <a:ext cx="2296259" cy="1613140"/>
              <a:chOff x="4703904" y="551859"/>
              <a:chExt cx="2734574" cy="1259457"/>
            </a:xfrm>
          </p:grpSpPr>
          <p:sp>
            <p:nvSpPr>
              <p:cNvPr id="10" name="Oval 9"/>
              <p:cNvSpPr/>
              <p:nvPr/>
            </p:nvSpPr>
            <p:spPr bwMode="auto">
              <a:xfrm>
                <a:off x="4703904" y="551859"/>
                <a:ext cx="2734574" cy="1259457"/>
              </a:xfrm>
              <a:prstGeom prst="ellipse">
                <a:avLst/>
              </a:prstGeom>
              <a:solidFill>
                <a:schemeClr val="bg1"/>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dirty="0" smtClean="0">
                  <a:ln>
                    <a:noFill/>
                  </a:ln>
                  <a:solidFill>
                    <a:srgbClr val="ADDB7B"/>
                  </a:solidFill>
                  <a:effectLst/>
                  <a:latin typeface="Tahoma" pitchFamily="34" charset="0"/>
                </a:endParaRPr>
              </a:p>
            </p:txBody>
          </p:sp>
          <p:sp>
            <p:nvSpPr>
              <p:cNvPr id="12" name="TextBox 11"/>
              <p:cNvSpPr txBox="1"/>
              <p:nvPr/>
            </p:nvSpPr>
            <p:spPr>
              <a:xfrm>
                <a:off x="4769560" y="879663"/>
                <a:ext cx="2467588" cy="296277"/>
              </a:xfrm>
              <a:prstGeom prst="rect">
                <a:avLst/>
              </a:prstGeom>
              <a:noFill/>
            </p:spPr>
            <p:txBody>
              <a:bodyPr wrap="square" rtlCol="0" anchor="t">
                <a:spAutoFit/>
              </a:bodyPr>
              <a:lstStyle/>
              <a:p>
                <a:pPr marL="342900" indent="-342900" algn="ctr">
                  <a:lnSpc>
                    <a:spcPct val="100000"/>
                  </a:lnSpc>
                </a:pPr>
                <a:r>
                  <a:rPr lang="en-US" sz="1800" dirty="0" smtClean="0"/>
                  <a:t>Avoid dehydration</a:t>
                </a:r>
              </a:p>
            </p:txBody>
          </p:sp>
        </p:grpSp>
        <p:pic>
          <p:nvPicPr>
            <p:cNvPr id="1027" name="Picture 3" descr="K:\ECDC\Projects\Norovirus doc\PPTs\Shutterstock pics for the PPT\shutterstock_30992590 - glass of water 2.jpg"/>
            <p:cNvPicPr>
              <a:picLocks noChangeAspect="1" noChangeArrowheads="1"/>
            </p:cNvPicPr>
            <p:nvPr/>
          </p:nvPicPr>
          <p:blipFill>
            <a:blip r:embed="rId4" cstate="print"/>
            <a:srcRect/>
            <a:stretch>
              <a:fillRect/>
            </a:stretch>
          </p:blipFill>
          <p:spPr bwMode="auto">
            <a:xfrm>
              <a:off x="4733517" y="1741485"/>
              <a:ext cx="357795" cy="536274"/>
            </a:xfrm>
            <a:prstGeom prst="rect">
              <a:avLst/>
            </a:prstGeom>
            <a:noFill/>
          </p:spPr>
        </p:pic>
      </p:grpSp>
      <p:grpSp>
        <p:nvGrpSpPr>
          <p:cNvPr id="31" name="Group 30"/>
          <p:cNvGrpSpPr/>
          <p:nvPr/>
        </p:nvGrpSpPr>
        <p:grpSpPr>
          <a:xfrm>
            <a:off x="3847383" y="2829463"/>
            <a:ext cx="2303252" cy="1526876"/>
            <a:chOff x="3847383" y="2829463"/>
            <a:chExt cx="2303252" cy="1526876"/>
          </a:xfrm>
        </p:grpSpPr>
        <p:grpSp>
          <p:nvGrpSpPr>
            <p:cNvPr id="23" name="Group 22"/>
            <p:cNvGrpSpPr/>
            <p:nvPr/>
          </p:nvGrpSpPr>
          <p:grpSpPr>
            <a:xfrm>
              <a:off x="3847383" y="2829463"/>
              <a:ext cx="2303252" cy="1526876"/>
              <a:chOff x="6058376" y="4419317"/>
              <a:chExt cx="1915064" cy="1069675"/>
            </a:xfrm>
          </p:grpSpPr>
          <p:sp>
            <p:nvSpPr>
              <p:cNvPr id="21" name="Oval 20"/>
              <p:cNvSpPr/>
              <p:nvPr/>
            </p:nvSpPr>
            <p:spPr bwMode="auto">
              <a:xfrm>
                <a:off x="6058376" y="4419317"/>
                <a:ext cx="1915064" cy="1069675"/>
              </a:xfrm>
              <a:prstGeom prst="ellipse">
                <a:avLst/>
              </a:prstGeom>
              <a:solidFill>
                <a:schemeClr val="bg1"/>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22" name="TextBox 21"/>
              <p:cNvSpPr txBox="1"/>
              <p:nvPr/>
            </p:nvSpPr>
            <p:spPr>
              <a:xfrm>
                <a:off x="6197591" y="4652137"/>
                <a:ext cx="1682151" cy="243297"/>
              </a:xfrm>
              <a:prstGeom prst="rect">
                <a:avLst/>
              </a:prstGeom>
              <a:noFill/>
            </p:spPr>
            <p:txBody>
              <a:bodyPr wrap="square" rtlCol="0">
                <a:spAutoFit/>
              </a:bodyPr>
              <a:lstStyle/>
              <a:p>
                <a:pPr algn="ctr"/>
                <a:r>
                  <a:rPr lang="en-US" sz="1800" dirty="0" smtClean="0"/>
                  <a:t>Stay at home</a:t>
                </a:r>
                <a:endParaRPr lang="en-GB" sz="1800" dirty="0"/>
              </a:p>
            </p:txBody>
          </p:sp>
        </p:grpSp>
        <p:pic>
          <p:nvPicPr>
            <p:cNvPr id="1031" name="Picture 7" descr="K:\ECDC\Projects\Norovirus doc\PPTs\Shutterstock pics for the PPT\shutterstock_85845589 - house.jpg"/>
            <p:cNvPicPr>
              <a:picLocks noChangeAspect="1" noChangeArrowheads="1"/>
            </p:cNvPicPr>
            <p:nvPr/>
          </p:nvPicPr>
          <p:blipFill>
            <a:blip r:embed="rId5" cstate="print"/>
            <a:srcRect/>
            <a:stretch>
              <a:fillRect/>
            </a:stretch>
          </p:blipFill>
          <p:spPr bwMode="auto">
            <a:xfrm>
              <a:off x="4816415" y="3644301"/>
              <a:ext cx="587736" cy="565390"/>
            </a:xfrm>
            <a:prstGeom prst="rect">
              <a:avLst/>
            </a:prstGeom>
            <a:noFill/>
          </p:spPr>
        </p:pic>
      </p:grpSp>
      <p:grpSp>
        <p:nvGrpSpPr>
          <p:cNvPr id="30" name="Group 29"/>
          <p:cNvGrpSpPr/>
          <p:nvPr/>
        </p:nvGrpSpPr>
        <p:grpSpPr>
          <a:xfrm>
            <a:off x="3864633" y="4718647"/>
            <a:ext cx="2311879" cy="1475117"/>
            <a:chOff x="3994029" y="4727274"/>
            <a:chExt cx="2311879" cy="1475117"/>
          </a:xfrm>
        </p:grpSpPr>
        <p:pic>
          <p:nvPicPr>
            <p:cNvPr id="1026" name="Picture 2" descr="K:\ECDC\Projects\Gastroenteritis\PPTs\Shutterstock pics for the PPT\shutterstock_74168194 - telephone device.jpg"/>
            <p:cNvPicPr>
              <a:picLocks noChangeAspect="1" noChangeArrowheads="1"/>
            </p:cNvPicPr>
            <p:nvPr/>
          </p:nvPicPr>
          <p:blipFill>
            <a:blip r:embed="rId6" cstate="print"/>
            <a:srcRect/>
            <a:stretch>
              <a:fillRect/>
            </a:stretch>
          </p:blipFill>
          <p:spPr bwMode="auto">
            <a:xfrm>
              <a:off x="4943531" y="5561945"/>
              <a:ext cx="713117" cy="475783"/>
            </a:xfrm>
            <a:prstGeom prst="rect">
              <a:avLst/>
            </a:prstGeom>
            <a:noFill/>
          </p:spPr>
        </p:pic>
        <p:sp>
          <p:nvSpPr>
            <p:cNvPr id="25" name="Oval 24"/>
            <p:cNvSpPr/>
            <p:nvPr/>
          </p:nvSpPr>
          <p:spPr bwMode="auto">
            <a:xfrm>
              <a:off x="3994029" y="4727274"/>
              <a:ext cx="2311879" cy="1475117"/>
            </a:xfrm>
            <a:prstGeom prst="ellipse">
              <a:avLst/>
            </a:prstGeom>
            <a:noFill/>
            <a:ln w="285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26" name="TextBox 25"/>
            <p:cNvSpPr txBox="1"/>
            <p:nvPr/>
          </p:nvSpPr>
          <p:spPr>
            <a:xfrm>
              <a:off x="4144213" y="4972514"/>
              <a:ext cx="1966757" cy="590931"/>
            </a:xfrm>
            <a:prstGeom prst="rect">
              <a:avLst/>
            </a:prstGeom>
            <a:noFill/>
          </p:spPr>
          <p:txBody>
            <a:bodyPr wrap="square" rtlCol="0">
              <a:spAutoFit/>
            </a:bodyPr>
            <a:lstStyle/>
            <a:p>
              <a:r>
                <a:rPr lang="en-US" sz="1800" dirty="0" smtClean="0"/>
                <a:t>Inform the school / working place</a:t>
              </a:r>
              <a:endParaRPr lang="en-GB" sz="1800" dirty="0"/>
            </a:p>
          </p:txBody>
        </p:sp>
      </p:grpSp>
      <p:grpSp>
        <p:nvGrpSpPr>
          <p:cNvPr id="4" name="Group 3"/>
          <p:cNvGrpSpPr/>
          <p:nvPr/>
        </p:nvGrpSpPr>
        <p:grpSpPr>
          <a:xfrm>
            <a:off x="6499556" y="1854979"/>
            <a:ext cx="2374891" cy="1509620"/>
            <a:chOff x="6499556" y="1854979"/>
            <a:chExt cx="2374891" cy="1509620"/>
          </a:xfrm>
        </p:grpSpPr>
        <p:grpSp>
          <p:nvGrpSpPr>
            <p:cNvPr id="17" name="Group 16"/>
            <p:cNvGrpSpPr/>
            <p:nvPr/>
          </p:nvGrpSpPr>
          <p:grpSpPr>
            <a:xfrm>
              <a:off x="6499556" y="1854979"/>
              <a:ext cx="2374891" cy="1509620"/>
              <a:chOff x="6275317" y="1880560"/>
              <a:chExt cx="2437362" cy="1268082"/>
            </a:xfrm>
          </p:grpSpPr>
          <p:sp>
            <p:nvSpPr>
              <p:cNvPr id="14" name="Oval 13"/>
              <p:cNvSpPr/>
              <p:nvPr/>
            </p:nvSpPr>
            <p:spPr bwMode="auto">
              <a:xfrm>
                <a:off x="6288656" y="1880560"/>
                <a:ext cx="2424023" cy="1268082"/>
              </a:xfrm>
              <a:prstGeom prst="ellipse">
                <a:avLst/>
              </a:prstGeom>
              <a:solidFill>
                <a:schemeClr val="bg1"/>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15" name="TextBox 14"/>
              <p:cNvSpPr txBox="1"/>
              <p:nvPr/>
            </p:nvSpPr>
            <p:spPr>
              <a:xfrm>
                <a:off x="6275317" y="2227362"/>
                <a:ext cx="2390400" cy="542919"/>
              </a:xfrm>
              <a:prstGeom prst="rect">
                <a:avLst/>
              </a:prstGeom>
              <a:noFill/>
            </p:spPr>
            <p:txBody>
              <a:bodyPr wrap="square" rtlCol="0">
                <a:spAutoFit/>
              </a:bodyPr>
              <a:lstStyle/>
              <a:p>
                <a:pPr marL="342900" indent="-342900">
                  <a:lnSpc>
                    <a:spcPct val="100000"/>
                  </a:lnSpc>
                </a:pPr>
                <a:r>
                  <a:rPr lang="en-US" sz="1800" dirty="0" smtClean="0"/>
                  <a:t>     Reinforce hand hygiene</a:t>
                </a:r>
              </a:p>
            </p:txBody>
          </p:sp>
        </p:grpSp>
        <p:pic>
          <p:nvPicPr>
            <p:cNvPr id="28" name="Picture 27" descr="Washing hands.JPG"/>
            <p:cNvPicPr>
              <a:picLocks noChangeAspect="1"/>
            </p:cNvPicPr>
            <p:nvPr/>
          </p:nvPicPr>
          <p:blipFill>
            <a:blip r:embed="rId7" cstate="print"/>
            <a:stretch>
              <a:fillRect/>
            </a:stretch>
          </p:blipFill>
          <p:spPr>
            <a:xfrm>
              <a:off x="7751379" y="2546867"/>
              <a:ext cx="683172" cy="592993"/>
            </a:xfrm>
            <a:prstGeom prst="rect">
              <a:avLst/>
            </a:prstGeom>
          </p:spPr>
        </p:pic>
      </p:grpSp>
      <p:grpSp>
        <p:nvGrpSpPr>
          <p:cNvPr id="11" name="Group 10"/>
          <p:cNvGrpSpPr/>
          <p:nvPr/>
        </p:nvGrpSpPr>
        <p:grpSpPr>
          <a:xfrm>
            <a:off x="6527075" y="3710053"/>
            <a:ext cx="2416933" cy="1744815"/>
            <a:chOff x="6527075" y="3710053"/>
            <a:chExt cx="2416933" cy="1744815"/>
          </a:xfrm>
        </p:grpSpPr>
        <p:sp>
          <p:nvSpPr>
            <p:cNvPr id="34" name="Oval 33"/>
            <p:cNvSpPr/>
            <p:nvPr/>
          </p:nvSpPr>
          <p:spPr bwMode="auto">
            <a:xfrm>
              <a:off x="6554595" y="3710053"/>
              <a:ext cx="2361894" cy="1744815"/>
            </a:xfrm>
            <a:prstGeom prst="ellipse">
              <a:avLst/>
            </a:prstGeom>
            <a:solidFill>
              <a:schemeClr val="bg1"/>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35" name="TextBox 34"/>
            <p:cNvSpPr txBox="1"/>
            <p:nvPr/>
          </p:nvSpPr>
          <p:spPr>
            <a:xfrm>
              <a:off x="6527075" y="4003541"/>
              <a:ext cx="2416933" cy="923330"/>
            </a:xfrm>
            <a:prstGeom prst="rect">
              <a:avLst/>
            </a:prstGeom>
            <a:noFill/>
          </p:spPr>
          <p:txBody>
            <a:bodyPr wrap="square" rtlCol="0">
              <a:spAutoFit/>
            </a:bodyPr>
            <a:lstStyle/>
            <a:p>
              <a:pPr marL="342900" indent="-342900">
                <a:lnSpc>
                  <a:spcPct val="100000"/>
                </a:lnSpc>
              </a:pPr>
              <a:r>
                <a:rPr lang="en-US" sz="1800" dirty="0" smtClean="0"/>
                <a:t>     Ensure proper cleaning and disinfection</a:t>
              </a:r>
            </a:p>
          </p:txBody>
        </p:sp>
      </p:grpSp>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1868" y="4903223"/>
            <a:ext cx="6699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ECDC</a:t>
            </a:r>
            <a:endParaRPr lang="en-GB" dirty="0"/>
          </a:p>
        </p:txBody>
      </p:sp>
      <p:sp>
        <p:nvSpPr>
          <p:cNvPr id="3" name="Content Placeholder 2"/>
          <p:cNvSpPr>
            <a:spLocks noGrp="1"/>
          </p:cNvSpPr>
          <p:nvPr>
            <p:ph idx="1"/>
          </p:nvPr>
        </p:nvSpPr>
        <p:spPr>
          <a:xfrm>
            <a:off x="227089" y="3458472"/>
            <a:ext cx="8484870" cy="1898650"/>
          </a:xfrm>
        </p:spPr>
        <p:txBody>
          <a:bodyPr/>
          <a:lstStyle/>
          <a:p>
            <a:pPr algn="ctr">
              <a:spcAft>
                <a:spcPts val="1000"/>
              </a:spcAft>
              <a:buNone/>
            </a:pPr>
            <a:r>
              <a:rPr lang="en-GB" dirty="0" smtClean="0">
                <a:solidFill>
                  <a:schemeClr val="tx2"/>
                </a:solidFill>
              </a:rPr>
              <a:t>ECDC is a European Union agency working on prevention and control of infectious diseases </a:t>
            </a:r>
            <a:r>
              <a:rPr lang="en-GB" dirty="0" smtClean="0"/>
              <a:t>in the EU. </a:t>
            </a:r>
            <a:r>
              <a:rPr lang="en-GB" dirty="0" smtClean="0">
                <a:solidFill>
                  <a:schemeClr val="tx2"/>
                </a:solidFill>
              </a:rPr>
              <a:t>This includes the development of communication tools to raise awareness and promote prevention of diseases such as</a:t>
            </a:r>
            <a:endParaRPr lang="en-GB" strike="sngStrike" dirty="0" smtClean="0">
              <a:solidFill>
                <a:schemeClr val="tx2"/>
              </a:solidFill>
            </a:endParaRPr>
          </a:p>
          <a:p>
            <a:pPr algn="ctr">
              <a:buNone/>
            </a:pPr>
            <a:r>
              <a:rPr lang="en-GB" dirty="0" smtClean="0"/>
              <a:t> </a:t>
            </a:r>
            <a:r>
              <a:rPr lang="en-GB" b="1" dirty="0" smtClean="0">
                <a:solidFill>
                  <a:schemeClr val="accent2"/>
                </a:solidFill>
              </a:rPr>
              <a:t>GASTROENTERITIS  </a:t>
            </a:r>
            <a:endParaRPr lang="en-GB" b="1" dirty="0">
              <a:solidFill>
                <a:schemeClr val="accent2"/>
              </a:solidFill>
            </a:endParaRPr>
          </a:p>
        </p:txBody>
      </p:sp>
      <p:pic>
        <p:nvPicPr>
          <p:cNvPr id="2050" name="Picture 2" descr="http://www.ecdc.europa.eu/en/press/photos/PublishingImages/090601_ecdc_house_72.jpg"/>
          <p:cNvPicPr>
            <a:picLocks noChangeAspect="1" noChangeArrowheads="1"/>
          </p:cNvPicPr>
          <p:nvPr/>
        </p:nvPicPr>
        <p:blipFill>
          <a:blip r:embed="rId3" cstate="print"/>
          <a:srcRect/>
          <a:stretch>
            <a:fillRect/>
          </a:stretch>
        </p:blipFill>
        <p:spPr bwMode="auto">
          <a:xfrm>
            <a:off x="2593774" y="905482"/>
            <a:ext cx="3956452" cy="2279152"/>
          </a:xfrm>
          <a:prstGeom prst="rect">
            <a:avLst/>
          </a:prstGeom>
          <a:noFill/>
          <a:ln>
            <a:solidFill>
              <a:srgbClr val="003A80"/>
            </a:solidFill>
          </a:ln>
        </p:spPr>
      </p:pic>
      <p:sp>
        <p:nvSpPr>
          <p:cNvPr id="6" name="TextBox 5"/>
          <p:cNvSpPr txBox="1"/>
          <p:nvPr/>
        </p:nvSpPr>
        <p:spPr>
          <a:xfrm>
            <a:off x="594995" y="5255804"/>
            <a:ext cx="783336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latin typeface="+mn-lt"/>
              </a:rPr>
              <a:t>For more information, please visit: </a:t>
            </a:r>
            <a:r>
              <a:rPr lang="en-GB" dirty="0" smtClean="0">
                <a:latin typeface="+mn-lt"/>
                <a:hlinkClick r:id="rId4"/>
              </a:rPr>
              <a:t>www.ecdc.europa.eu</a:t>
            </a:r>
            <a:endParaRPr lang="en-GB" dirty="0" smtClean="0">
              <a:latin typeface="+mn-lt"/>
            </a:endParaRPr>
          </a:p>
          <a:p>
            <a:r>
              <a:rPr lang="en-GB" dirty="0" smtClean="0"/>
              <a:t>Click on this link to download </a:t>
            </a:r>
            <a:r>
              <a:rPr lang="en-GB" dirty="0" smtClean="0">
                <a:hlinkClick r:id="rId5"/>
              </a:rPr>
              <a:t>ECDC communication toolkit materials</a:t>
            </a:r>
            <a:r>
              <a:rPr lang="en-GB" dirty="0" smtClean="0"/>
              <a:t>. </a:t>
            </a:r>
            <a:r>
              <a:rPr lang="en-GB" dirty="0" smtClean="0">
                <a:solidFill>
                  <a:srgbClr val="FF0000"/>
                </a:solidFill>
              </a:rPr>
              <a:t> </a:t>
            </a:r>
            <a:endParaRPr lang="en-GB" sz="1600" b="1" dirty="0" smtClean="0">
              <a:latin typeface="+mn-lt"/>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069" y="347776"/>
            <a:ext cx="8229600" cy="822325"/>
          </a:xfrm>
        </p:spPr>
        <p:txBody>
          <a:bodyPr/>
          <a:lstStyle/>
          <a:p>
            <a:r>
              <a:rPr lang="en-GB" dirty="0" smtClean="0">
                <a:solidFill>
                  <a:schemeClr val="tx1"/>
                </a:solidFill>
              </a:rPr>
              <a:t>Overview of this presentation</a:t>
            </a:r>
            <a:endParaRPr lang="en-GB" dirty="0">
              <a:solidFill>
                <a:schemeClr val="tx1"/>
              </a:solidFill>
            </a:endParaRPr>
          </a:p>
        </p:txBody>
      </p:sp>
      <p:sp>
        <p:nvSpPr>
          <p:cNvPr id="3" name="Content Placeholder 2"/>
          <p:cNvSpPr>
            <a:spLocks noGrp="1"/>
          </p:cNvSpPr>
          <p:nvPr>
            <p:ph idx="1"/>
          </p:nvPr>
        </p:nvSpPr>
        <p:spPr>
          <a:xfrm>
            <a:off x="278130" y="838199"/>
            <a:ext cx="8526463" cy="5404945"/>
          </a:xfrm>
        </p:spPr>
        <p:txBody>
          <a:bodyPr/>
          <a:lstStyle/>
          <a:p>
            <a:endParaRPr lang="en-GB" sz="1100" dirty="0" smtClean="0"/>
          </a:p>
          <a:p>
            <a:endParaRPr lang="en-GB" sz="1600" b="1" dirty="0" smtClean="0">
              <a:solidFill>
                <a:srgbClr val="003A80"/>
              </a:solidFill>
              <a:ea typeface="+mn-ea"/>
              <a:cs typeface="+mn-cs"/>
            </a:endParaRPr>
          </a:p>
          <a:p>
            <a:pPr marL="706438" lvl="2" indent="-269875"/>
            <a:r>
              <a:rPr lang="en-GB" sz="1600" b="1" dirty="0" smtClean="0">
                <a:solidFill>
                  <a:srgbClr val="003A80"/>
                </a:solidFill>
                <a:ea typeface="+mn-ea"/>
                <a:cs typeface="+mn-cs"/>
              </a:rPr>
              <a:t> </a:t>
            </a:r>
          </a:p>
          <a:p>
            <a:pPr marL="706438" lvl="2" indent="-269875"/>
            <a:endParaRPr lang="en-GB" sz="1600" b="1" dirty="0" smtClean="0">
              <a:solidFill>
                <a:srgbClr val="003A80"/>
              </a:solidFill>
              <a:ea typeface="+mn-ea"/>
              <a:cs typeface="+mn-cs"/>
            </a:endParaRPr>
          </a:p>
        </p:txBody>
      </p:sp>
      <p:sp>
        <p:nvSpPr>
          <p:cNvPr id="4" name="Rectangle 3"/>
          <p:cNvSpPr/>
          <p:nvPr/>
        </p:nvSpPr>
        <p:spPr>
          <a:xfrm>
            <a:off x="304800" y="838200"/>
            <a:ext cx="8412480" cy="5530745"/>
          </a:xfrm>
          <a:prstGeom prst="rect">
            <a:avLst/>
          </a:prstGeom>
        </p:spPr>
        <p:txBody>
          <a:bodyPr wrap="square">
            <a:spAutoFit/>
          </a:bodyPr>
          <a:lstStyle/>
          <a:p>
            <a:pPr>
              <a:buFont typeface="Arial" pitchFamily="34" charset="0"/>
              <a:buChar char="•"/>
            </a:pPr>
            <a:r>
              <a:rPr lang="en-GB" sz="1600" dirty="0" smtClean="0"/>
              <a:t> </a:t>
            </a:r>
            <a:r>
              <a:rPr lang="en-US" sz="1600" dirty="0" smtClean="0">
                <a:solidFill>
                  <a:schemeClr val="tx1">
                    <a:lumMod val="95000"/>
                    <a:lumOff val="5000"/>
                  </a:schemeClr>
                </a:solidFill>
              </a:rPr>
              <a:t> </a:t>
            </a:r>
            <a:r>
              <a:rPr lang="en-GB" sz="1600" dirty="0" smtClean="0">
                <a:solidFill>
                  <a:schemeClr val="tx1">
                    <a:lumMod val="95000"/>
                    <a:lumOff val="5000"/>
                  </a:schemeClr>
                </a:solidFill>
              </a:rPr>
              <a:t>Gastroenteritis: what is it?</a:t>
            </a:r>
          </a:p>
          <a:p>
            <a:pPr lvl="1"/>
            <a:r>
              <a:rPr lang="en-GB" sz="1600" dirty="0" smtClean="0">
                <a:solidFill>
                  <a:schemeClr val="tx1">
                    <a:lumMod val="95000"/>
                    <a:lumOff val="5000"/>
                  </a:schemeClr>
                </a:solidFill>
              </a:rPr>
              <a:t>Causes, symptoms, complications and treatment</a:t>
            </a:r>
            <a:endParaRPr lang="en-GB" sz="1050" dirty="0" smtClean="0">
              <a:solidFill>
                <a:schemeClr val="tx1">
                  <a:lumMod val="95000"/>
                  <a:lumOff val="5000"/>
                </a:schemeClr>
              </a:solidFill>
            </a:endParaRPr>
          </a:p>
          <a:p>
            <a:endParaRPr lang="en-GB" sz="1050" dirty="0" smtClean="0"/>
          </a:p>
          <a:p>
            <a:pPr>
              <a:buFont typeface="Arial" pitchFamily="34" charset="0"/>
              <a:buChar char="•"/>
            </a:pPr>
            <a:r>
              <a:rPr lang="en-GB" sz="1600" dirty="0" smtClean="0"/>
              <a:t> Gastroenteritis: why should you care?</a:t>
            </a:r>
          </a:p>
          <a:p>
            <a:pPr lvl="1"/>
            <a:r>
              <a:rPr lang="en-GB" sz="1600" dirty="0" smtClean="0"/>
              <a:t>Transmission </a:t>
            </a:r>
          </a:p>
          <a:p>
            <a:pPr lvl="1"/>
            <a:r>
              <a:rPr lang="en-GB" sz="1600" dirty="0" smtClean="0"/>
              <a:t>Facts and figures</a:t>
            </a:r>
          </a:p>
          <a:p>
            <a:pPr lvl="1"/>
            <a:r>
              <a:rPr lang="en-US" sz="1600" dirty="0" smtClean="0"/>
              <a:t>In a nutshell</a:t>
            </a:r>
          </a:p>
          <a:p>
            <a:pPr lvl="1"/>
            <a:endParaRPr lang="en-GB" sz="1600" dirty="0" smtClean="0"/>
          </a:p>
          <a:p>
            <a:pPr lvl="0">
              <a:buFont typeface="Arial" pitchFamily="34" charset="0"/>
              <a:buChar char="•"/>
            </a:pPr>
            <a:r>
              <a:rPr lang="en-GB" sz="1600" dirty="0" smtClean="0"/>
              <a:t> Gastroenteritis: Importance of prevention</a:t>
            </a:r>
          </a:p>
          <a:p>
            <a:pPr lvl="1"/>
            <a:r>
              <a:rPr lang="en-US" sz="1600" dirty="0" smtClean="0"/>
              <a:t>Consequences for the children</a:t>
            </a:r>
            <a:endParaRPr lang="en-GB" sz="1600" dirty="0" smtClean="0"/>
          </a:p>
          <a:p>
            <a:pPr lvl="1"/>
            <a:r>
              <a:rPr lang="en-US" sz="1600" dirty="0" smtClean="0"/>
              <a:t>Benefits of good hygiene for </a:t>
            </a:r>
            <a:r>
              <a:rPr lang="en-US" sz="1600" b="1" dirty="0" smtClean="0">
                <a:solidFill>
                  <a:srgbClr val="7030A0"/>
                </a:solidFill>
              </a:rPr>
              <a:t>children</a:t>
            </a:r>
            <a:r>
              <a:rPr lang="en-US" sz="1600" dirty="0" smtClean="0"/>
              <a:t>!</a:t>
            </a:r>
            <a:endParaRPr lang="en-GB" sz="1600" dirty="0" smtClean="0"/>
          </a:p>
          <a:p>
            <a:pPr lvl="1"/>
            <a:r>
              <a:rPr lang="en-US" sz="1600" dirty="0" smtClean="0"/>
              <a:t>Consequences for the parents</a:t>
            </a:r>
            <a:endParaRPr lang="en-GB" sz="1600" dirty="0" smtClean="0"/>
          </a:p>
          <a:p>
            <a:pPr lvl="1"/>
            <a:r>
              <a:rPr lang="en-US" sz="1600" dirty="0" smtClean="0"/>
              <a:t>Benefits of good hygiene for </a:t>
            </a:r>
            <a:r>
              <a:rPr lang="en-US" sz="1600" b="1" dirty="0" smtClean="0">
                <a:solidFill>
                  <a:srgbClr val="7030A0"/>
                </a:solidFill>
              </a:rPr>
              <a:t>parents</a:t>
            </a:r>
            <a:r>
              <a:rPr lang="en-US" sz="1600" dirty="0" smtClean="0"/>
              <a:t>!</a:t>
            </a:r>
            <a:endParaRPr lang="en-GB" sz="1600" dirty="0" smtClean="0"/>
          </a:p>
          <a:p>
            <a:r>
              <a:rPr lang="en-US" sz="1600" dirty="0" smtClean="0"/>
              <a:t>	  </a:t>
            </a:r>
            <a:endParaRPr lang="en-GB" sz="1600" dirty="0" smtClean="0"/>
          </a:p>
          <a:p>
            <a:pPr>
              <a:buFont typeface="Arial" pitchFamily="34" charset="0"/>
              <a:buChar char="•"/>
            </a:pPr>
            <a:r>
              <a:rPr lang="en-US" sz="1600" dirty="0" smtClean="0"/>
              <a:t> Key preventive measures</a:t>
            </a:r>
          </a:p>
          <a:p>
            <a:endParaRPr lang="en-US" sz="1600" dirty="0" smtClean="0"/>
          </a:p>
          <a:p>
            <a:pPr>
              <a:buFont typeface="Arial" pitchFamily="34" charset="0"/>
              <a:buChar char="•"/>
            </a:pPr>
            <a:r>
              <a:rPr lang="en-US" sz="1600" dirty="0"/>
              <a:t> </a:t>
            </a:r>
            <a:r>
              <a:rPr lang="en-US" sz="1600" dirty="0" smtClean="0"/>
              <a:t>Gastroenteritis: What you should do in case you get infected</a:t>
            </a:r>
          </a:p>
          <a:p>
            <a:endParaRPr lang="en-US" sz="1600" dirty="0" smtClean="0"/>
          </a:p>
          <a:p>
            <a:pPr>
              <a:buFont typeface="Arial" pitchFamily="34" charset="0"/>
              <a:buChar char="•"/>
            </a:pPr>
            <a:r>
              <a:rPr lang="en-GB" sz="1600" dirty="0" smtClean="0">
                <a:solidFill>
                  <a:schemeClr val="tx1">
                    <a:lumMod val="95000"/>
                    <a:lumOff val="5000"/>
                  </a:schemeClr>
                </a:solidFill>
              </a:rPr>
              <a:t> About ECDC</a:t>
            </a:r>
            <a:endParaRPr lang="en-US" sz="1600" dirty="0" smtClean="0"/>
          </a:p>
        </p:txBody>
      </p:sp>
    </p:spTree>
  </p:cSld>
  <p:clrMapOvr>
    <a:masterClrMapping/>
  </p:clrMapOvr>
  <p:transition>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Gastroenteritis: what is it?</a:t>
            </a:r>
            <a:br>
              <a:rPr lang="en-GB" dirty="0" smtClean="0"/>
            </a:br>
            <a:r>
              <a:rPr lang="en-GB" b="0" i="1" dirty="0" smtClean="0"/>
              <a:t>Causes, symptoms, complications and treatment</a:t>
            </a:r>
            <a:r>
              <a:rPr lang="en-GB" dirty="0" smtClean="0">
                <a:effectLst>
                  <a:outerShdw blurRad="38100" dist="38100" dir="2700000" algn="tl">
                    <a:srgbClr val="000000">
                      <a:alpha val="43137"/>
                    </a:srgbClr>
                  </a:outerShdw>
                </a:effectLst>
              </a:rPr>
              <a:t/>
            </a:r>
            <a:br>
              <a:rPr lang="en-GB" dirty="0" smtClean="0">
                <a:effectLst>
                  <a:outerShdw blurRad="38100" dist="38100" dir="2700000" algn="tl">
                    <a:srgbClr val="000000">
                      <a:alpha val="43137"/>
                    </a:srgbClr>
                  </a:outerShdw>
                </a:effectLst>
              </a:rPr>
            </a:b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850" y="1108528"/>
            <a:ext cx="8526463" cy="5162550"/>
          </a:xfrm>
        </p:spPr>
        <p:txBody>
          <a:bodyPr/>
          <a:lstStyle/>
          <a:p>
            <a:pPr algn="ctr">
              <a:buNone/>
            </a:pPr>
            <a:r>
              <a:rPr lang="en-GB" dirty="0" smtClean="0"/>
              <a:t>Gastroenteritis is an inflammation in the </a:t>
            </a:r>
            <a:r>
              <a:rPr lang="en-GB" dirty="0" smtClean="0">
                <a:solidFill>
                  <a:srgbClr val="003A80"/>
                </a:solidFill>
              </a:rPr>
              <a:t>stomach and intestines, </a:t>
            </a:r>
            <a:r>
              <a:rPr lang="en-GB" dirty="0" smtClean="0"/>
              <a:t>and </a:t>
            </a:r>
            <a:r>
              <a:rPr lang="en-GB" dirty="0"/>
              <a:t>is often </a:t>
            </a:r>
            <a:r>
              <a:rPr lang="en-GB" dirty="0" smtClean="0"/>
              <a:t>referred </a:t>
            </a:r>
            <a:r>
              <a:rPr lang="en-GB" dirty="0"/>
              <a:t>to as stomach </a:t>
            </a:r>
            <a:r>
              <a:rPr lang="en-GB" dirty="0" smtClean="0"/>
              <a:t>flu or bug</a:t>
            </a:r>
            <a:r>
              <a:rPr lang="en-GB" dirty="0"/>
              <a:t>.</a:t>
            </a:r>
          </a:p>
          <a:p>
            <a:endParaRPr lang="en-GB" sz="600" u="sng" dirty="0" smtClean="0"/>
          </a:p>
          <a:p>
            <a:r>
              <a:rPr lang="en-GB" u="sng" dirty="0" smtClean="0"/>
              <a:t>Causes</a:t>
            </a:r>
            <a:r>
              <a:rPr lang="en-GB" dirty="0" smtClean="0"/>
              <a:t>:</a:t>
            </a:r>
          </a:p>
          <a:p>
            <a:pPr lvl="1"/>
            <a:r>
              <a:rPr lang="en-GB" sz="2000" dirty="0" smtClean="0"/>
              <a:t>Bacteria (e.g. Salmonella, </a:t>
            </a:r>
            <a:r>
              <a:rPr lang="en-GB" sz="2000" dirty="0" err="1" smtClean="0"/>
              <a:t>E.coli</a:t>
            </a:r>
            <a:r>
              <a:rPr lang="en-GB" sz="2000" dirty="0" smtClean="0"/>
              <a:t>)</a:t>
            </a:r>
            <a:endParaRPr lang="en-GB" sz="2000" dirty="0" smtClean="0">
              <a:solidFill>
                <a:srgbClr val="FF0000"/>
              </a:solidFill>
            </a:endParaRPr>
          </a:p>
          <a:p>
            <a:pPr lvl="1"/>
            <a:r>
              <a:rPr lang="en-GB" sz="2000" dirty="0" smtClean="0"/>
              <a:t>...parasites (e.g. </a:t>
            </a:r>
            <a:r>
              <a:rPr lang="en-GB" sz="2000" dirty="0" err="1" smtClean="0"/>
              <a:t>protozoans</a:t>
            </a:r>
            <a:r>
              <a:rPr lang="en-GB" sz="2000" dirty="0" smtClean="0"/>
              <a:t>)...  </a:t>
            </a:r>
          </a:p>
          <a:p>
            <a:pPr lvl="1"/>
            <a:r>
              <a:rPr lang="en-GB" sz="2000" dirty="0" smtClean="0"/>
              <a:t>...or viruses (e.g. </a:t>
            </a:r>
            <a:r>
              <a:rPr lang="en-GB" sz="2000" dirty="0" err="1" smtClean="0">
                <a:solidFill>
                  <a:srgbClr val="003A80"/>
                </a:solidFill>
              </a:rPr>
              <a:t>Norovirus</a:t>
            </a:r>
            <a:r>
              <a:rPr lang="en-GB" sz="2000" dirty="0" smtClean="0"/>
              <a:t>) </a:t>
            </a:r>
          </a:p>
          <a:p>
            <a:endParaRPr lang="en-GB" sz="800" u="sng" dirty="0" smtClean="0"/>
          </a:p>
          <a:p>
            <a:r>
              <a:rPr lang="en-GB" u="sng" dirty="0" smtClean="0"/>
              <a:t>Most common symptoms</a:t>
            </a:r>
            <a:r>
              <a:rPr lang="en-GB" dirty="0" smtClean="0"/>
              <a:t>: </a:t>
            </a:r>
            <a:r>
              <a:rPr lang="en-GB" dirty="0" smtClean="0">
                <a:solidFill>
                  <a:srgbClr val="003A80"/>
                </a:solidFill>
              </a:rPr>
              <a:t>diarrhoea</a:t>
            </a:r>
            <a:r>
              <a:rPr lang="en-GB" dirty="0" smtClean="0"/>
              <a:t> and/or </a:t>
            </a:r>
            <a:r>
              <a:rPr lang="en-GB" dirty="0" smtClean="0">
                <a:solidFill>
                  <a:srgbClr val="003A80"/>
                </a:solidFill>
              </a:rPr>
              <a:t>vomiting...</a:t>
            </a:r>
            <a:endParaRPr lang="en-GB" dirty="0" smtClean="0"/>
          </a:p>
          <a:p>
            <a:pPr>
              <a:buNone/>
            </a:pPr>
            <a:endParaRPr lang="en-GB" sz="800" dirty="0" smtClean="0"/>
          </a:p>
          <a:p>
            <a:r>
              <a:rPr lang="en-GB" u="sng" dirty="0" smtClean="0"/>
              <a:t>Complications</a:t>
            </a:r>
            <a:r>
              <a:rPr lang="en-GB" dirty="0" smtClean="0"/>
              <a:t>: </a:t>
            </a:r>
            <a:r>
              <a:rPr lang="en-GB" dirty="0" smtClean="0">
                <a:solidFill>
                  <a:schemeClr val="accent2"/>
                </a:solidFill>
              </a:rPr>
              <a:t>d</a:t>
            </a:r>
            <a:r>
              <a:rPr lang="en-GB" dirty="0" smtClean="0">
                <a:solidFill>
                  <a:srgbClr val="003A80"/>
                </a:solidFill>
              </a:rPr>
              <a:t>ehydration</a:t>
            </a:r>
            <a:r>
              <a:rPr lang="en-GB" dirty="0" smtClean="0"/>
              <a:t>,</a:t>
            </a:r>
            <a:r>
              <a:rPr lang="en-GB" dirty="0" smtClean="0">
                <a:sym typeface="Wingdings" pitchFamily="2" charset="2"/>
              </a:rPr>
              <a:t> </a:t>
            </a:r>
            <a:r>
              <a:rPr lang="en-GB" dirty="0" smtClean="0"/>
              <a:t>particularly dangerous for infants and babies.</a:t>
            </a:r>
            <a:r>
              <a:rPr lang="en-GB" dirty="0" smtClean="0">
                <a:solidFill>
                  <a:srgbClr val="FF0000"/>
                </a:solidFill>
              </a:rPr>
              <a:t> </a:t>
            </a:r>
            <a:r>
              <a:rPr lang="en-GB" dirty="0" smtClean="0"/>
              <a:t>Sometimes leading to </a:t>
            </a:r>
            <a:r>
              <a:rPr lang="en-GB" dirty="0">
                <a:solidFill>
                  <a:schemeClr val="accent2"/>
                </a:solidFill>
              </a:rPr>
              <a:t>chronic conditions</a:t>
            </a:r>
            <a:r>
              <a:rPr lang="en-GB" dirty="0"/>
              <a:t>.</a:t>
            </a:r>
            <a:endParaRPr lang="en-GB" dirty="0" smtClean="0"/>
          </a:p>
          <a:p>
            <a:pPr marL="269875" lvl="1" indent="-269875">
              <a:buFont typeface="Wingdings" pitchFamily="2" charset="2"/>
              <a:buChar char="§"/>
              <a:tabLst>
                <a:tab pos="2336800" algn="l"/>
              </a:tabLst>
            </a:pPr>
            <a:endParaRPr lang="en-GB" sz="600" dirty="0" smtClean="0">
              <a:ea typeface="+mn-ea"/>
              <a:cs typeface="+mn-cs"/>
            </a:endParaRPr>
          </a:p>
          <a:p>
            <a:pPr marL="269875" lvl="1" indent="-269875">
              <a:buFont typeface="Wingdings" pitchFamily="2" charset="2"/>
              <a:buChar char="§"/>
            </a:pPr>
            <a:r>
              <a:rPr lang="en-GB" u="sng" dirty="0" smtClean="0">
                <a:ea typeface="+mn-ea"/>
                <a:cs typeface="+mn-cs"/>
              </a:rPr>
              <a:t>Treatment of symptoms</a:t>
            </a:r>
            <a:r>
              <a:rPr lang="en-GB" dirty="0" smtClean="0">
                <a:ea typeface="+mn-ea"/>
                <a:cs typeface="+mn-cs"/>
              </a:rPr>
              <a:t>: resting at home and preventing dehydration (i.e. intake of liquids). Medication may be required upon medical advise.</a:t>
            </a:r>
            <a:endParaRPr lang="en-GB" sz="1200" dirty="0" smtClean="0"/>
          </a:p>
        </p:txBody>
      </p:sp>
      <p:pic>
        <p:nvPicPr>
          <p:cNvPr id="4" name="Picture 3" descr="shutterstock_2008765 - virus.jpg"/>
          <p:cNvPicPr>
            <a:picLocks noChangeAspect="1"/>
          </p:cNvPicPr>
          <p:nvPr/>
        </p:nvPicPr>
        <p:blipFill>
          <a:blip r:embed="rId3" cstate="print"/>
          <a:stretch>
            <a:fillRect/>
          </a:stretch>
        </p:blipFill>
        <p:spPr>
          <a:xfrm>
            <a:off x="4882442" y="2184399"/>
            <a:ext cx="913674" cy="685256"/>
          </a:xfrm>
          <a:prstGeom prst="rect">
            <a:avLst/>
          </a:prstGeom>
          <a:ln>
            <a:solidFill>
              <a:schemeClr val="accent2"/>
            </a:solidFill>
          </a:ln>
        </p:spPr>
      </p:pic>
      <p:pic>
        <p:nvPicPr>
          <p:cNvPr id="6" name="Picture 5" descr="gastro virus.jpg"/>
          <p:cNvPicPr>
            <a:picLocks noChangeAspect="1"/>
          </p:cNvPicPr>
          <p:nvPr/>
        </p:nvPicPr>
        <p:blipFill>
          <a:blip r:embed="rId4" cstate="print"/>
          <a:srcRect/>
          <a:stretch>
            <a:fillRect/>
          </a:stretch>
        </p:blipFill>
        <p:spPr>
          <a:xfrm>
            <a:off x="6038644" y="2177682"/>
            <a:ext cx="893097" cy="696615"/>
          </a:xfrm>
          <a:prstGeom prst="rect">
            <a:avLst/>
          </a:prstGeom>
          <a:ln>
            <a:solidFill>
              <a:schemeClr val="accent2"/>
            </a:solidFill>
          </a:ln>
        </p:spPr>
      </p:pic>
      <p:pic>
        <p:nvPicPr>
          <p:cNvPr id="7" name="Picture 6" descr="parasite.jpg"/>
          <p:cNvPicPr>
            <a:picLocks noChangeAspect="1"/>
          </p:cNvPicPr>
          <p:nvPr/>
        </p:nvPicPr>
        <p:blipFill>
          <a:blip r:embed="rId5" cstate="print"/>
          <a:stretch>
            <a:fillRect/>
          </a:stretch>
        </p:blipFill>
        <p:spPr>
          <a:xfrm>
            <a:off x="7140222" y="2182760"/>
            <a:ext cx="886177" cy="691399"/>
          </a:xfrm>
          <a:prstGeom prst="rect">
            <a:avLst/>
          </a:prstGeom>
          <a:ln>
            <a:solidFill>
              <a:schemeClr val="accent2"/>
            </a:solidFill>
          </a:ln>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GB" dirty="0" smtClean="0"/>
              <a:t>Gastroenteritis: why should you care?</a:t>
            </a:r>
            <a:br>
              <a:rPr lang="en-GB" dirty="0" smtClean="0"/>
            </a:br>
            <a:r>
              <a:rPr lang="en-GB" b="0" i="1" dirty="0" smtClean="0"/>
              <a:t>Transmission </a:t>
            </a:r>
            <a:r>
              <a:rPr lang="en-GB" dirty="0" smtClean="0"/>
              <a:t/>
            </a:r>
            <a:br>
              <a:rPr lang="en-GB" dirty="0" smtClean="0"/>
            </a:br>
            <a:endParaRPr lang="en-GB" dirty="0"/>
          </a:p>
        </p:txBody>
      </p:sp>
      <p:sp>
        <p:nvSpPr>
          <p:cNvPr id="3" name="Content Placeholder 2"/>
          <p:cNvSpPr>
            <a:spLocks noGrp="1"/>
          </p:cNvSpPr>
          <p:nvPr>
            <p:ph idx="1"/>
          </p:nvPr>
        </p:nvSpPr>
        <p:spPr>
          <a:xfrm>
            <a:off x="306597" y="950103"/>
            <a:ext cx="8526463" cy="5671413"/>
          </a:xfrm>
          <a:ln>
            <a:noFill/>
          </a:ln>
        </p:spPr>
        <p:txBody>
          <a:bodyPr/>
          <a:lstStyle/>
          <a:p>
            <a:pPr marL="269875" lvl="1" indent="-269875">
              <a:buFont typeface="Wingdings" pitchFamily="2" charset="2"/>
              <a:buChar char="§"/>
            </a:pPr>
            <a:endParaRPr lang="en-US" sz="2000" dirty="0" smtClean="0"/>
          </a:p>
          <a:p>
            <a:pPr marL="269875" lvl="1" indent="-269875">
              <a:buFont typeface="Wingdings" pitchFamily="2" charset="2"/>
              <a:buChar char="§"/>
            </a:pPr>
            <a:r>
              <a:rPr lang="en-US" sz="2000" dirty="0" smtClean="0"/>
              <a:t>You can be infected through:</a:t>
            </a:r>
            <a:endParaRPr lang="en-GB" sz="2000" dirty="0" smtClean="0"/>
          </a:p>
          <a:p>
            <a:pPr marL="269875" lvl="1" indent="-269875">
              <a:buFont typeface="Wingdings" pitchFamily="2" charset="2"/>
              <a:buChar char="§"/>
            </a:pPr>
            <a:endParaRPr lang="en-GB" sz="2000" dirty="0" smtClean="0"/>
          </a:p>
          <a:p>
            <a:pPr marL="269875" lvl="1" indent="-269875">
              <a:buFont typeface="Wingdings" pitchFamily="2" charset="2"/>
              <a:buChar char="§"/>
            </a:pPr>
            <a:endParaRPr lang="en-GB" sz="2000" dirty="0" smtClean="0"/>
          </a:p>
          <a:p>
            <a:pPr marL="269875" lvl="1" indent="-269875">
              <a:buFont typeface="Wingdings" pitchFamily="2" charset="2"/>
              <a:buChar char="§"/>
            </a:pPr>
            <a:endParaRPr lang="en-GB" sz="2000" dirty="0" smtClean="0"/>
          </a:p>
          <a:p>
            <a:pPr marL="269875" lvl="1" indent="-269875">
              <a:buFont typeface="Wingdings" pitchFamily="2" charset="2"/>
              <a:buChar char="§"/>
            </a:pPr>
            <a:endParaRPr lang="en-GB" sz="2000" dirty="0" smtClean="0"/>
          </a:p>
          <a:p>
            <a:pPr marL="269875" lvl="1" indent="-269875">
              <a:buFont typeface="Wingdings" pitchFamily="2" charset="2"/>
              <a:buChar char="§"/>
            </a:pPr>
            <a:endParaRPr lang="en-GB" sz="2000" dirty="0" smtClean="0"/>
          </a:p>
          <a:p>
            <a:pPr marL="269875" lvl="1" indent="-269875">
              <a:buFont typeface="Wingdings" pitchFamily="2" charset="2"/>
              <a:buChar char="§"/>
            </a:pPr>
            <a:endParaRPr lang="en-GB" sz="2000" dirty="0" smtClean="0"/>
          </a:p>
          <a:p>
            <a:pPr marL="269875" lvl="1" indent="-269875">
              <a:buNone/>
            </a:pPr>
            <a:r>
              <a:rPr lang="en-GB" sz="2000" b="1" i="1" dirty="0" smtClean="0"/>
              <a:t>NOTE</a:t>
            </a:r>
          </a:p>
          <a:p>
            <a:pPr marL="269875" lvl="1" indent="-269875">
              <a:buFont typeface="Wingdings" pitchFamily="2" charset="2"/>
              <a:buChar char="§"/>
            </a:pPr>
            <a:r>
              <a:rPr lang="en-GB" sz="2000" dirty="0" smtClean="0"/>
              <a:t>It can easily spread, especially in confined places, e.g. schools</a:t>
            </a:r>
            <a:r>
              <a:rPr lang="en-GB" sz="2000" dirty="0"/>
              <a:t>, childcare </a:t>
            </a:r>
            <a:r>
              <a:rPr lang="en-GB" sz="2000" dirty="0" smtClean="0"/>
              <a:t>facilities, hospitals, nursing homes.</a:t>
            </a:r>
            <a:r>
              <a:rPr lang="en-GB" sz="2000" dirty="0" smtClean="0">
                <a:solidFill>
                  <a:schemeClr val="tx1">
                    <a:lumMod val="95000"/>
                    <a:lumOff val="5000"/>
                  </a:schemeClr>
                </a:solidFill>
              </a:rPr>
              <a:t> </a:t>
            </a:r>
            <a:endParaRPr lang="en-GB" sz="2000" dirty="0" smtClean="0">
              <a:solidFill>
                <a:srgbClr val="FF0000"/>
              </a:solidFill>
            </a:endParaRPr>
          </a:p>
          <a:p>
            <a:pPr marL="269875" lvl="1" indent="-269875">
              <a:buFont typeface="Wingdings" pitchFamily="2" charset="2"/>
              <a:buChar char="§"/>
            </a:pPr>
            <a:r>
              <a:rPr lang="en-GB" sz="2000" dirty="0" smtClean="0">
                <a:solidFill>
                  <a:schemeClr val="tx1">
                    <a:lumMod val="95000"/>
                    <a:lumOff val="5000"/>
                  </a:schemeClr>
                </a:solidFill>
              </a:rPr>
              <a:t>Even if a person does not show symptoms, he/she may still be carrying an infection and spread it!</a:t>
            </a:r>
            <a:r>
              <a:rPr lang="en-GB" sz="2000" strike="sngStrike" dirty="0" smtClean="0">
                <a:solidFill>
                  <a:schemeClr val="tx1">
                    <a:lumMod val="95000"/>
                    <a:lumOff val="5000"/>
                  </a:schemeClr>
                </a:solidFill>
              </a:rPr>
              <a:t> </a:t>
            </a:r>
          </a:p>
          <a:p>
            <a:pPr marL="269875" lvl="1" indent="-269875">
              <a:buFont typeface="Wingdings" pitchFamily="2" charset="2"/>
              <a:buChar char="§"/>
            </a:pPr>
            <a:r>
              <a:rPr lang="en-GB" sz="2000" dirty="0" smtClean="0">
                <a:solidFill>
                  <a:schemeClr val="tx1">
                    <a:lumMod val="95000"/>
                    <a:lumOff val="5000"/>
                  </a:schemeClr>
                </a:solidFill>
              </a:rPr>
              <a:t>Infection can happen several times and it affects individuals of all ages.</a:t>
            </a:r>
          </a:p>
          <a:p>
            <a:pPr marL="269875" lvl="1" indent="-269875">
              <a:buFont typeface="Wingdings" pitchFamily="2" charset="2"/>
              <a:buChar char="§"/>
            </a:pPr>
            <a:r>
              <a:rPr lang="en-GB" sz="2000" dirty="0" smtClean="0"/>
              <a:t>Some causing germs can survive for a long time on various surfaces, therefore adequate surface cleaning is important.</a:t>
            </a:r>
          </a:p>
          <a:p>
            <a:pPr>
              <a:buNone/>
            </a:pPr>
            <a:endParaRPr lang="en-GB" dirty="0"/>
          </a:p>
        </p:txBody>
      </p:sp>
      <p:pic>
        <p:nvPicPr>
          <p:cNvPr id="5" name="Picture 2" descr="C:\Documents and Settings\syllak\My Documents\Downloads\shutterstock_65110012 - infected person.jpg"/>
          <p:cNvPicPr>
            <a:picLocks noChangeAspect="1" noChangeArrowheads="1"/>
          </p:cNvPicPr>
          <p:nvPr/>
        </p:nvPicPr>
        <p:blipFill>
          <a:blip r:embed="rId3" cstate="print"/>
          <a:srcRect/>
          <a:stretch>
            <a:fillRect/>
          </a:stretch>
        </p:blipFill>
        <p:spPr bwMode="auto">
          <a:xfrm>
            <a:off x="324934" y="1620209"/>
            <a:ext cx="1062574" cy="1086928"/>
          </a:xfrm>
          <a:prstGeom prst="rect">
            <a:avLst/>
          </a:prstGeom>
          <a:noFill/>
          <a:ln>
            <a:solidFill>
              <a:schemeClr val="accent2">
                <a:lumMod val="75000"/>
              </a:schemeClr>
            </a:solidFill>
          </a:ln>
        </p:spPr>
      </p:pic>
      <p:pic>
        <p:nvPicPr>
          <p:cNvPr id="6" name="Picture 2" descr="K:\ECDC\Projects\Norovirus doc\PPTs\Shutterstock pics for the PPT\shutterstock_28161961 - dirty kitchen surface 1.jpg"/>
          <p:cNvPicPr>
            <a:picLocks noChangeAspect="1" noChangeArrowheads="1"/>
          </p:cNvPicPr>
          <p:nvPr/>
        </p:nvPicPr>
        <p:blipFill>
          <a:blip r:embed="rId4" cstate="print"/>
          <a:srcRect/>
          <a:stretch>
            <a:fillRect/>
          </a:stretch>
        </p:blipFill>
        <p:spPr bwMode="auto">
          <a:xfrm>
            <a:off x="4070299" y="1592827"/>
            <a:ext cx="1135882" cy="1123578"/>
          </a:xfrm>
          <a:prstGeom prst="rect">
            <a:avLst/>
          </a:prstGeom>
          <a:noFill/>
          <a:ln>
            <a:solidFill>
              <a:schemeClr val="accent2">
                <a:lumMod val="75000"/>
              </a:schemeClr>
            </a:solidFill>
          </a:ln>
        </p:spPr>
      </p:pic>
      <p:sp>
        <p:nvSpPr>
          <p:cNvPr id="9" name="Rectangle 8"/>
          <p:cNvSpPr/>
          <p:nvPr/>
        </p:nvSpPr>
        <p:spPr>
          <a:xfrm>
            <a:off x="0" y="2894148"/>
            <a:ext cx="1939742" cy="646331"/>
          </a:xfrm>
          <a:prstGeom prst="rect">
            <a:avLst/>
          </a:prstGeom>
        </p:spPr>
        <p:txBody>
          <a:bodyPr wrap="square">
            <a:spAutoFit/>
          </a:bodyPr>
          <a:lstStyle/>
          <a:p>
            <a:pPr marL="0" lvl="1" indent="-269875" algn="ctr"/>
            <a:r>
              <a:rPr lang="en-GB" dirty="0" smtClean="0"/>
              <a:t>Person to person</a:t>
            </a:r>
          </a:p>
        </p:txBody>
      </p:sp>
      <p:sp>
        <p:nvSpPr>
          <p:cNvPr id="11" name="TextBox 10"/>
          <p:cNvSpPr txBox="1"/>
          <p:nvPr/>
        </p:nvSpPr>
        <p:spPr>
          <a:xfrm>
            <a:off x="3805084" y="2883084"/>
            <a:ext cx="1797116" cy="936747"/>
          </a:xfrm>
          <a:prstGeom prst="rect">
            <a:avLst/>
          </a:prstGeom>
          <a:noFill/>
        </p:spPr>
        <p:txBody>
          <a:bodyPr wrap="square" rtlCol="0">
            <a:spAutoFit/>
          </a:bodyPr>
          <a:lstStyle/>
          <a:p>
            <a:pPr algn="ctr">
              <a:spcAft>
                <a:spcPts val="0"/>
              </a:spcAft>
            </a:pPr>
            <a:r>
              <a:rPr lang="en-US" dirty="0" smtClean="0"/>
              <a:t>Contaminated surfaces </a:t>
            </a:r>
          </a:p>
          <a:p>
            <a:pPr algn="ctr">
              <a:spcAft>
                <a:spcPts val="0"/>
              </a:spcAft>
            </a:pPr>
            <a:r>
              <a:rPr lang="en-US" dirty="0" smtClean="0"/>
              <a:t>or objects</a:t>
            </a:r>
            <a:endParaRPr lang="en-GB" dirty="0"/>
          </a:p>
        </p:txBody>
      </p:sp>
      <p:sp>
        <p:nvSpPr>
          <p:cNvPr id="10" name="TextBox 9"/>
          <p:cNvSpPr txBox="1"/>
          <p:nvPr/>
        </p:nvSpPr>
        <p:spPr>
          <a:xfrm>
            <a:off x="1858297" y="2886631"/>
            <a:ext cx="2069153" cy="646331"/>
          </a:xfrm>
          <a:prstGeom prst="rect">
            <a:avLst/>
          </a:prstGeom>
          <a:noFill/>
        </p:spPr>
        <p:txBody>
          <a:bodyPr wrap="square" rtlCol="0">
            <a:spAutoFit/>
          </a:bodyPr>
          <a:lstStyle/>
          <a:p>
            <a:pPr algn="ctr"/>
            <a:r>
              <a:rPr lang="en-US" dirty="0" smtClean="0"/>
              <a:t>Contaminated food or water</a:t>
            </a:r>
          </a:p>
        </p:txBody>
      </p:sp>
      <p:sp>
        <p:nvSpPr>
          <p:cNvPr id="12" name="TextBox 11"/>
          <p:cNvSpPr txBox="1"/>
          <p:nvPr/>
        </p:nvSpPr>
        <p:spPr>
          <a:xfrm>
            <a:off x="5829410" y="2826988"/>
            <a:ext cx="1109432" cy="1200329"/>
          </a:xfrm>
          <a:prstGeom prst="rect">
            <a:avLst/>
          </a:prstGeom>
          <a:noFill/>
        </p:spPr>
        <p:txBody>
          <a:bodyPr wrap="square" rtlCol="0">
            <a:spAutoFit/>
          </a:bodyPr>
          <a:lstStyle/>
          <a:p>
            <a:pPr algn="ctr"/>
            <a:r>
              <a:rPr lang="en-US" dirty="0" smtClean="0"/>
              <a:t>Air -droplets from vomit</a:t>
            </a:r>
            <a:endParaRPr lang="en-GB" dirty="0"/>
          </a:p>
        </p:txBody>
      </p:sp>
      <p:sp>
        <p:nvSpPr>
          <p:cNvPr id="13" name="TextBox 12"/>
          <p:cNvSpPr txBox="1"/>
          <p:nvPr/>
        </p:nvSpPr>
        <p:spPr>
          <a:xfrm>
            <a:off x="7332023" y="2990417"/>
            <a:ext cx="1384273" cy="646331"/>
          </a:xfrm>
          <a:prstGeom prst="rect">
            <a:avLst/>
          </a:prstGeom>
          <a:noFill/>
        </p:spPr>
        <p:txBody>
          <a:bodyPr wrap="square" rtlCol="0">
            <a:spAutoFit/>
          </a:bodyPr>
          <a:lstStyle/>
          <a:p>
            <a:pPr algn="ctr"/>
            <a:r>
              <a:rPr lang="en-US" dirty="0" smtClean="0"/>
              <a:t>Hand to mouth</a:t>
            </a:r>
          </a:p>
        </p:txBody>
      </p:sp>
      <p:pic>
        <p:nvPicPr>
          <p:cNvPr id="16" name="Picture 15" descr="shutterstock_26603674 - hand to mouth 3.jpg"/>
          <p:cNvPicPr>
            <a:picLocks noChangeAspect="1"/>
          </p:cNvPicPr>
          <p:nvPr/>
        </p:nvPicPr>
        <p:blipFill>
          <a:blip r:embed="rId5" cstate="print"/>
          <a:stretch>
            <a:fillRect/>
          </a:stretch>
        </p:blipFill>
        <p:spPr>
          <a:xfrm>
            <a:off x="7591596" y="1607575"/>
            <a:ext cx="1161023" cy="1150374"/>
          </a:xfrm>
          <a:prstGeom prst="rect">
            <a:avLst/>
          </a:prstGeom>
          <a:noFill/>
          <a:ln>
            <a:solidFill>
              <a:schemeClr val="accent2">
                <a:lumMod val="75000"/>
              </a:schemeClr>
            </a:solidFill>
          </a:ln>
        </p:spPr>
      </p:pic>
      <p:pic>
        <p:nvPicPr>
          <p:cNvPr id="14" name="Picture 13" descr="buffet.jpg"/>
          <p:cNvPicPr>
            <a:picLocks noChangeAspect="1"/>
          </p:cNvPicPr>
          <p:nvPr/>
        </p:nvPicPr>
        <p:blipFill>
          <a:blip r:embed="rId6" cstate="print"/>
          <a:srcRect t="-11291"/>
          <a:stretch>
            <a:fillRect/>
          </a:stretch>
        </p:blipFill>
        <p:spPr>
          <a:xfrm>
            <a:off x="2201727" y="1608662"/>
            <a:ext cx="1142741" cy="1083733"/>
          </a:xfrm>
          <a:prstGeom prst="rect">
            <a:avLst/>
          </a:prstGeom>
          <a:noFill/>
          <a:ln>
            <a:solidFill>
              <a:schemeClr val="accent2">
                <a:lumMod val="75000"/>
              </a:schemeClr>
            </a:solidFill>
          </a:ln>
        </p:spPr>
      </p:pic>
      <p:pic>
        <p:nvPicPr>
          <p:cNvPr id="15" name="Picture 14" descr="kid puking.jpg"/>
          <p:cNvPicPr>
            <a:picLocks noChangeAspect="1"/>
          </p:cNvPicPr>
          <p:nvPr/>
        </p:nvPicPr>
        <p:blipFill>
          <a:blip r:embed="rId7" cstate="print"/>
          <a:srcRect/>
          <a:stretch>
            <a:fillRect/>
          </a:stretch>
        </p:blipFill>
        <p:spPr>
          <a:xfrm>
            <a:off x="5816516" y="1602099"/>
            <a:ext cx="1188967" cy="1141102"/>
          </a:xfrm>
          <a:prstGeom prst="rect">
            <a:avLst/>
          </a:prstGeom>
          <a:noFill/>
          <a:ln>
            <a:solidFill>
              <a:schemeClr val="accent2">
                <a:lumMod val="75000"/>
              </a:schemeClr>
            </a:solidFill>
          </a:ln>
        </p:spPr>
      </p:pic>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Gastroenteritis: why should you care?</a:t>
            </a:r>
            <a:br>
              <a:rPr lang="en-GB" dirty="0" smtClean="0"/>
            </a:br>
            <a:r>
              <a:rPr lang="en-GB" b="0" i="1" dirty="0" smtClean="0"/>
              <a:t>Facts and figures</a:t>
            </a:r>
            <a:r>
              <a:rPr lang="en-GB" dirty="0" smtClean="0"/>
              <a:t/>
            </a:r>
            <a:br>
              <a:rPr lang="en-GB" dirty="0" smtClean="0"/>
            </a:br>
            <a:endParaRPr lang="en-GB" dirty="0"/>
          </a:p>
        </p:txBody>
      </p:sp>
      <p:sp>
        <p:nvSpPr>
          <p:cNvPr id="3" name="Content Placeholder 2"/>
          <p:cNvSpPr>
            <a:spLocks noGrp="1"/>
          </p:cNvSpPr>
          <p:nvPr>
            <p:ph idx="1"/>
          </p:nvPr>
        </p:nvSpPr>
        <p:spPr>
          <a:xfrm>
            <a:off x="323850" y="1079500"/>
            <a:ext cx="8526463" cy="869221"/>
          </a:xfrm>
        </p:spPr>
        <p:txBody>
          <a:bodyPr/>
          <a:lstStyle/>
          <a:p>
            <a:pPr marL="0" algn="ctr">
              <a:spcBef>
                <a:spcPts val="0"/>
              </a:spcBef>
              <a:spcAft>
                <a:spcPts val="0"/>
              </a:spcAft>
              <a:buNone/>
            </a:pPr>
            <a:r>
              <a:rPr lang="en-GB" dirty="0" smtClean="0"/>
              <a:t>Gastrointestinal diseases are common, can be very contagious and can lead to </a:t>
            </a:r>
            <a:r>
              <a:rPr lang="en-GB" dirty="0" smtClean="0">
                <a:sym typeface="Wingdings" pitchFamily="2" charset="2"/>
              </a:rPr>
              <a:t>chronic health </a:t>
            </a:r>
            <a:r>
              <a:rPr lang="en-GB" i="1" dirty="0" smtClean="0">
                <a:sym typeface="Wingdings" pitchFamily="2" charset="2"/>
              </a:rPr>
              <a:t>conditions</a:t>
            </a:r>
            <a:r>
              <a:rPr lang="en-GB" dirty="0" smtClean="0">
                <a:sym typeface="Wingdings" pitchFamily="2" charset="2"/>
              </a:rPr>
              <a:t> and </a:t>
            </a:r>
            <a:r>
              <a:rPr lang="en-GB" b="1" dirty="0" smtClean="0">
                <a:solidFill>
                  <a:schemeClr val="accent2"/>
                </a:solidFill>
                <a:sym typeface="Wingdings" pitchFamily="2" charset="2"/>
              </a:rPr>
              <a:t>sometimes fatal complications</a:t>
            </a:r>
          </a:p>
          <a:p>
            <a:pPr algn="just">
              <a:buNone/>
            </a:pPr>
            <a:r>
              <a:rPr lang="en-US" dirty="0" smtClean="0">
                <a:solidFill>
                  <a:srgbClr val="00B050"/>
                </a:solidFill>
                <a:sym typeface="Wingdings" pitchFamily="2" charset="2"/>
              </a:rPr>
              <a:t>					</a:t>
            </a:r>
            <a:r>
              <a:rPr lang="en-US" dirty="0" smtClean="0">
                <a:solidFill>
                  <a:schemeClr val="accent2"/>
                </a:solidFill>
                <a:sym typeface="Wingdings" pitchFamily="2" charset="2"/>
              </a:rPr>
              <a:t> </a:t>
            </a:r>
            <a:r>
              <a:rPr lang="en-US" dirty="0" smtClean="0"/>
              <a:t>					 	</a:t>
            </a:r>
          </a:p>
          <a:p>
            <a:pPr algn="just">
              <a:buNone/>
            </a:pPr>
            <a:r>
              <a:rPr lang="en-US" dirty="0" smtClean="0"/>
              <a:t>		</a:t>
            </a:r>
            <a:r>
              <a:rPr lang="en-US" sz="3200" dirty="0" smtClean="0"/>
              <a:t>	</a:t>
            </a:r>
            <a:r>
              <a:rPr lang="en-US" sz="2800" dirty="0" smtClean="0"/>
              <a:t>		</a:t>
            </a:r>
            <a:endParaRPr lang="en-US" dirty="0" smtClean="0"/>
          </a:p>
          <a:p>
            <a:pPr algn="just">
              <a:buNone/>
            </a:pPr>
            <a:r>
              <a:rPr lang="en-US" dirty="0" smtClean="0"/>
              <a:t>	   		</a:t>
            </a:r>
            <a:endParaRPr lang="en-GB" dirty="0"/>
          </a:p>
        </p:txBody>
      </p:sp>
      <p:sp>
        <p:nvSpPr>
          <p:cNvPr id="4" name="Down Arrow 3"/>
          <p:cNvSpPr/>
          <p:nvPr/>
        </p:nvSpPr>
        <p:spPr bwMode="auto">
          <a:xfrm>
            <a:off x="4617720" y="1686890"/>
            <a:ext cx="335280" cy="381000"/>
          </a:xfrm>
          <a:prstGeom prst="downArrow">
            <a:avLst/>
          </a:prstGeom>
          <a:noFill/>
          <a:ln w="381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5" name="Down Arrow 4"/>
          <p:cNvSpPr/>
          <p:nvPr/>
        </p:nvSpPr>
        <p:spPr bwMode="auto">
          <a:xfrm>
            <a:off x="4602480" y="1839290"/>
            <a:ext cx="320040" cy="228600"/>
          </a:xfrm>
          <a:prstGeom prst="downArrow">
            <a:avLst/>
          </a:prstGeom>
          <a:noFill/>
          <a:ln w="381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10" name="Oval 9"/>
          <p:cNvSpPr/>
          <p:nvPr/>
        </p:nvSpPr>
        <p:spPr bwMode="auto">
          <a:xfrm>
            <a:off x="6065520" y="289560"/>
            <a:ext cx="1493520" cy="685800"/>
          </a:xfrm>
          <a:prstGeom prst="ellipse">
            <a:avLst/>
          </a:prstGeom>
          <a:noFill/>
          <a:ln w="381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18" name="Right Arrow 17"/>
          <p:cNvSpPr/>
          <p:nvPr/>
        </p:nvSpPr>
        <p:spPr bwMode="auto">
          <a:xfrm>
            <a:off x="2712720" y="2362387"/>
            <a:ext cx="975360" cy="259080"/>
          </a:xfrm>
          <a:prstGeom prst="rightArrow">
            <a:avLst/>
          </a:prstGeom>
          <a:solidFill>
            <a:schemeClr val="accent2"/>
          </a:solidFill>
          <a:ln w="12700" cap="flat" cmpd="sng" algn="ctr">
            <a:solidFill>
              <a:srgbClr val="69AE23"/>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latin typeface="Tahoma" pitchFamily="34" charset="0"/>
            </a:endParaRPr>
          </a:p>
        </p:txBody>
      </p:sp>
      <p:sp>
        <p:nvSpPr>
          <p:cNvPr id="27" name="Right Arrow 26"/>
          <p:cNvSpPr/>
          <p:nvPr/>
        </p:nvSpPr>
        <p:spPr bwMode="auto">
          <a:xfrm>
            <a:off x="2707496" y="3813815"/>
            <a:ext cx="975360" cy="259080"/>
          </a:xfrm>
          <a:prstGeom prst="rightArrow">
            <a:avLst/>
          </a:prstGeom>
          <a:solidFill>
            <a:schemeClr val="accent2"/>
          </a:solidFill>
          <a:ln w="12700" cap="flat" cmpd="sng" algn="ctr">
            <a:solidFill>
              <a:srgbClr val="69AE23"/>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latin typeface="Tahoma" pitchFamily="34" charset="0"/>
            </a:endParaRPr>
          </a:p>
        </p:txBody>
      </p:sp>
      <p:sp>
        <p:nvSpPr>
          <p:cNvPr id="30" name="Right Arrow 29"/>
          <p:cNvSpPr/>
          <p:nvPr/>
        </p:nvSpPr>
        <p:spPr bwMode="auto">
          <a:xfrm>
            <a:off x="2728453" y="5043950"/>
            <a:ext cx="974892" cy="261476"/>
          </a:xfrm>
          <a:prstGeom prst="rightArrow">
            <a:avLst/>
          </a:prstGeom>
          <a:solidFill>
            <a:schemeClr val="accent2"/>
          </a:solidFill>
          <a:ln w="12700" cap="flat" cmpd="sng" algn="ctr">
            <a:solidFill>
              <a:srgbClr val="69AE23"/>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latin typeface="Tahoma" pitchFamily="34" charset="0"/>
            </a:endParaRPr>
          </a:p>
        </p:txBody>
      </p:sp>
      <p:cxnSp>
        <p:nvCxnSpPr>
          <p:cNvPr id="32" name="Straight Connector 31"/>
          <p:cNvCxnSpPr/>
          <p:nvPr/>
        </p:nvCxnSpPr>
        <p:spPr bwMode="auto">
          <a:xfrm>
            <a:off x="9144000" y="3515690"/>
            <a:ext cx="914400" cy="914400"/>
          </a:xfrm>
          <a:prstGeom prst="line">
            <a:avLst/>
          </a:prstGeom>
          <a:noFill/>
          <a:ln w="38100" cap="flat" cmpd="sng" algn="ctr">
            <a:noFill/>
            <a:prstDash val="solid"/>
            <a:round/>
            <a:headEnd type="none" w="med" len="med"/>
            <a:tailEnd type="none" w="med" len="med"/>
          </a:ln>
          <a:effectLst/>
        </p:spPr>
      </p:cxnSp>
      <p:grpSp>
        <p:nvGrpSpPr>
          <p:cNvPr id="6" name="Group 36"/>
          <p:cNvGrpSpPr/>
          <p:nvPr/>
        </p:nvGrpSpPr>
        <p:grpSpPr>
          <a:xfrm>
            <a:off x="706618" y="1728115"/>
            <a:ext cx="1779004" cy="1324176"/>
            <a:chOff x="777099" y="2153583"/>
            <a:chExt cx="1779004" cy="1324176"/>
          </a:xfrm>
        </p:grpSpPr>
        <p:sp>
          <p:nvSpPr>
            <p:cNvPr id="20" name="Oval 19"/>
            <p:cNvSpPr/>
            <p:nvPr/>
          </p:nvSpPr>
          <p:spPr bwMode="auto">
            <a:xfrm flipV="1">
              <a:off x="902056" y="2153583"/>
              <a:ext cx="1422228" cy="1324176"/>
            </a:xfrm>
            <a:prstGeom prst="ellipse">
              <a:avLst/>
            </a:prstGeom>
            <a:solidFill>
              <a:schemeClr val="accent2"/>
            </a:solidFill>
            <a:ln w="38100"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dirty="0" smtClean="0">
                <a:ln>
                  <a:noFill/>
                </a:ln>
                <a:solidFill>
                  <a:schemeClr val="bg1"/>
                </a:solidFill>
                <a:effectLst/>
                <a:latin typeface="Tahoma" pitchFamily="34" charset="0"/>
              </a:endParaRPr>
            </a:p>
          </p:txBody>
        </p:sp>
        <p:sp>
          <p:nvSpPr>
            <p:cNvPr id="22" name="TextBox 21"/>
            <p:cNvSpPr txBox="1"/>
            <p:nvPr/>
          </p:nvSpPr>
          <p:spPr>
            <a:xfrm>
              <a:off x="777099" y="2594600"/>
              <a:ext cx="1779004" cy="424732"/>
            </a:xfrm>
            <a:prstGeom prst="rect">
              <a:avLst/>
            </a:prstGeom>
            <a:noFill/>
          </p:spPr>
          <p:txBody>
            <a:bodyPr wrap="square" rtlCol="0">
              <a:spAutoFit/>
            </a:bodyPr>
            <a:lstStyle/>
            <a:p>
              <a:pPr algn="ctr"/>
              <a:r>
                <a:rPr lang="en-GB" sz="2400" b="1" dirty="0" smtClean="0">
                  <a:solidFill>
                    <a:schemeClr val="bg1"/>
                  </a:solidFill>
                </a:rPr>
                <a:t>48,964</a:t>
              </a:r>
              <a:endParaRPr lang="en-GB" sz="2400" b="1" dirty="0">
                <a:solidFill>
                  <a:schemeClr val="bg1"/>
                </a:solidFill>
              </a:endParaRPr>
            </a:p>
          </p:txBody>
        </p:sp>
      </p:grpSp>
      <p:grpSp>
        <p:nvGrpSpPr>
          <p:cNvPr id="7" name="Group 37"/>
          <p:cNvGrpSpPr/>
          <p:nvPr/>
        </p:nvGrpSpPr>
        <p:grpSpPr>
          <a:xfrm>
            <a:off x="772732" y="3170744"/>
            <a:ext cx="1468192" cy="1375498"/>
            <a:chOff x="807949" y="3610125"/>
            <a:chExt cx="1296577" cy="1219199"/>
          </a:xfrm>
        </p:grpSpPr>
        <p:sp>
          <p:nvSpPr>
            <p:cNvPr id="35" name="Oval 34"/>
            <p:cNvSpPr/>
            <p:nvPr/>
          </p:nvSpPr>
          <p:spPr bwMode="auto">
            <a:xfrm flipV="1">
              <a:off x="846706" y="3610125"/>
              <a:ext cx="1219200" cy="1219199"/>
            </a:xfrm>
            <a:prstGeom prst="ellipse">
              <a:avLst/>
            </a:prstGeom>
            <a:solidFill>
              <a:schemeClr val="accent2"/>
            </a:solidFill>
            <a:ln w="38100"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dirty="0" smtClean="0">
                <a:ln>
                  <a:noFill/>
                </a:ln>
                <a:solidFill>
                  <a:schemeClr val="bg1"/>
                </a:solidFill>
                <a:effectLst/>
                <a:latin typeface="Tahoma" pitchFamily="34" charset="0"/>
              </a:endParaRPr>
            </a:p>
          </p:txBody>
        </p:sp>
        <p:sp>
          <p:nvSpPr>
            <p:cNvPr id="23" name="TextBox 22"/>
            <p:cNvSpPr txBox="1"/>
            <p:nvPr/>
          </p:nvSpPr>
          <p:spPr>
            <a:xfrm>
              <a:off x="807949" y="4044909"/>
              <a:ext cx="1296577" cy="376469"/>
            </a:xfrm>
            <a:prstGeom prst="rect">
              <a:avLst/>
            </a:prstGeom>
            <a:noFill/>
          </p:spPr>
          <p:txBody>
            <a:bodyPr wrap="square" rtlCol="0">
              <a:spAutoFit/>
            </a:bodyPr>
            <a:lstStyle/>
            <a:p>
              <a:pPr algn="ctr"/>
              <a:r>
                <a:rPr lang="en-US" sz="2400" b="1" dirty="0" smtClean="0">
                  <a:solidFill>
                    <a:schemeClr val="bg1"/>
                  </a:solidFill>
                </a:rPr>
                <a:t>4,356</a:t>
              </a:r>
              <a:endParaRPr lang="en-GB" sz="2400" b="1" dirty="0" smtClean="0">
                <a:solidFill>
                  <a:schemeClr val="bg1"/>
                </a:solidFill>
              </a:endParaRPr>
            </a:p>
          </p:txBody>
        </p:sp>
      </p:grpSp>
      <p:sp>
        <p:nvSpPr>
          <p:cNvPr id="31" name="TextBox 30"/>
          <p:cNvSpPr txBox="1"/>
          <p:nvPr/>
        </p:nvSpPr>
        <p:spPr>
          <a:xfrm>
            <a:off x="3987739" y="4939127"/>
            <a:ext cx="4826478" cy="424732"/>
          </a:xfrm>
          <a:prstGeom prst="rect">
            <a:avLst/>
          </a:prstGeom>
          <a:noFill/>
          <a:ln>
            <a:solidFill>
              <a:schemeClr val="accent2"/>
            </a:solidFill>
          </a:ln>
        </p:spPr>
        <p:txBody>
          <a:bodyPr wrap="square" rtlCol="0">
            <a:spAutoFit/>
          </a:bodyPr>
          <a:lstStyle/>
          <a:p>
            <a:pPr>
              <a:buNone/>
            </a:pPr>
            <a:r>
              <a:rPr lang="en-US" sz="2400" dirty="0" smtClean="0"/>
              <a:t>Deaths out of the 48,964 illnesses  </a:t>
            </a:r>
            <a:endParaRPr lang="en-GB" sz="2400" dirty="0"/>
          </a:p>
        </p:txBody>
      </p:sp>
      <p:sp>
        <p:nvSpPr>
          <p:cNvPr id="33" name="TextBox 32"/>
          <p:cNvSpPr txBox="1"/>
          <p:nvPr/>
        </p:nvSpPr>
        <p:spPr>
          <a:xfrm>
            <a:off x="3986877" y="3638291"/>
            <a:ext cx="4859432" cy="757130"/>
          </a:xfrm>
          <a:prstGeom prst="rect">
            <a:avLst/>
          </a:prstGeom>
          <a:noFill/>
          <a:ln>
            <a:solidFill>
              <a:schemeClr val="accent2"/>
            </a:solidFill>
          </a:ln>
        </p:spPr>
        <p:txBody>
          <a:bodyPr wrap="square" rtlCol="0">
            <a:spAutoFit/>
          </a:bodyPr>
          <a:lstStyle/>
          <a:p>
            <a:pPr>
              <a:buNone/>
            </a:pPr>
            <a:r>
              <a:rPr lang="en-US" sz="2400" dirty="0" smtClean="0"/>
              <a:t>Hospitalizations out of the 48,964 illnesses</a:t>
            </a:r>
          </a:p>
        </p:txBody>
      </p:sp>
      <p:sp>
        <p:nvSpPr>
          <p:cNvPr id="34" name="TextBox 33"/>
          <p:cNvSpPr txBox="1"/>
          <p:nvPr/>
        </p:nvSpPr>
        <p:spPr>
          <a:xfrm>
            <a:off x="4022330" y="2169132"/>
            <a:ext cx="4823979" cy="1089529"/>
          </a:xfrm>
          <a:prstGeom prst="rect">
            <a:avLst/>
          </a:prstGeom>
          <a:noFill/>
          <a:ln>
            <a:solidFill>
              <a:schemeClr val="accent2"/>
            </a:solidFill>
          </a:ln>
        </p:spPr>
        <p:txBody>
          <a:bodyPr wrap="square" rtlCol="0">
            <a:spAutoFit/>
          </a:bodyPr>
          <a:lstStyle/>
          <a:p>
            <a:pPr>
              <a:buNone/>
            </a:pPr>
            <a:r>
              <a:rPr lang="en-US" sz="2400" dirty="0" smtClean="0">
                <a:latin typeface="+mn-lt"/>
                <a:sym typeface="Wingdings" pitchFamily="2" charset="2"/>
              </a:rPr>
              <a:t>Illnesses due to food-borne outbreaks in the area of the EU in 2009</a:t>
            </a:r>
          </a:p>
        </p:txBody>
      </p:sp>
      <p:sp>
        <p:nvSpPr>
          <p:cNvPr id="36" name="Oval 35"/>
          <p:cNvSpPr/>
          <p:nvPr/>
        </p:nvSpPr>
        <p:spPr bwMode="auto">
          <a:xfrm rot="10800000" flipV="1">
            <a:off x="864195" y="4687173"/>
            <a:ext cx="1389608" cy="1288624"/>
          </a:xfrm>
          <a:prstGeom prst="ellipse">
            <a:avLst/>
          </a:prstGeom>
          <a:solidFill>
            <a:schemeClr val="accent2"/>
          </a:solidFill>
          <a:ln w="38100"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dirty="0" smtClean="0">
              <a:ln>
                <a:noFill/>
              </a:ln>
              <a:solidFill>
                <a:schemeClr val="bg1"/>
              </a:solidFill>
              <a:effectLst/>
              <a:latin typeface="Tahoma" pitchFamily="34" charset="0"/>
            </a:endParaRPr>
          </a:p>
        </p:txBody>
      </p:sp>
      <p:sp>
        <p:nvSpPr>
          <p:cNvPr id="26" name="TextBox 25"/>
          <p:cNvSpPr txBox="1"/>
          <p:nvPr/>
        </p:nvSpPr>
        <p:spPr>
          <a:xfrm>
            <a:off x="1" y="6019799"/>
            <a:ext cx="9144000" cy="286232"/>
          </a:xfrm>
          <a:prstGeom prst="rect">
            <a:avLst/>
          </a:prstGeom>
          <a:noFill/>
        </p:spPr>
        <p:txBody>
          <a:bodyPr wrap="square" rtlCol="0">
            <a:spAutoFit/>
          </a:bodyPr>
          <a:lstStyle/>
          <a:p>
            <a:pPr algn="ctr"/>
            <a:r>
              <a:rPr lang="en-US" sz="1400" dirty="0" smtClean="0"/>
              <a:t>EFSA-ECDC: EU Summary Report  on Trends and Sources of </a:t>
            </a:r>
            <a:r>
              <a:rPr lang="en-US" sz="1400" dirty="0" err="1" smtClean="0"/>
              <a:t>Zoonoses</a:t>
            </a:r>
            <a:r>
              <a:rPr lang="en-US" sz="1400" dirty="0" smtClean="0"/>
              <a:t>; EFSA Journal 2011; 9(3): 2090, p.4</a:t>
            </a:r>
            <a:endParaRPr lang="en-GB" sz="1400" dirty="0"/>
          </a:p>
        </p:txBody>
      </p:sp>
      <p:sp>
        <p:nvSpPr>
          <p:cNvPr id="25" name="TextBox 24"/>
          <p:cNvSpPr txBox="1"/>
          <p:nvPr/>
        </p:nvSpPr>
        <p:spPr>
          <a:xfrm>
            <a:off x="1159098" y="5138669"/>
            <a:ext cx="746975" cy="424732"/>
          </a:xfrm>
          <a:prstGeom prst="rect">
            <a:avLst/>
          </a:prstGeom>
          <a:noFill/>
        </p:spPr>
        <p:txBody>
          <a:bodyPr wrap="square" rtlCol="0">
            <a:spAutoFit/>
          </a:bodyPr>
          <a:lstStyle/>
          <a:p>
            <a:pPr algn="ctr"/>
            <a:r>
              <a:rPr lang="en-US" sz="2400" b="1" dirty="0" smtClean="0">
                <a:solidFill>
                  <a:schemeClr val="bg1"/>
                </a:solidFill>
              </a:rPr>
              <a:t>46</a:t>
            </a:r>
            <a:endParaRPr lang="en-GB" sz="2400" b="1" dirty="0">
              <a:solidFill>
                <a:schemeClr val="bg1"/>
              </a:solidFill>
            </a:endParaRPr>
          </a:p>
        </p:txBody>
      </p:sp>
    </p:spTree>
    <p:extLst>
      <p:ext uri="{BB962C8B-B14F-4D97-AF65-F5344CB8AC3E}">
        <p14:creationId xmlns:p14="http://schemas.microsoft.com/office/powerpoint/2010/main" val="258264674"/>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P spid="30" grpId="0" animBg="1"/>
      <p:bldP spid="31" grpId="0" animBg="1"/>
      <p:bldP spid="33" grpId="0" animBg="1"/>
      <p:bldP spid="34"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5564" y="4341515"/>
            <a:ext cx="1518036" cy="141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289737" y="3558977"/>
            <a:ext cx="2738602" cy="2284773"/>
            <a:chOff x="3289737" y="3558977"/>
            <a:chExt cx="2738602" cy="2284773"/>
          </a:xfrm>
        </p:grpSpPr>
        <p:grpSp>
          <p:nvGrpSpPr>
            <p:cNvPr id="23" name="Group 22"/>
            <p:cNvGrpSpPr/>
            <p:nvPr/>
          </p:nvGrpSpPr>
          <p:grpSpPr>
            <a:xfrm>
              <a:off x="3289737" y="3558977"/>
              <a:ext cx="2738602" cy="2284773"/>
              <a:chOff x="1345429" y="3444306"/>
              <a:chExt cx="2066924" cy="1835784"/>
            </a:xfrm>
          </p:grpSpPr>
          <p:sp>
            <p:nvSpPr>
              <p:cNvPr id="29" name="TextBox 28"/>
              <p:cNvSpPr txBox="1"/>
              <p:nvPr/>
            </p:nvSpPr>
            <p:spPr>
              <a:xfrm>
                <a:off x="1345429" y="3638549"/>
                <a:ext cx="2066924" cy="252240"/>
              </a:xfrm>
              <a:prstGeom prst="rect">
                <a:avLst/>
              </a:prstGeom>
              <a:noFill/>
            </p:spPr>
            <p:txBody>
              <a:bodyPr wrap="square" rtlCol="0">
                <a:spAutoFit/>
              </a:bodyPr>
              <a:lstStyle/>
              <a:p>
                <a:pPr algn="ctr"/>
                <a:r>
                  <a:rPr lang="en-US" sz="1600" dirty="0" smtClean="0"/>
                  <a:t>After toilet use</a:t>
                </a:r>
              </a:p>
            </p:txBody>
          </p:sp>
          <p:sp>
            <p:nvSpPr>
              <p:cNvPr id="30" name="Rounded Rectangle 29"/>
              <p:cNvSpPr/>
              <p:nvPr/>
            </p:nvSpPr>
            <p:spPr bwMode="auto">
              <a:xfrm>
                <a:off x="1438275" y="3444306"/>
                <a:ext cx="1846836" cy="1835784"/>
              </a:xfrm>
              <a:prstGeom prst="roundRect">
                <a:avLst/>
              </a:prstGeom>
              <a:noFill/>
              <a:ln w="28575" cap="flat" cmpd="sng" algn="ctr">
                <a:solidFill>
                  <a:srgbClr val="003A8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grpSp>
        <p:pic>
          <p:nvPicPr>
            <p:cNvPr id="31" name="Picture 6" descr="K:\ECDC\Projects\Gastroenteritis\Toolkit\PPTs\PPT 2 - parents and children\images\toilet use.jpg"/>
            <p:cNvPicPr>
              <a:picLocks noChangeAspect="1" noChangeArrowheads="1"/>
            </p:cNvPicPr>
            <p:nvPr/>
          </p:nvPicPr>
          <p:blipFill>
            <a:blip r:embed="rId4" cstate="print"/>
            <a:srcRect/>
            <a:stretch>
              <a:fillRect/>
            </a:stretch>
          </p:blipFill>
          <p:spPr bwMode="auto">
            <a:xfrm>
              <a:off x="4264468" y="4256690"/>
              <a:ext cx="813225" cy="1329853"/>
            </a:xfrm>
            <a:prstGeom prst="rect">
              <a:avLst/>
            </a:prstGeom>
            <a:noFill/>
          </p:spPr>
        </p:pic>
      </p:grpSp>
      <p:grpSp>
        <p:nvGrpSpPr>
          <p:cNvPr id="4" name="Group 3"/>
          <p:cNvGrpSpPr/>
          <p:nvPr/>
        </p:nvGrpSpPr>
        <p:grpSpPr>
          <a:xfrm>
            <a:off x="5943599" y="3595765"/>
            <a:ext cx="2738602" cy="2284773"/>
            <a:chOff x="5943599" y="3595765"/>
            <a:chExt cx="2738602" cy="2284773"/>
          </a:xfrm>
        </p:grpSpPr>
        <p:grpSp>
          <p:nvGrpSpPr>
            <p:cNvPr id="28" name="Group 27"/>
            <p:cNvGrpSpPr/>
            <p:nvPr/>
          </p:nvGrpSpPr>
          <p:grpSpPr>
            <a:xfrm>
              <a:off x="5943599" y="3595765"/>
              <a:ext cx="2738602" cy="2284773"/>
              <a:chOff x="1345429" y="3469641"/>
              <a:chExt cx="2066924" cy="1835784"/>
            </a:xfrm>
          </p:grpSpPr>
          <p:sp>
            <p:nvSpPr>
              <p:cNvPr id="11" name="TextBox 10"/>
              <p:cNvSpPr txBox="1"/>
              <p:nvPr/>
            </p:nvSpPr>
            <p:spPr>
              <a:xfrm>
                <a:off x="1345429" y="3638549"/>
                <a:ext cx="2066924" cy="430292"/>
              </a:xfrm>
              <a:prstGeom prst="rect">
                <a:avLst/>
              </a:prstGeom>
              <a:noFill/>
            </p:spPr>
            <p:txBody>
              <a:bodyPr wrap="square" rtlCol="0">
                <a:spAutoFit/>
              </a:bodyPr>
              <a:lstStyle/>
              <a:p>
                <a:pPr algn="ctr"/>
                <a:r>
                  <a:rPr lang="en-US" sz="1600" dirty="0" smtClean="0"/>
                  <a:t>After having been playing outside</a:t>
                </a:r>
              </a:p>
            </p:txBody>
          </p:sp>
          <p:sp>
            <p:nvSpPr>
              <p:cNvPr id="14" name="Rounded Rectangle 13"/>
              <p:cNvSpPr/>
              <p:nvPr/>
            </p:nvSpPr>
            <p:spPr bwMode="auto">
              <a:xfrm>
                <a:off x="1438275" y="3469641"/>
                <a:ext cx="1846836" cy="1835784"/>
              </a:xfrm>
              <a:prstGeom prst="roundRect">
                <a:avLst/>
              </a:prstGeom>
              <a:noFill/>
              <a:ln w="28575" cap="flat" cmpd="sng" algn="ctr">
                <a:solidFill>
                  <a:srgbClr val="003A8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grpSp>
        <p:pic>
          <p:nvPicPr>
            <p:cNvPr id="35" name="Picture 7" descr="K:\ECDC\Projects\Gastroenteritis\Toolkit\PPTs\PPT 2 - parents and children\images\play out.jpg"/>
            <p:cNvPicPr>
              <a:picLocks noChangeAspect="1" noChangeArrowheads="1"/>
            </p:cNvPicPr>
            <p:nvPr/>
          </p:nvPicPr>
          <p:blipFill>
            <a:blip r:embed="rId5" cstate="print"/>
            <a:srcRect/>
            <a:stretch>
              <a:fillRect/>
            </a:stretch>
          </p:blipFill>
          <p:spPr bwMode="auto">
            <a:xfrm>
              <a:off x="6399292" y="4452784"/>
              <a:ext cx="1752989" cy="1049382"/>
            </a:xfrm>
            <a:prstGeom prst="rect">
              <a:avLst/>
            </a:prstGeom>
            <a:noFill/>
          </p:spPr>
        </p:pic>
      </p:grpSp>
      <p:sp>
        <p:nvSpPr>
          <p:cNvPr id="2" name="Title 1"/>
          <p:cNvSpPr>
            <a:spLocks noGrp="1"/>
          </p:cNvSpPr>
          <p:nvPr>
            <p:ph type="title"/>
          </p:nvPr>
        </p:nvSpPr>
        <p:spPr/>
        <p:txBody>
          <a:bodyPr/>
          <a:lstStyle/>
          <a:p>
            <a:r>
              <a:rPr lang="en-GB" dirty="0" smtClean="0"/>
              <a:t>Gastroenteritis: why should you care?</a:t>
            </a:r>
            <a:br>
              <a:rPr lang="en-GB" dirty="0" smtClean="0"/>
            </a:br>
            <a:r>
              <a:rPr lang="en-GB" b="0" i="1" dirty="0" smtClean="0">
                <a:latin typeface="Tahoma" pitchFamily="34" charset="0"/>
              </a:rPr>
              <a:t>In a nutshell</a:t>
            </a:r>
            <a:r>
              <a:rPr lang="en-GB" dirty="0" smtClean="0">
                <a:effectLst>
                  <a:outerShdw blurRad="38100" dist="38100" dir="2700000" algn="tl">
                    <a:srgbClr val="000000">
                      <a:alpha val="43137"/>
                    </a:srgbClr>
                  </a:outerShdw>
                </a:effectLst>
              </a:rPr>
              <a:t/>
            </a:r>
            <a:br>
              <a:rPr lang="en-GB" dirty="0" smtClean="0">
                <a:effectLst>
                  <a:outerShdw blurRad="38100" dist="38100" dir="2700000" algn="tl">
                    <a:srgbClr val="000000">
                      <a:alpha val="43137"/>
                    </a:srgbClr>
                  </a:outerShdw>
                </a:effectLst>
              </a:rPr>
            </a:br>
            <a:r>
              <a:rPr lang="en-GB" dirty="0" smtClean="0">
                <a:solidFill>
                  <a:srgbClr val="FF0000"/>
                </a:solidFill>
                <a:effectLst>
                  <a:outerShdw blurRad="38100" dist="38100" dir="2700000" algn="tl">
                    <a:srgbClr val="000000">
                      <a:alpha val="43137"/>
                    </a:srgbClr>
                  </a:outerShdw>
                </a:effectLst>
              </a:rPr>
              <a:t/>
            </a:r>
            <a:br>
              <a:rPr lang="en-GB" dirty="0" smtClean="0">
                <a:solidFill>
                  <a:srgbClr val="FF0000"/>
                </a:solidFill>
                <a:effectLst>
                  <a:outerShdw blurRad="38100" dist="38100" dir="2700000" algn="tl">
                    <a:srgbClr val="000000">
                      <a:alpha val="43137"/>
                    </a:srgbClr>
                  </a:outerShdw>
                </a:effectLst>
              </a:rPr>
            </a:br>
            <a:endParaRPr lang="en-GB" dirty="0">
              <a:solidFill>
                <a:srgbClr val="FF0000"/>
              </a:solidFill>
              <a:effectLst>
                <a:outerShdw blurRad="38100" dist="38100" dir="2700000" algn="tl">
                  <a:srgbClr val="000000">
                    <a:alpha val="43137"/>
                  </a:srgbClr>
                </a:outerShdw>
              </a:effectLst>
            </a:endParaRPr>
          </a:p>
        </p:txBody>
      </p:sp>
      <p:grpSp>
        <p:nvGrpSpPr>
          <p:cNvPr id="24" name="Group 23"/>
          <p:cNvGrpSpPr/>
          <p:nvPr/>
        </p:nvGrpSpPr>
        <p:grpSpPr>
          <a:xfrm>
            <a:off x="771525" y="2581275"/>
            <a:ext cx="3676649" cy="656832"/>
            <a:chOff x="314325" y="2057400"/>
            <a:chExt cx="3676649" cy="656832"/>
          </a:xfrm>
        </p:grpSpPr>
        <p:pic>
          <p:nvPicPr>
            <p:cNvPr id="1027" name="Picture 3" descr="K:\ECDC\Projects\Gastroenteritis\Toolkit\PPTs\PPT 2 - parents and children\images\hand washing children 5.jpg"/>
            <p:cNvPicPr>
              <a:picLocks noChangeAspect="1" noChangeArrowheads="1"/>
            </p:cNvPicPr>
            <p:nvPr/>
          </p:nvPicPr>
          <p:blipFill>
            <a:blip r:embed="rId6" cstate="print"/>
            <a:srcRect/>
            <a:stretch>
              <a:fillRect/>
            </a:stretch>
          </p:blipFill>
          <p:spPr bwMode="auto">
            <a:xfrm>
              <a:off x="314325" y="2095501"/>
              <a:ext cx="923925" cy="611619"/>
            </a:xfrm>
            <a:prstGeom prst="rect">
              <a:avLst/>
            </a:prstGeom>
            <a:noFill/>
            <a:ln>
              <a:solidFill>
                <a:srgbClr val="003A80"/>
              </a:solidFill>
            </a:ln>
          </p:spPr>
        </p:pic>
        <p:sp>
          <p:nvSpPr>
            <p:cNvPr id="9" name="TextBox 8"/>
            <p:cNvSpPr txBox="1"/>
            <p:nvPr/>
          </p:nvSpPr>
          <p:spPr>
            <a:xfrm>
              <a:off x="1438275" y="2057400"/>
              <a:ext cx="2552699" cy="313932"/>
            </a:xfrm>
            <a:prstGeom prst="rect">
              <a:avLst/>
            </a:prstGeom>
            <a:noFill/>
          </p:spPr>
          <p:txBody>
            <a:bodyPr wrap="square" rtlCol="0">
              <a:spAutoFit/>
            </a:bodyPr>
            <a:lstStyle/>
            <a:p>
              <a:r>
                <a:rPr lang="en-US" sz="1600" b="1" dirty="0" smtClean="0">
                  <a:effectLst>
                    <a:outerShdw blurRad="38100" dist="38100" dir="2700000" algn="tl">
                      <a:srgbClr val="000000">
                        <a:alpha val="43137"/>
                      </a:srgbClr>
                    </a:outerShdw>
                  </a:effectLst>
                </a:rPr>
                <a:t>Hand washing is key!</a:t>
              </a:r>
              <a:endParaRPr lang="en-GB" sz="1600" b="1" dirty="0">
                <a:effectLst>
                  <a:outerShdw blurRad="38100" dist="38100" dir="2700000" algn="tl">
                    <a:srgbClr val="000000">
                      <a:alpha val="43137"/>
                    </a:srgbClr>
                  </a:outerShdw>
                </a:effectLst>
              </a:endParaRPr>
            </a:p>
          </p:txBody>
        </p:sp>
        <p:sp>
          <p:nvSpPr>
            <p:cNvPr id="10" name="TextBox 9"/>
            <p:cNvSpPr txBox="1"/>
            <p:nvPr/>
          </p:nvSpPr>
          <p:spPr>
            <a:xfrm>
              <a:off x="1457325" y="2400300"/>
              <a:ext cx="1057275" cy="313932"/>
            </a:xfrm>
            <a:prstGeom prst="rect">
              <a:avLst/>
            </a:prstGeom>
            <a:noFill/>
          </p:spPr>
          <p:txBody>
            <a:bodyPr wrap="square" rtlCol="0">
              <a:spAutoFit/>
            </a:bodyPr>
            <a:lstStyle/>
            <a:p>
              <a:r>
                <a:rPr lang="en-US" sz="1600" b="1" dirty="0" smtClean="0">
                  <a:effectLst>
                    <a:outerShdw blurRad="38100" dist="38100" dir="2700000" algn="tl">
                      <a:srgbClr val="000000">
                        <a:alpha val="43137"/>
                      </a:srgbClr>
                    </a:outerShdw>
                  </a:effectLst>
                </a:rPr>
                <a:t>When?</a:t>
              </a:r>
              <a:endParaRPr lang="en-GB" sz="1600" b="1" dirty="0">
                <a:effectLst>
                  <a:outerShdw blurRad="38100" dist="38100" dir="2700000" algn="tl">
                    <a:srgbClr val="000000">
                      <a:alpha val="43137"/>
                    </a:srgbClr>
                  </a:outerShdw>
                </a:effectLst>
              </a:endParaRPr>
            </a:p>
          </p:txBody>
        </p:sp>
      </p:grpSp>
      <p:sp>
        <p:nvSpPr>
          <p:cNvPr id="13" name="Rounded Rectangle 12"/>
          <p:cNvSpPr/>
          <p:nvPr/>
        </p:nvSpPr>
        <p:spPr bwMode="auto">
          <a:xfrm>
            <a:off x="1581150" y="2800350"/>
            <a:ext cx="2114550" cy="647700"/>
          </a:xfrm>
          <a:prstGeom prst="roundRect">
            <a:avLst/>
          </a:prstGeom>
          <a:noFill/>
          <a:ln w="381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grpSp>
        <p:nvGrpSpPr>
          <p:cNvPr id="26" name="Group 25"/>
          <p:cNvGrpSpPr/>
          <p:nvPr/>
        </p:nvGrpSpPr>
        <p:grpSpPr>
          <a:xfrm>
            <a:off x="657225" y="1219200"/>
            <a:ext cx="7934325" cy="1368862"/>
            <a:chOff x="647700" y="885825"/>
            <a:chExt cx="7934325" cy="1368862"/>
          </a:xfrm>
        </p:grpSpPr>
        <p:sp>
          <p:nvSpPr>
            <p:cNvPr id="8" name="TextBox 7"/>
            <p:cNvSpPr txBox="1"/>
            <p:nvPr/>
          </p:nvSpPr>
          <p:spPr>
            <a:xfrm>
              <a:off x="647700" y="962025"/>
              <a:ext cx="7934325" cy="1292662"/>
            </a:xfrm>
            <a:prstGeom prst="rect">
              <a:avLst/>
            </a:prstGeom>
            <a:noFill/>
          </p:spPr>
          <p:txBody>
            <a:bodyPr wrap="square" rtlCol="0">
              <a:spAutoFit/>
            </a:bodyPr>
            <a:lstStyle/>
            <a:p>
              <a:pPr algn="ctr"/>
              <a:r>
                <a:rPr lang="en-GB" dirty="0" smtClean="0"/>
                <a:t>Gastroenteritis can </a:t>
              </a:r>
              <a:r>
                <a:rPr lang="en-GB" b="1" dirty="0" smtClean="0">
                  <a:solidFill>
                    <a:schemeClr val="accent2"/>
                  </a:solidFill>
                </a:rPr>
                <a:t>spread easily in schools </a:t>
              </a:r>
              <a:r>
                <a:rPr lang="en-GB" dirty="0" smtClean="0"/>
                <a:t>but is largely </a:t>
              </a:r>
              <a:r>
                <a:rPr lang="en-GB" b="1" dirty="0" smtClean="0">
                  <a:solidFill>
                    <a:schemeClr val="accent2"/>
                  </a:solidFill>
                </a:rPr>
                <a:t>preventable</a:t>
              </a:r>
              <a:r>
                <a:rPr lang="en-GB" dirty="0" smtClean="0"/>
                <a:t> if </a:t>
              </a:r>
              <a:r>
                <a:rPr lang="en-GB" b="1" dirty="0" smtClean="0">
                  <a:solidFill>
                    <a:schemeClr val="accent2"/>
                  </a:solidFill>
                </a:rPr>
                <a:t>good hygiene </a:t>
              </a:r>
              <a:r>
                <a:rPr lang="en-GB" dirty="0" smtClean="0"/>
                <a:t>from the</a:t>
              </a:r>
              <a:r>
                <a:rPr lang="en-GB" dirty="0" smtClean="0">
                  <a:solidFill>
                    <a:srgbClr val="FF0000"/>
                  </a:solidFill>
                </a:rPr>
                <a:t> </a:t>
              </a:r>
              <a:r>
                <a:rPr lang="en-GB" b="1" dirty="0" smtClean="0">
                  <a:solidFill>
                    <a:schemeClr val="accent2"/>
                  </a:solidFill>
                </a:rPr>
                <a:t>school community </a:t>
              </a:r>
              <a:r>
                <a:rPr lang="en-GB" dirty="0" smtClean="0"/>
                <a:t>is assured</a:t>
              </a:r>
            </a:p>
            <a:p>
              <a:endParaRPr lang="en-GB" dirty="0"/>
            </a:p>
          </p:txBody>
        </p:sp>
        <p:sp>
          <p:nvSpPr>
            <p:cNvPr id="25" name="Rounded Rectangle 24"/>
            <p:cNvSpPr/>
            <p:nvPr/>
          </p:nvSpPr>
          <p:spPr bwMode="auto">
            <a:xfrm>
              <a:off x="790575" y="885825"/>
              <a:ext cx="7591425" cy="1057275"/>
            </a:xfrm>
            <a:prstGeom prst="roundRect">
              <a:avLst/>
            </a:prstGeom>
            <a:noFill/>
            <a:ln w="28575" cap="flat" cmpd="sng" algn="ctr">
              <a:solidFill>
                <a:srgbClr val="00316C"/>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grpSp>
      <p:grpSp>
        <p:nvGrpSpPr>
          <p:cNvPr id="32" name="Group 31"/>
          <p:cNvGrpSpPr/>
          <p:nvPr/>
        </p:nvGrpSpPr>
        <p:grpSpPr>
          <a:xfrm>
            <a:off x="578068" y="3574742"/>
            <a:ext cx="2738602" cy="2284773"/>
            <a:chOff x="1345429" y="3469641"/>
            <a:chExt cx="2066924" cy="1835784"/>
          </a:xfrm>
        </p:grpSpPr>
        <p:sp>
          <p:nvSpPr>
            <p:cNvPr id="33" name="TextBox 32"/>
            <p:cNvSpPr txBox="1"/>
            <p:nvPr/>
          </p:nvSpPr>
          <p:spPr>
            <a:xfrm>
              <a:off x="1345429" y="3638549"/>
              <a:ext cx="2066924" cy="430292"/>
            </a:xfrm>
            <a:prstGeom prst="rect">
              <a:avLst/>
            </a:prstGeom>
            <a:noFill/>
          </p:spPr>
          <p:txBody>
            <a:bodyPr wrap="square" rtlCol="0">
              <a:spAutoFit/>
            </a:bodyPr>
            <a:lstStyle/>
            <a:p>
              <a:pPr algn="ctr"/>
              <a:r>
                <a:rPr lang="en-US" sz="1600" dirty="0" smtClean="0"/>
                <a:t>Before touching food or eating</a:t>
              </a:r>
            </a:p>
          </p:txBody>
        </p:sp>
        <p:sp>
          <p:nvSpPr>
            <p:cNvPr id="34" name="Rounded Rectangle 33"/>
            <p:cNvSpPr/>
            <p:nvPr/>
          </p:nvSpPr>
          <p:spPr bwMode="auto">
            <a:xfrm>
              <a:off x="1438275" y="3469641"/>
              <a:ext cx="1846836" cy="1835784"/>
            </a:xfrm>
            <a:prstGeom prst="roundRect">
              <a:avLst/>
            </a:prstGeom>
            <a:noFill/>
            <a:ln w="28575" cap="flat" cmpd="sng" algn="ctr">
              <a:solidFill>
                <a:srgbClr val="003A8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grpSp>
    </p:spTree>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K:\ECDC\Projects\Norovirus doc\PPTs\Shutterstock pics for the PPT\shutterstock_69457000 - thermometer.jpg"/>
          <p:cNvPicPr>
            <a:picLocks noChangeAspect="1" noChangeArrowheads="1"/>
          </p:cNvPicPr>
          <p:nvPr/>
        </p:nvPicPr>
        <p:blipFill>
          <a:blip r:embed="rId3" cstate="print"/>
          <a:srcRect/>
          <a:stretch>
            <a:fillRect/>
          </a:stretch>
        </p:blipFill>
        <p:spPr bwMode="auto">
          <a:xfrm>
            <a:off x="7496265" y="1526876"/>
            <a:ext cx="940632" cy="624727"/>
          </a:xfrm>
          <a:prstGeom prst="rect">
            <a:avLst/>
          </a:prstGeom>
          <a:noFill/>
        </p:spPr>
      </p:pic>
      <p:pic>
        <p:nvPicPr>
          <p:cNvPr id="2050" name="Picture 2"/>
          <p:cNvPicPr>
            <a:picLocks noChangeAspect="1" noChangeArrowheads="1"/>
          </p:cNvPicPr>
          <p:nvPr/>
        </p:nvPicPr>
        <p:blipFill>
          <a:blip r:embed="rId4" cstate="print"/>
          <a:srcRect/>
          <a:stretch>
            <a:fillRect/>
          </a:stretch>
        </p:blipFill>
        <p:spPr bwMode="auto">
          <a:xfrm>
            <a:off x="2346384" y="1910555"/>
            <a:ext cx="4382219" cy="438221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Gastroenteritis:</a:t>
            </a:r>
            <a:br>
              <a:rPr lang="en-US" dirty="0" smtClean="0"/>
            </a:br>
            <a:r>
              <a:rPr lang="en-US" b="0" i="1" dirty="0" smtClean="0"/>
              <a:t>Consequences for the children</a:t>
            </a:r>
            <a:r>
              <a:rPr lang="en-GB" dirty="0" smtClean="0"/>
              <a:t/>
            </a:r>
            <a:br>
              <a:rPr lang="en-GB" dirty="0" smtClean="0"/>
            </a:br>
            <a:r>
              <a:rPr lang="en-US" dirty="0" smtClean="0"/>
              <a:t>	</a:t>
            </a:r>
            <a:endParaRPr lang="en-GB" dirty="0"/>
          </a:p>
        </p:txBody>
      </p:sp>
      <p:grpSp>
        <p:nvGrpSpPr>
          <p:cNvPr id="20" name="Group 19"/>
          <p:cNvGrpSpPr/>
          <p:nvPr/>
        </p:nvGrpSpPr>
        <p:grpSpPr>
          <a:xfrm>
            <a:off x="299546" y="3468414"/>
            <a:ext cx="2222937" cy="1623847"/>
            <a:chOff x="3864390" y="4515524"/>
            <a:chExt cx="1976995" cy="1418160"/>
          </a:xfrm>
        </p:grpSpPr>
        <p:sp>
          <p:nvSpPr>
            <p:cNvPr id="14" name="Oval Callout 13"/>
            <p:cNvSpPr/>
            <p:nvPr/>
          </p:nvSpPr>
          <p:spPr bwMode="auto">
            <a:xfrm>
              <a:off x="3864390" y="4515524"/>
              <a:ext cx="1976995" cy="1418160"/>
            </a:xfrm>
            <a:prstGeom prst="wedgeEllipseCallout">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15" name="TextBox 14"/>
            <p:cNvSpPr txBox="1"/>
            <p:nvPr/>
          </p:nvSpPr>
          <p:spPr>
            <a:xfrm>
              <a:off x="4083160" y="4809167"/>
              <a:ext cx="1578633" cy="1048288"/>
            </a:xfrm>
            <a:prstGeom prst="rect">
              <a:avLst/>
            </a:prstGeom>
            <a:noFill/>
          </p:spPr>
          <p:txBody>
            <a:bodyPr wrap="square" rtlCol="0">
              <a:spAutoFit/>
            </a:bodyPr>
            <a:lstStyle/>
            <a:p>
              <a:pPr algn="ctr"/>
              <a:r>
                <a:rPr lang="en-US" dirty="0" smtClean="0"/>
                <a:t>I am worried. I may need to go to the hospital</a:t>
              </a:r>
              <a:endParaRPr lang="en-GB" dirty="0"/>
            </a:p>
          </p:txBody>
        </p:sp>
      </p:grpSp>
      <p:grpSp>
        <p:nvGrpSpPr>
          <p:cNvPr id="17" name="Group 16"/>
          <p:cNvGrpSpPr/>
          <p:nvPr/>
        </p:nvGrpSpPr>
        <p:grpSpPr>
          <a:xfrm>
            <a:off x="3295291" y="1069674"/>
            <a:ext cx="1639018" cy="1199071"/>
            <a:chOff x="4951563" y="1509622"/>
            <a:chExt cx="1544128" cy="1155940"/>
          </a:xfrm>
        </p:grpSpPr>
        <p:sp>
          <p:nvSpPr>
            <p:cNvPr id="6" name="Oval Callout 5"/>
            <p:cNvSpPr/>
            <p:nvPr/>
          </p:nvSpPr>
          <p:spPr bwMode="auto">
            <a:xfrm>
              <a:off x="4951563" y="1509622"/>
              <a:ext cx="1544128" cy="1155940"/>
            </a:xfrm>
            <a:prstGeom prst="wedgeEllipseCallout">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7" name="TextBox 6"/>
            <p:cNvSpPr txBox="1"/>
            <p:nvPr/>
          </p:nvSpPr>
          <p:spPr>
            <a:xfrm>
              <a:off x="5001324" y="1802922"/>
              <a:ext cx="1457864" cy="623082"/>
            </a:xfrm>
            <a:prstGeom prst="rect">
              <a:avLst/>
            </a:prstGeom>
            <a:noFill/>
          </p:spPr>
          <p:txBody>
            <a:bodyPr wrap="square" rtlCol="0">
              <a:spAutoFit/>
            </a:bodyPr>
            <a:lstStyle/>
            <a:p>
              <a:pPr algn="ctr"/>
              <a:r>
                <a:rPr lang="en-US" dirty="0" smtClean="0"/>
                <a:t>I have to stay in bed</a:t>
              </a:r>
              <a:endParaRPr lang="en-GB" dirty="0"/>
            </a:p>
          </p:txBody>
        </p:sp>
      </p:grpSp>
      <p:grpSp>
        <p:nvGrpSpPr>
          <p:cNvPr id="21" name="Group 20"/>
          <p:cNvGrpSpPr/>
          <p:nvPr/>
        </p:nvGrpSpPr>
        <p:grpSpPr>
          <a:xfrm>
            <a:off x="6616460" y="4201064"/>
            <a:ext cx="2311879" cy="1570008"/>
            <a:chOff x="957532" y="4123426"/>
            <a:chExt cx="2225615" cy="1411640"/>
          </a:xfrm>
        </p:grpSpPr>
        <p:sp>
          <p:nvSpPr>
            <p:cNvPr id="11" name="TextBox 10"/>
            <p:cNvSpPr txBox="1"/>
            <p:nvPr/>
          </p:nvSpPr>
          <p:spPr>
            <a:xfrm>
              <a:off x="1138979" y="4334737"/>
              <a:ext cx="1846050" cy="1200329"/>
            </a:xfrm>
            <a:prstGeom prst="rect">
              <a:avLst/>
            </a:prstGeom>
            <a:noFill/>
          </p:spPr>
          <p:txBody>
            <a:bodyPr wrap="square" rtlCol="0">
              <a:spAutoFit/>
            </a:bodyPr>
            <a:lstStyle/>
            <a:p>
              <a:pPr algn="ctr"/>
              <a:r>
                <a:rPr lang="en-US" dirty="0" smtClean="0"/>
                <a:t>I will have to catch up when I am back to school</a:t>
              </a:r>
              <a:endParaRPr lang="en-GB" dirty="0"/>
            </a:p>
          </p:txBody>
        </p:sp>
        <p:sp>
          <p:nvSpPr>
            <p:cNvPr id="10" name="Oval Callout 9"/>
            <p:cNvSpPr/>
            <p:nvPr/>
          </p:nvSpPr>
          <p:spPr bwMode="auto">
            <a:xfrm>
              <a:off x="957532" y="4123426"/>
              <a:ext cx="2225615" cy="1345721"/>
            </a:xfrm>
            <a:prstGeom prst="wedgeEllipseCallout">
              <a:avLst>
                <a:gd name="adj1" fmla="val -52202"/>
                <a:gd name="adj2" fmla="val 31953"/>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grpSp>
      <p:grpSp>
        <p:nvGrpSpPr>
          <p:cNvPr id="22" name="Group 21"/>
          <p:cNvGrpSpPr/>
          <p:nvPr/>
        </p:nvGrpSpPr>
        <p:grpSpPr>
          <a:xfrm>
            <a:off x="1104181" y="1863307"/>
            <a:ext cx="1759788" cy="1181818"/>
            <a:chOff x="1061049" y="2234242"/>
            <a:chExt cx="1706994" cy="1138686"/>
          </a:xfrm>
        </p:grpSpPr>
        <p:sp>
          <p:nvSpPr>
            <p:cNvPr id="4" name="Oval Callout 3"/>
            <p:cNvSpPr/>
            <p:nvPr/>
          </p:nvSpPr>
          <p:spPr bwMode="auto">
            <a:xfrm>
              <a:off x="1061049" y="2234242"/>
              <a:ext cx="1673525" cy="1138686"/>
            </a:xfrm>
            <a:prstGeom prst="wedgeEllipseCallout">
              <a:avLst>
                <a:gd name="adj1" fmla="val 10236"/>
                <a:gd name="adj2" fmla="val 62500"/>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5" name="TextBox 4"/>
            <p:cNvSpPr txBox="1"/>
            <p:nvPr/>
          </p:nvSpPr>
          <p:spPr>
            <a:xfrm>
              <a:off x="1111771" y="2622429"/>
              <a:ext cx="1656272" cy="369332"/>
            </a:xfrm>
            <a:prstGeom prst="rect">
              <a:avLst/>
            </a:prstGeom>
            <a:noFill/>
          </p:spPr>
          <p:txBody>
            <a:bodyPr wrap="square" rtlCol="0">
              <a:spAutoFit/>
            </a:bodyPr>
            <a:lstStyle/>
            <a:p>
              <a:r>
                <a:rPr lang="en-US" dirty="0" smtClean="0"/>
                <a:t>I cannot play</a:t>
              </a:r>
              <a:endParaRPr lang="en-GB" dirty="0"/>
            </a:p>
          </p:txBody>
        </p:sp>
      </p:grpSp>
      <p:grpSp>
        <p:nvGrpSpPr>
          <p:cNvPr id="18" name="Group 17"/>
          <p:cNvGrpSpPr/>
          <p:nvPr/>
        </p:nvGrpSpPr>
        <p:grpSpPr>
          <a:xfrm>
            <a:off x="5581289" y="888521"/>
            <a:ext cx="1966823" cy="1423358"/>
            <a:chOff x="7004649" y="1328468"/>
            <a:chExt cx="1699404" cy="1345721"/>
          </a:xfrm>
        </p:grpSpPr>
        <p:sp>
          <p:nvSpPr>
            <p:cNvPr id="12" name="Oval Callout 11"/>
            <p:cNvSpPr/>
            <p:nvPr/>
          </p:nvSpPr>
          <p:spPr bwMode="auto">
            <a:xfrm>
              <a:off x="7065034" y="1328468"/>
              <a:ext cx="1561381" cy="1345721"/>
            </a:xfrm>
            <a:prstGeom prst="wedgeEllipseCallout">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13" name="TextBox 12"/>
            <p:cNvSpPr txBox="1"/>
            <p:nvPr/>
          </p:nvSpPr>
          <p:spPr>
            <a:xfrm>
              <a:off x="7004649" y="1594004"/>
              <a:ext cx="1699404" cy="872967"/>
            </a:xfrm>
            <a:prstGeom prst="rect">
              <a:avLst/>
            </a:prstGeom>
            <a:noFill/>
          </p:spPr>
          <p:txBody>
            <a:bodyPr wrap="square" rtlCol="0">
              <a:spAutoFit/>
            </a:bodyPr>
            <a:lstStyle/>
            <a:p>
              <a:pPr algn="ctr"/>
              <a:r>
                <a:rPr lang="en-US" dirty="0" smtClean="0"/>
                <a:t>I want to vomit… I do not feel well</a:t>
              </a:r>
              <a:endParaRPr lang="en-GB" dirty="0"/>
            </a:p>
          </p:txBody>
        </p:sp>
      </p:grpSp>
      <p:grpSp>
        <p:nvGrpSpPr>
          <p:cNvPr id="19" name="Group 18"/>
          <p:cNvGrpSpPr/>
          <p:nvPr/>
        </p:nvGrpSpPr>
        <p:grpSpPr>
          <a:xfrm>
            <a:off x="6581956" y="2605574"/>
            <a:ext cx="1777041" cy="1199072"/>
            <a:chOff x="6176514" y="3493698"/>
            <a:chExt cx="1708030" cy="1147313"/>
          </a:xfrm>
        </p:grpSpPr>
        <p:sp>
          <p:nvSpPr>
            <p:cNvPr id="8" name="Oval Callout 7"/>
            <p:cNvSpPr/>
            <p:nvPr/>
          </p:nvSpPr>
          <p:spPr bwMode="auto">
            <a:xfrm>
              <a:off x="6176514" y="3493698"/>
              <a:ext cx="1708030" cy="1147313"/>
            </a:xfrm>
            <a:prstGeom prst="wedgeEllipseCallout">
              <a:avLst>
                <a:gd name="adj1" fmla="val -38577"/>
                <a:gd name="adj2" fmla="val 54611"/>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9" name="TextBox 8"/>
            <p:cNvSpPr txBox="1"/>
            <p:nvPr/>
          </p:nvSpPr>
          <p:spPr>
            <a:xfrm>
              <a:off x="6236900" y="3769744"/>
              <a:ext cx="1578633" cy="646331"/>
            </a:xfrm>
            <a:prstGeom prst="rect">
              <a:avLst/>
            </a:prstGeom>
            <a:noFill/>
          </p:spPr>
          <p:txBody>
            <a:bodyPr wrap="square" rtlCol="0">
              <a:spAutoFit/>
            </a:bodyPr>
            <a:lstStyle/>
            <a:p>
              <a:pPr algn="ctr"/>
              <a:r>
                <a:rPr lang="en-US" dirty="0" smtClean="0"/>
                <a:t>I cannot see my friends</a:t>
              </a:r>
              <a:endParaRPr lang="en-GB" dirty="0"/>
            </a:p>
          </p:txBody>
        </p:sp>
      </p:grpSp>
      <p:pic>
        <p:nvPicPr>
          <p:cNvPr id="3074" name="Picture 2" descr="K:\ECDC\Projects\Norovirus doc\PPTs\Shutterstock pics for the PPT\shutterstock_64225132 - hospital.jpg"/>
          <p:cNvPicPr>
            <a:picLocks noChangeAspect="1" noChangeArrowheads="1"/>
          </p:cNvPicPr>
          <p:nvPr/>
        </p:nvPicPr>
        <p:blipFill>
          <a:blip r:embed="rId5" cstate="print"/>
          <a:srcRect/>
          <a:stretch>
            <a:fillRect/>
          </a:stretch>
        </p:blipFill>
        <p:spPr bwMode="auto">
          <a:xfrm>
            <a:off x="1464905" y="5141486"/>
            <a:ext cx="1209554" cy="975833"/>
          </a:xfrm>
          <a:prstGeom prst="rect">
            <a:avLst/>
          </a:prstGeom>
          <a:noFill/>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07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K:\ECDC\Projects\Norovirus doc\PPTs\Shutterstock pics for the PPT\shutterstock_79713061 - colorful books.jpg"/>
          <p:cNvPicPr>
            <a:picLocks noChangeAspect="1" noChangeArrowheads="1"/>
          </p:cNvPicPr>
          <p:nvPr/>
        </p:nvPicPr>
        <p:blipFill>
          <a:blip r:embed="rId3" cstate="print"/>
          <a:srcRect/>
          <a:stretch>
            <a:fillRect/>
          </a:stretch>
        </p:blipFill>
        <p:spPr bwMode="auto">
          <a:xfrm>
            <a:off x="0" y="2388078"/>
            <a:ext cx="1329096" cy="1423237"/>
          </a:xfrm>
          <a:prstGeom prst="rect">
            <a:avLst/>
          </a:prstGeom>
          <a:noFill/>
        </p:spPr>
      </p:pic>
      <p:pic>
        <p:nvPicPr>
          <p:cNvPr id="2050" name="bee31e0b-14fc-44cc-9ed6-995a8adb6fb9" descr="9EDF7CA1-ABC5-4B7C-AFB0-2C0DC92FEDBF"/>
          <p:cNvPicPr>
            <a:picLocks noChangeAspect="1" noChangeArrowheads="1"/>
          </p:cNvPicPr>
          <p:nvPr/>
        </p:nvPicPr>
        <p:blipFill>
          <a:blip r:embed="rId4" cstate="print"/>
          <a:srcRect/>
          <a:stretch>
            <a:fillRect/>
          </a:stretch>
        </p:blipFill>
        <p:spPr bwMode="auto">
          <a:xfrm>
            <a:off x="2527539" y="1337314"/>
            <a:ext cx="4321614" cy="432161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Gastroenteritis: importance of prevention</a:t>
            </a:r>
            <a:br>
              <a:rPr lang="en-US" dirty="0" smtClean="0"/>
            </a:br>
            <a:r>
              <a:rPr lang="en-US" b="0" i="1" dirty="0" smtClean="0"/>
              <a:t>Benefits of good hygiene</a:t>
            </a:r>
            <a:endParaRPr lang="en-GB" b="0" dirty="0"/>
          </a:p>
        </p:txBody>
      </p:sp>
      <p:grpSp>
        <p:nvGrpSpPr>
          <p:cNvPr id="9" name="Group 8"/>
          <p:cNvGrpSpPr/>
          <p:nvPr/>
        </p:nvGrpSpPr>
        <p:grpSpPr>
          <a:xfrm>
            <a:off x="6514899" y="3720622"/>
            <a:ext cx="2390535" cy="1462962"/>
            <a:chOff x="6638103" y="1118689"/>
            <a:chExt cx="2057812" cy="1406137"/>
          </a:xfrm>
        </p:grpSpPr>
        <p:sp>
          <p:nvSpPr>
            <p:cNvPr id="7" name="Oval Callout 6"/>
            <p:cNvSpPr/>
            <p:nvPr/>
          </p:nvSpPr>
          <p:spPr bwMode="auto">
            <a:xfrm>
              <a:off x="6644073" y="1118689"/>
              <a:ext cx="1995497" cy="1406137"/>
            </a:xfrm>
            <a:prstGeom prst="wedgeEllipseCallout">
              <a:avLst>
                <a:gd name="adj1" fmla="val -55518"/>
                <a:gd name="adj2" fmla="val -33410"/>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8" name="TextBox 7"/>
            <p:cNvSpPr txBox="1"/>
            <p:nvPr/>
          </p:nvSpPr>
          <p:spPr>
            <a:xfrm>
              <a:off x="6638103" y="1464752"/>
              <a:ext cx="2057812" cy="516601"/>
            </a:xfrm>
            <a:prstGeom prst="rect">
              <a:avLst/>
            </a:prstGeom>
            <a:noFill/>
          </p:spPr>
          <p:txBody>
            <a:bodyPr wrap="square" rtlCol="0">
              <a:spAutoFit/>
            </a:bodyPr>
            <a:lstStyle/>
            <a:p>
              <a:pPr algn="ctr"/>
              <a:r>
                <a:rPr lang="en-US" dirty="0" smtClean="0"/>
                <a:t>I can go out and play with my friends</a:t>
              </a:r>
              <a:endParaRPr lang="en-GB" dirty="0"/>
            </a:p>
          </p:txBody>
        </p:sp>
      </p:grpSp>
      <p:grpSp>
        <p:nvGrpSpPr>
          <p:cNvPr id="10" name="Group 9"/>
          <p:cNvGrpSpPr/>
          <p:nvPr/>
        </p:nvGrpSpPr>
        <p:grpSpPr>
          <a:xfrm>
            <a:off x="6125117" y="1198940"/>
            <a:ext cx="2138095" cy="1321460"/>
            <a:chOff x="474452" y="2182483"/>
            <a:chExt cx="2018581" cy="1181819"/>
          </a:xfrm>
        </p:grpSpPr>
        <p:sp>
          <p:nvSpPr>
            <p:cNvPr id="4" name="Oval Callout 3"/>
            <p:cNvSpPr/>
            <p:nvPr/>
          </p:nvSpPr>
          <p:spPr bwMode="auto">
            <a:xfrm>
              <a:off x="474452" y="2182483"/>
              <a:ext cx="2018581" cy="1181819"/>
            </a:xfrm>
            <a:prstGeom prst="wedgeEllipseCallout">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5" name="TextBox 4"/>
            <p:cNvSpPr txBox="1"/>
            <p:nvPr/>
          </p:nvSpPr>
          <p:spPr>
            <a:xfrm>
              <a:off x="606261" y="2386784"/>
              <a:ext cx="1794294" cy="923330"/>
            </a:xfrm>
            <a:prstGeom prst="rect">
              <a:avLst/>
            </a:prstGeom>
            <a:noFill/>
          </p:spPr>
          <p:txBody>
            <a:bodyPr wrap="square" rtlCol="0">
              <a:spAutoFit/>
            </a:bodyPr>
            <a:lstStyle/>
            <a:p>
              <a:pPr algn="ctr"/>
              <a:r>
                <a:rPr lang="en-US" dirty="0" smtClean="0"/>
                <a:t>I am able to perform well at school</a:t>
              </a:r>
              <a:endParaRPr lang="en-GB" dirty="0"/>
            </a:p>
          </p:txBody>
        </p:sp>
      </p:grpSp>
      <p:pic>
        <p:nvPicPr>
          <p:cNvPr id="1026" name="Picture 2" descr="K:\ECDC\Projects\Norovirus doc\PPTs\Shutterstock pics for the PPT\shutterstock_32034910 - colourful ball.jpg"/>
          <p:cNvPicPr>
            <a:picLocks noChangeAspect="1" noChangeArrowheads="1"/>
          </p:cNvPicPr>
          <p:nvPr/>
        </p:nvPicPr>
        <p:blipFill>
          <a:blip r:embed="rId5" cstate="print"/>
          <a:srcRect/>
          <a:stretch>
            <a:fillRect/>
          </a:stretch>
        </p:blipFill>
        <p:spPr bwMode="auto">
          <a:xfrm>
            <a:off x="8077201" y="2517476"/>
            <a:ext cx="795069" cy="795069"/>
          </a:xfrm>
          <a:prstGeom prst="rect">
            <a:avLst/>
          </a:prstGeom>
          <a:noFill/>
        </p:spPr>
      </p:pic>
      <p:grpSp>
        <p:nvGrpSpPr>
          <p:cNvPr id="18" name="Group 17"/>
          <p:cNvGrpSpPr/>
          <p:nvPr/>
        </p:nvGrpSpPr>
        <p:grpSpPr>
          <a:xfrm>
            <a:off x="966455" y="1216920"/>
            <a:ext cx="1975449" cy="1319842"/>
            <a:chOff x="923026" y="3830127"/>
            <a:chExt cx="1785668" cy="1095555"/>
          </a:xfrm>
        </p:grpSpPr>
        <p:sp>
          <p:nvSpPr>
            <p:cNvPr id="19" name="Oval Callout 18"/>
            <p:cNvSpPr/>
            <p:nvPr/>
          </p:nvSpPr>
          <p:spPr bwMode="auto">
            <a:xfrm>
              <a:off x="923026" y="3830127"/>
              <a:ext cx="1785668" cy="1095555"/>
            </a:xfrm>
            <a:prstGeom prst="wedgeEllipseCallout">
              <a:avLst>
                <a:gd name="adj1" fmla="val 18273"/>
                <a:gd name="adj2" fmla="val 66084"/>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20" name="TextBox 19"/>
            <p:cNvSpPr txBox="1"/>
            <p:nvPr/>
          </p:nvSpPr>
          <p:spPr>
            <a:xfrm>
              <a:off x="978093" y="4096690"/>
              <a:ext cx="1639019" cy="646331"/>
            </a:xfrm>
            <a:prstGeom prst="rect">
              <a:avLst/>
            </a:prstGeom>
            <a:noFill/>
          </p:spPr>
          <p:txBody>
            <a:bodyPr wrap="square" rtlCol="0">
              <a:spAutoFit/>
            </a:bodyPr>
            <a:lstStyle/>
            <a:p>
              <a:pPr algn="ctr"/>
              <a:r>
                <a:rPr lang="en-US" dirty="0" smtClean="0"/>
                <a:t>I feel strong and healthy</a:t>
              </a:r>
              <a:endParaRPr lang="en-GB" dirty="0"/>
            </a:p>
          </p:txBody>
        </p:sp>
      </p:grpSp>
      <p:grpSp>
        <p:nvGrpSpPr>
          <p:cNvPr id="3" name="Group 2"/>
          <p:cNvGrpSpPr/>
          <p:nvPr/>
        </p:nvGrpSpPr>
        <p:grpSpPr>
          <a:xfrm>
            <a:off x="520451" y="3792277"/>
            <a:ext cx="2390535" cy="1615296"/>
            <a:chOff x="520451" y="3792277"/>
            <a:chExt cx="2390535" cy="1615296"/>
          </a:xfrm>
        </p:grpSpPr>
        <p:sp>
          <p:nvSpPr>
            <p:cNvPr id="11" name="Oval Callout 10"/>
            <p:cNvSpPr/>
            <p:nvPr/>
          </p:nvSpPr>
          <p:spPr bwMode="auto">
            <a:xfrm>
              <a:off x="738714" y="3792277"/>
              <a:ext cx="1954010" cy="1615296"/>
            </a:xfrm>
            <a:prstGeom prst="wedgeEllipseCallout">
              <a:avLst>
                <a:gd name="adj1" fmla="val 60792"/>
                <a:gd name="adj2" fmla="val -24054"/>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21" name="TextBox 20"/>
            <p:cNvSpPr txBox="1"/>
            <p:nvPr/>
          </p:nvSpPr>
          <p:spPr>
            <a:xfrm>
              <a:off x="520451" y="4230593"/>
              <a:ext cx="2390535" cy="738664"/>
            </a:xfrm>
            <a:prstGeom prst="rect">
              <a:avLst/>
            </a:prstGeom>
            <a:noFill/>
          </p:spPr>
          <p:txBody>
            <a:bodyPr wrap="square" rtlCol="0">
              <a:spAutoFit/>
            </a:bodyPr>
            <a:lstStyle/>
            <a:p>
              <a:pPr algn="ctr"/>
              <a:r>
                <a:rPr lang="en-US" dirty="0" smtClean="0"/>
                <a:t>I know how</a:t>
              </a:r>
            </a:p>
            <a:p>
              <a:pPr algn="ctr"/>
              <a:r>
                <a:rPr lang="en-US" dirty="0" smtClean="0"/>
                <a:t>to stay healthy</a:t>
              </a:r>
              <a:endParaRPr lang="en-GB" dirty="0"/>
            </a:p>
          </p:txBody>
        </p:sp>
      </p:gr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087a15ef-6c0c-461e-85d8-2fcc9a90ca31" descr="5BD687F6-7E83-489B-8981-4831BFAD7763@lan"/>
          <p:cNvPicPr>
            <a:picLocks noChangeAspect="1" noChangeArrowheads="1"/>
          </p:cNvPicPr>
          <p:nvPr/>
        </p:nvPicPr>
        <p:blipFill>
          <a:blip r:embed="rId3" cstate="print"/>
          <a:srcRect/>
          <a:stretch>
            <a:fillRect/>
          </a:stretch>
        </p:blipFill>
        <p:spPr bwMode="auto">
          <a:xfrm>
            <a:off x="2255126" y="1293758"/>
            <a:ext cx="5019675" cy="4810125"/>
          </a:xfrm>
          <a:prstGeom prst="rect">
            <a:avLst/>
          </a:prstGeom>
          <a:noFill/>
          <a:ln w="9525">
            <a:noFill/>
            <a:miter lim="800000"/>
            <a:headEnd/>
            <a:tailEnd/>
          </a:ln>
        </p:spPr>
      </p:pic>
      <p:sp>
        <p:nvSpPr>
          <p:cNvPr id="2" name="Title 1"/>
          <p:cNvSpPr>
            <a:spLocks noGrp="1"/>
          </p:cNvSpPr>
          <p:nvPr>
            <p:ph type="title"/>
          </p:nvPr>
        </p:nvSpPr>
        <p:spPr/>
        <p:txBody>
          <a:bodyPr/>
          <a:lstStyle/>
          <a:p>
            <a:pPr lvl="1"/>
            <a:r>
              <a:rPr lang="en-US" dirty="0" smtClean="0"/>
              <a:t>Gastroenteritis:</a:t>
            </a:r>
            <a:r>
              <a:rPr lang="en-GB" dirty="0" smtClean="0"/>
              <a:t/>
            </a:r>
            <a:br>
              <a:rPr lang="en-GB" dirty="0" smtClean="0"/>
            </a:br>
            <a:r>
              <a:rPr lang="en-US" b="0" i="1" dirty="0" smtClean="0"/>
              <a:t>Consequences for the parents  / teachers</a:t>
            </a:r>
            <a:r>
              <a:rPr lang="en-US" sz="1600" dirty="0" smtClean="0"/>
              <a:t/>
            </a:r>
            <a:br>
              <a:rPr lang="en-US" sz="1600" dirty="0" smtClean="0"/>
            </a:br>
            <a:endParaRPr lang="en-GB" dirty="0"/>
          </a:p>
        </p:txBody>
      </p:sp>
      <p:sp>
        <p:nvSpPr>
          <p:cNvPr id="4" name="Oval Callout 3"/>
          <p:cNvSpPr/>
          <p:nvPr/>
        </p:nvSpPr>
        <p:spPr bwMode="auto">
          <a:xfrm>
            <a:off x="1285336" y="2156604"/>
            <a:ext cx="759124" cy="914400"/>
          </a:xfrm>
          <a:prstGeom prst="wedgeEllipseCallout">
            <a:avLst/>
          </a:prstGeom>
          <a:noFill/>
          <a:ln w="381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grpSp>
        <p:nvGrpSpPr>
          <p:cNvPr id="19" name="Group 18"/>
          <p:cNvGrpSpPr/>
          <p:nvPr/>
        </p:nvGrpSpPr>
        <p:grpSpPr>
          <a:xfrm>
            <a:off x="5640181" y="1068017"/>
            <a:ext cx="1893679" cy="957711"/>
            <a:chOff x="6236898" y="2441276"/>
            <a:chExt cx="1742535" cy="854014"/>
          </a:xfrm>
        </p:grpSpPr>
        <p:sp>
          <p:nvSpPr>
            <p:cNvPr id="8" name="Oval Callout 7"/>
            <p:cNvSpPr/>
            <p:nvPr/>
          </p:nvSpPr>
          <p:spPr bwMode="auto">
            <a:xfrm>
              <a:off x="6236898" y="2441276"/>
              <a:ext cx="1742535" cy="854014"/>
            </a:xfrm>
            <a:prstGeom prst="wedgeEllipseCallout">
              <a:avLst>
                <a:gd name="adj1" fmla="val 54095"/>
                <a:gd name="adj2" fmla="val 42746"/>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9" name="TextBox 8"/>
            <p:cNvSpPr txBox="1"/>
            <p:nvPr/>
          </p:nvSpPr>
          <p:spPr>
            <a:xfrm>
              <a:off x="6374919" y="2544793"/>
              <a:ext cx="1414733" cy="646331"/>
            </a:xfrm>
            <a:prstGeom prst="rect">
              <a:avLst/>
            </a:prstGeom>
            <a:noFill/>
          </p:spPr>
          <p:txBody>
            <a:bodyPr wrap="square" rtlCol="0">
              <a:spAutoFit/>
            </a:bodyPr>
            <a:lstStyle/>
            <a:p>
              <a:pPr algn="ctr"/>
              <a:r>
                <a:rPr lang="en-US" dirty="0" smtClean="0"/>
                <a:t>I feel discomfort</a:t>
              </a:r>
              <a:endParaRPr lang="en-GB" dirty="0"/>
            </a:p>
          </p:txBody>
        </p:sp>
      </p:grpSp>
      <p:grpSp>
        <p:nvGrpSpPr>
          <p:cNvPr id="22" name="Group 21"/>
          <p:cNvGrpSpPr/>
          <p:nvPr/>
        </p:nvGrpSpPr>
        <p:grpSpPr>
          <a:xfrm>
            <a:off x="6741406" y="4461946"/>
            <a:ext cx="2082238" cy="1538780"/>
            <a:chOff x="1583756" y="3692106"/>
            <a:chExt cx="1499378" cy="1095555"/>
          </a:xfrm>
        </p:grpSpPr>
        <p:sp>
          <p:nvSpPr>
            <p:cNvPr id="10" name="Oval Callout 9"/>
            <p:cNvSpPr/>
            <p:nvPr/>
          </p:nvSpPr>
          <p:spPr bwMode="auto">
            <a:xfrm>
              <a:off x="1583756" y="3692106"/>
              <a:ext cx="1492369" cy="1095555"/>
            </a:xfrm>
            <a:prstGeom prst="cloudCallout">
              <a:avLst>
                <a:gd name="adj1" fmla="val -68758"/>
                <a:gd name="adj2" fmla="val -30733"/>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11" name="TextBox 10"/>
            <p:cNvSpPr txBox="1"/>
            <p:nvPr/>
          </p:nvSpPr>
          <p:spPr>
            <a:xfrm>
              <a:off x="1590766" y="3742330"/>
              <a:ext cx="1492368" cy="1000689"/>
            </a:xfrm>
            <a:prstGeom prst="cloudCallout">
              <a:avLst>
                <a:gd name="adj1" fmla="val -53543"/>
                <a:gd name="adj2" fmla="val -62006"/>
              </a:avLst>
            </a:prstGeom>
            <a:noFill/>
          </p:spPr>
          <p:txBody>
            <a:bodyPr wrap="square" rtlCol="0">
              <a:spAutoFit/>
            </a:bodyPr>
            <a:lstStyle/>
            <a:p>
              <a:pPr algn="ctr"/>
              <a:r>
                <a:rPr lang="en-US" dirty="0" smtClean="0"/>
                <a:t>I will be absent from work</a:t>
              </a:r>
              <a:endParaRPr lang="en-GB" dirty="0"/>
            </a:p>
          </p:txBody>
        </p:sp>
      </p:grpSp>
      <p:grpSp>
        <p:nvGrpSpPr>
          <p:cNvPr id="18" name="Group 17"/>
          <p:cNvGrpSpPr/>
          <p:nvPr/>
        </p:nvGrpSpPr>
        <p:grpSpPr>
          <a:xfrm>
            <a:off x="6663725" y="2614752"/>
            <a:ext cx="2196495" cy="1341196"/>
            <a:chOff x="5158596" y="3372928"/>
            <a:chExt cx="1837427" cy="966159"/>
          </a:xfrm>
        </p:grpSpPr>
        <p:sp>
          <p:nvSpPr>
            <p:cNvPr id="12" name="Cloud Callout 11"/>
            <p:cNvSpPr/>
            <p:nvPr/>
          </p:nvSpPr>
          <p:spPr bwMode="auto">
            <a:xfrm>
              <a:off x="5158596" y="3372928"/>
              <a:ext cx="1837427" cy="966159"/>
            </a:xfrm>
            <a:prstGeom prst="cloudCallout">
              <a:avLst>
                <a:gd name="adj1" fmla="val -38059"/>
                <a:gd name="adj2" fmla="val 68377"/>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13" name="TextBox 12"/>
            <p:cNvSpPr txBox="1"/>
            <p:nvPr/>
          </p:nvSpPr>
          <p:spPr>
            <a:xfrm>
              <a:off x="5289411" y="3613600"/>
              <a:ext cx="1561380" cy="465598"/>
            </a:xfrm>
            <a:prstGeom prst="rect">
              <a:avLst/>
            </a:prstGeom>
            <a:noFill/>
          </p:spPr>
          <p:txBody>
            <a:bodyPr wrap="square" rtlCol="0">
              <a:spAutoFit/>
            </a:bodyPr>
            <a:lstStyle/>
            <a:p>
              <a:pPr algn="ctr"/>
              <a:r>
                <a:rPr lang="en-US" dirty="0" smtClean="0"/>
                <a:t>My family may get infected</a:t>
              </a:r>
              <a:endParaRPr lang="en-GB" dirty="0"/>
            </a:p>
          </p:txBody>
        </p:sp>
      </p:grpSp>
      <p:grpSp>
        <p:nvGrpSpPr>
          <p:cNvPr id="25" name="Group 24"/>
          <p:cNvGrpSpPr/>
          <p:nvPr/>
        </p:nvGrpSpPr>
        <p:grpSpPr>
          <a:xfrm>
            <a:off x="385514" y="3395350"/>
            <a:ext cx="2415396" cy="1405529"/>
            <a:chOff x="802256" y="4382224"/>
            <a:chExt cx="2337759" cy="1299636"/>
          </a:xfrm>
        </p:grpSpPr>
        <p:sp>
          <p:nvSpPr>
            <p:cNvPr id="14" name="Oval Callout 13"/>
            <p:cNvSpPr/>
            <p:nvPr/>
          </p:nvSpPr>
          <p:spPr bwMode="auto">
            <a:xfrm>
              <a:off x="802256" y="4421541"/>
              <a:ext cx="2303253" cy="1164565"/>
            </a:xfrm>
            <a:prstGeom prst="cloudCallout">
              <a:avLst>
                <a:gd name="adj1" fmla="val -25470"/>
                <a:gd name="adj2" fmla="val -87712"/>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15" name="TextBox 14"/>
            <p:cNvSpPr txBox="1"/>
            <p:nvPr/>
          </p:nvSpPr>
          <p:spPr>
            <a:xfrm>
              <a:off x="836761" y="4382224"/>
              <a:ext cx="2303254" cy="1299636"/>
            </a:xfrm>
            <a:prstGeom prst="cloudCallout">
              <a:avLst/>
            </a:prstGeom>
            <a:noFill/>
          </p:spPr>
          <p:txBody>
            <a:bodyPr wrap="square" rtlCol="0">
              <a:spAutoFit/>
            </a:bodyPr>
            <a:lstStyle/>
            <a:p>
              <a:pPr algn="ctr"/>
              <a:r>
                <a:rPr lang="en-US" dirty="0" smtClean="0"/>
                <a:t>I cannot take care of my family</a:t>
              </a:r>
              <a:endParaRPr lang="en-GB" dirty="0"/>
            </a:p>
          </p:txBody>
        </p:sp>
      </p:grpSp>
      <p:grpSp>
        <p:nvGrpSpPr>
          <p:cNvPr id="24" name="Group 23"/>
          <p:cNvGrpSpPr/>
          <p:nvPr/>
        </p:nvGrpSpPr>
        <p:grpSpPr>
          <a:xfrm>
            <a:off x="1639614" y="1075165"/>
            <a:ext cx="2196254" cy="1179304"/>
            <a:chOff x="1932317" y="1104180"/>
            <a:chExt cx="1742536" cy="963202"/>
          </a:xfrm>
        </p:grpSpPr>
        <p:sp>
          <p:nvSpPr>
            <p:cNvPr id="5" name="Oval Callout 4"/>
            <p:cNvSpPr/>
            <p:nvPr/>
          </p:nvSpPr>
          <p:spPr bwMode="auto">
            <a:xfrm>
              <a:off x="1932317" y="1104180"/>
              <a:ext cx="1742536" cy="776377"/>
            </a:xfrm>
            <a:prstGeom prst="wedgeEllipseCallout">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7" name="TextBox 6"/>
            <p:cNvSpPr txBox="1"/>
            <p:nvPr/>
          </p:nvSpPr>
          <p:spPr>
            <a:xfrm>
              <a:off x="2049204" y="1233955"/>
              <a:ext cx="1509622" cy="833427"/>
            </a:xfrm>
            <a:prstGeom prst="rect">
              <a:avLst/>
            </a:prstGeom>
            <a:noFill/>
          </p:spPr>
          <p:txBody>
            <a:bodyPr wrap="square" rtlCol="0">
              <a:spAutoFit/>
            </a:bodyPr>
            <a:lstStyle/>
            <a:p>
              <a:pPr algn="ctr"/>
              <a:r>
                <a:rPr lang="en-US" dirty="0" smtClean="0"/>
                <a:t>It is painful and unpleasant</a:t>
              </a:r>
              <a:endParaRPr lang="en-GB" dirty="0"/>
            </a:p>
          </p:txBody>
        </p:sp>
      </p:grpSp>
      <p:grpSp>
        <p:nvGrpSpPr>
          <p:cNvPr id="29" name="Group 28"/>
          <p:cNvGrpSpPr/>
          <p:nvPr/>
        </p:nvGrpSpPr>
        <p:grpSpPr>
          <a:xfrm>
            <a:off x="1384394" y="4836445"/>
            <a:ext cx="2225614" cy="1069676"/>
            <a:chOff x="1495457" y="4764128"/>
            <a:chExt cx="2044460" cy="957532"/>
          </a:xfrm>
        </p:grpSpPr>
        <p:sp>
          <p:nvSpPr>
            <p:cNvPr id="27" name="Cloud Callout 26"/>
            <p:cNvSpPr/>
            <p:nvPr/>
          </p:nvSpPr>
          <p:spPr bwMode="auto">
            <a:xfrm>
              <a:off x="1495457" y="4764128"/>
              <a:ext cx="2044460" cy="957532"/>
            </a:xfrm>
            <a:prstGeom prst="cloudCallout">
              <a:avLst>
                <a:gd name="adj1" fmla="val 53546"/>
                <a:gd name="adj2" fmla="val -80464"/>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28" name="TextBox 27"/>
            <p:cNvSpPr txBox="1"/>
            <p:nvPr/>
          </p:nvSpPr>
          <p:spPr>
            <a:xfrm>
              <a:off x="1619658" y="4976120"/>
              <a:ext cx="1837427" cy="578570"/>
            </a:xfrm>
            <a:prstGeom prst="rect">
              <a:avLst/>
            </a:prstGeom>
            <a:noFill/>
          </p:spPr>
          <p:txBody>
            <a:bodyPr wrap="square" rtlCol="0">
              <a:spAutoFit/>
            </a:bodyPr>
            <a:lstStyle/>
            <a:p>
              <a:pPr algn="ctr"/>
              <a:r>
                <a:rPr lang="en-US" dirty="0" smtClean="0"/>
                <a:t>It may get worse</a:t>
              </a:r>
              <a:endParaRPr lang="en-GB" dirty="0"/>
            </a:p>
          </p:txBody>
        </p:sp>
      </p:grpSp>
      <p:pic>
        <p:nvPicPr>
          <p:cNvPr id="4099" name="Picture 3" descr="K:\ECDC\Projects\Norovirus doc\PPTs\Shutterstock pics for the PPT\shutterstock_3444819 - child with fever 2.jpg"/>
          <p:cNvPicPr>
            <a:picLocks noChangeAspect="1" noChangeArrowheads="1"/>
          </p:cNvPicPr>
          <p:nvPr/>
        </p:nvPicPr>
        <p:blipFill>
          <a:blip r:embed="rId4" cstate="print"/>
          <a:srcRect/>
          <a:stretch>
            <a:fillRect/>
          </a:stretch>
        </p:blipFill>
        <p:spPr bwMode="auto">
          <a:xfrm>
            <a:off x="7706893" y="1353837"/>
            <a:ext cx="738367" cy="1110152"/>
          </a:xfrm>
          <a:prstGeom prst="rect">
            <a:avLst/>
          </a:prstGeom>
          <a:noFill/>
        </p:spPr>
      </p:pic>
      <p:pic>
        <p:nvPicPr>
          <p:cNvPr id="26" name="Picture 25" descr="Headache.JPG"/>
          <p:cNvPicPr>
            <a:picLocks noChangeAspect="1"/>
          </p:cNvPicPr>
          <p:nvPr/>
        </p:nvPicPr>
        <p:blipFill>
          <a:blip r:embed="rId5" cstate="print"/>
          <a:stretch>
            <a:fillRect/>
          </a:stretch>
        </p:blipFill>
        <p:spPr>
          <a:xfrm>
            <a:off x="278522" y="1623324"/>
            <a:ext cx="1345325" cy="1183886"/>
          </a:xfrm>
          <a:prstGeom prst="rect">
            <a:avLst/>
          </a:prstGeom>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09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CDC_PowerPoint_Templates_2009_rev_1_1">
  <a:themeElements>
    <a:clrScheme name="ECDC_PowerPoint_Templates_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PowerPoint_Templates_2009">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30000"/>
          </a:spcAft>
          <a:buClrTx/>
          <a:buSzTx/>
          <a:buFontTx/>
          <a:buNone/>
          <a:tabLst/>
          <a:defRPr kumimoji="0" lang="de-DE"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30000"/>
          </a:spcAft>
          <a:buClrTx/>
          <a:buSzTx/>
          <a:buFontTx/>
          <a:buNone/>
          <a:tabLst/>
          <a:defRPr kumimoji="0" lang="de-DE"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s_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s_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s_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s_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s_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s_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s_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s_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s_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s_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s_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s_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30000"/>
          </a:spcAft>
          <a:buClrTx/>
          <a:buSzTx/>
          <a:buFontTx/>
          <a:buNone/>
          <a:tabLst/>
          <a:defRPr kumimoji="0" lang="de-DE"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30000"/>
          </a:spcAft>
          <a:buClrTx/>
          <a:buSzTx/>
          <a:buFontTx/>
          <a:buNone/>
          <a:tabLst/>
          <a:defRPr kumimoji="0" lang="de-DE"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90B6ACDFC3034EBAC380F03FF64CC8" ma:contentTypeVersion="1" ma:contentTypeDescription="Create a new document." ma:contentTypeScope="" ma:versionID="9ed831d243ddb4f72b3d0165b3a8a458">
  <xsd:schema xmlns:xsd="http://www.w3.org/2001/XMLSchema" xmlns:xs="http://www.w3.org/2001/XMLSchema" xmlns:p="http://schemas.microsoft.com/office/2006/metadata/properties" xmlns:ns1="http://schemas.microsoft.com/sharepoint/v3" xmlns:ns2="5c728178-6efc-4233-8faf-5837ddb4420c" targetNamespace="http://schemas.microsoft.com/office/2006/metadata/properties" ma:root="true" ma:fieldsID="2d4088169daed0f749f224d2b0df34ea" ns1:_="" ns2:_="">
    <xsd:import namespace="http://schemas.microsoft.com/sharepoint/v3"/>
    <xsd:import namespace="5c728178-6efc-4233-8faf-5837ddb4420c"/>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728178-6efc-4233-8faf-5837ddb4420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5c728178-6efc-4233-8faf-5837ddb4420c">NMFWZX5DU2U3-1828-5</_dlc_DocId>
    <_dlc_DocIdUrl xmlns="5c728178-6efc-4233-8faf-5837ddb4420c">
      <Url>http://ecdcsp2010/en/healthtopics/food_and_waterborne_disease/communication_toolkit/_layouts/DocIdRedir.aspx?ID=NMFWZX5DU2U3-1828-5</Url>
      <Description>NMFWZX5DU2U3-1828-5</Description>
    </_dlc_DocIdUrl>
    <_dlc_DocIdPersistId xmlns="5c728178-6efc-4233-8faf-5837ddb4420c">false</_dlc_DocIdPersistId>
  </documentManagement>
</p:properties>
</file>

<file path=customXml/itemProps1.xml><?xml version="1.0" encoding="utf-8"?>
<ds:datastoreItem xmlns:ds="http://schemas.openxmlformats.org/officeDocument/2006/customXml" ds:itemID="{FADCD535-4BB3-4869-895E-5601093B84C7}"/>
</file>

<file path=customXml/itemProps2.xml><?xml version="1.0" encoding="utf-8"?>
<ds:datastoreItem xmlns:ds="http://schemas.openxmlformats.org/officeDocument/2006/customXml" ds:itemID="{C759CB36-B53B-41EA-8D07-A72D8C2674E3}"/>
</file>

<file path=customXml/itemProps3.xml><?xml version="1.0" encoding="utf-8"?>
<ds:datastoreItem xmlns:ds="http://schemas.openxmlformats.org/officeDocument/2006/customXml" ds:itemID="{C50463E2-420E-466F-89DC-A5D93C2A5A77}"/>
</file>

<file path=customXml/itemProps4.xml><?xml version="1.0" encoding="utf-8"?>
<ds:datastoreItem xmlns:ds="http://schemas.openxmlformats.org/officeDocument/2006/customXml" ds:itemID="{B5580916-6300-4DE0-ACCC-0C64B34A0B8F}"/>
</file>

<file path=docProps/app.xml><?xml version="1.0" encoding="utf-8"?>
<Properties xmlns="http://schemas.openxmlformats.org/officeDocument/2006/extended-properties" xmlns:vt="http://schemas.openxmlformats.org/officeDocument/2006/docPropsVTypes">
  <Template>ECDC_PowerPoint_Templates_2009_rev_1_1</Template>
  <TotalTime>6446</TotalTime>
  <Words>1872</Words>
  <Application>Microsoft Office PowerPoint</Application>
  <PresentationFormat>On-screen Show (4:3)</PresentationFormat>
  <Paragraphs>197</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ECDC_PowerPoint_Templates_2009_rev_1_1</vt:lpstr>
      <vt:lpstr>Custom Design</vt:lpstr>
      <vt:lpstr>PREVENTING GASTROENTERITIS IN SCHOOLS  Presentation for parents and teachers  Draft for piloting </vt:lpstr>
      <vt:lpstr>Overview of this presentation</vt:lpstr>
      <vt:lpstr>Gastroenteritis: what is it? Causes, symptoms, complications and treatment </vt:lpstr>
      <vt:lpstr>Gastroenteritis: why should you care? Transmission  </vt:lpstr>
      <vt:lpstr>Gastroenteritis: why should you care? Facts and figures </vt:lpstr>
      <vt:lpstr>Gastroenteritis: why should you care? In a nutshell  </vt:lpstr>
      <vt:lpstr>Gastroenteritis: Consequences for the children  </vt:lpstr>
      <vt:lpstr>Gastroenteritis: importance of prevention Benefits of good hygiene</vt:lpstr>
      <vt:lpstr>Gastroenteritis: Consequences for the parents  / teachers </vt:lpstr>
      <vt:lpstr>Gastroenteritis: importance of prevention  Benefits of good hygiene</vt:lpstr>
      <vt:lpstr>Key preventive measures </vt:lpstr>
      <vt:lpstr>Gastroenteritis: what you should do in case you get infected </vt:lpstr>
      <vt:lpstr>About ECDC</vt:lpstr>
    </vt:vector>
  </TitlesOfParts>
  <Company>ECDC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Würz</dc:creator>
  <cp:lastModifiedBy>Andrea Wurz</cp:lastModifiedBy>
  <cp:revision>715</cp:revision>
  <dcterms:created xsi:type="dcterms:W3CDTF">2010-09-22T09:46:00Z</dcterms:created>
  <dcterms:modified xsi:type="dcterms:W3CDTF">2013-10-23T15:12:14Z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0x010100D390B6ACDFC3034EBAC380F03FF64CC8</vt:lpwstr>
  </property>
  <property fmtid="{D5CDD505-2E9C-101B-9397-08002B2CF9AE}" pid="3" name="_dlc_DocIdItemGuid">
    <vt:lpwstr>a355189e-6ea6-4d74-9c0b-67561927d734</vt:lpwstr>
  </property>
  <property fmtid="{D5CDD505-2E9C-101B-9397-08002B2CF9AE}" pid="4" name="Order">
    <vt:r8>500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ies>
</file>