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2.xml" ContentType="application/vnd.openxmlformats-officedocument.presentationml.slideMaster+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3" r:id="rId2"/>
  </p:sldMasterIdLst>
  <p:notesMasterIdLst>
    <p:notesMasterId r:id="rId25"/>
  </p:notesMasterIdLst>
  <p:handoutMasterIdLst>
    <p:handoutMasterId r:id="rId26"/>
  </p:handoutMasterIdLst>
  <p:sldIdLst>
    <p:sldId id="256" r:id="rId3"/>
    <p:sldId id="292" r:id="rId4"/>
    <p:sldId id="293" r:id="rId5"/>
    <p:sldId id="346" r:id="rId6"/>
    <p:sldId id="347" r:id="rId7"/>
    <p:sldId id="348" r:id="rId8"/>
    <p:sldId id="330" r:id="rId9"/>
    <p:sldId id="318" r:id="rId10"/>
    <p:sldId id="338" r:id="rId11"/>
    <p:sldId id="340" r:id="rId12"/>
    <p:sldId id="329" r:id="rId13"/>
    <p:sldId id="331" r:id="rId14"/>
    <p:sldId id="336" r:id="rId15"/>
    <p:sldId id="337" r:id="rId16"/>
    <p:sldId id="341" r:id="rId17"/>
    <p:sldId id="301" r:id="rId18"/>
    <p:sldId id="319" r:id="rId19"/>
    <p:sldId id="312" r:id="rId20"/>
    <p:sldId id="335" r:id="rId21"/>
    <p:sldId id="321" r:id="rId22"/>
    <p:sldId id="322" r:id="rId23"/>
    <p:sldId id="307" r:id="rId24"/>
  </p:sldIdLst>
  <p:sldSz cx="9144000" cy="6858000" type="screen4x3"/>
  <p:notesSz cx="6789738" cy="9929813"/>
  <p:defaultTextStyle>
    <a:defPPr>
      <a:defRPr lang="de-DE"/>
    </a:defPPr>
    <a:lvl1pPr algn="l" rtl="0" eaLnBrk="0" fontAlgn="base" hangingPunct="0">
      <a:lnSpc>
        <a:spcPct val="90000"/>
      </a:lnSpc>
      <a:spcBef>
        <a:spcPct val="0"/>
      </a:spcBef>
      <a:spcAft>
        <a:spcPct val="30000"/>
      </a:spcAft>
      <a:defRPr sz="2000" kern="1200">
        <a:solidFill>
          <a:schemeClr val="tx1"/>
        </a:solidFill>
        <a:latin typeface="Tahoma" pitchFamily="34" charset="0"/>
        <a:ea typeface="+mn-ea"/>
        <a:cs typeface="+mn-cs"/>
      </a:defRPr>
    </a:lvl1pPr>
    <a:lvl2pPr marL="457200" algn="l" rtl="0" eaLnBrk="0" fontAlgn="base" hangingPunct="0">
      <a:lnSpc>
        <a:spcPct val="90000"/>
      </a:lnSpc>
      <a:spcBef>
        <a:spcPct val="0"/>
      </a:spcBef>
      <a:spcAft>
        <a:spcPct val="30000"/>
      </a:spcAft>
      <a:defRPr sz="2000" kern="1200">
        <a:solidFill>
          <a:schemeClr val="tx1"/>
        </a:solidFill>
        <a:latin typeface="Tahoma" pitchFamily="34" charset="0"/>
        <a:ea typeface="+mn-ea"/>
        <a:cs typeface="+mn-cs"/>
      </a:defRPr>
    </a:lvl2pPr>
    <a:lvl3pPr marL="914400" algn="l" rtl="0" eaLnBrk="0" fontAlgn="base" hangingPunct="0">
      <a:lnSpc>
        <a:spcPct val="90000"/>
      </a:lnSpc>
      <a:spcBef>
        <a:spcPct val="0"/>
      </a:spcBef>
      <a:spcAft>
        <a:spcPct val="30000"/>
      </a:spcAft>
      <a:defRPr sz="2000" kern="1200">
        <a:solidFill>
          <a:schemeClr val="tx1"/>
        </a:solidFill>
        <a:latin typeface="Tahoma" pitchFamily="34" charset="0"/>
        <a:ea typeface="+mn-ea"/>
        <a:cs typeface="+mn-cs"/>
      </a:defRPr>
    </a:lvl3pPr>
    <a:lvl4pPr marL="1371600" algn="l" rtl="0" eaLnBrk="0" fontAlgn="base" hangingPunct="0">
      <a:lnSpc>
        <a:spcPct val="90000"/>
      </a:lnSpc>
      <a:spcBef>
        <a:spcPct val="0"/>
      </a:spcBef>
      <a:spcAft>
        <a:spcPct val="30000"/>
      </a:spcAft>
      <a:defRPr sz="2000" kern="1200">
        <a:solidFill>
          <a:schemeClr val="tx1"/>
        </a:solidFill>
        <a:latin typeface="Tahoma" pitchFamily="34" charset="0"/>
        <a:ea typeface="+mn-ea"/>
        <a:cs typeface="+mn-cs"/>
      </a:defRPr>
    </a:lvl4pPr>
    <a:lvl5pPr marL="1828800" algn="l" rtl="0" eaLnBrk="0" fontAlgn="base" hangingPunct="0">
      <a:lnSpc>
        <a:spcPct val="90000"/>
      </a:lnSpc>
      <a:spcBef>
        <a:spcPct val="0"/>
      </a:spcBef>
      <a:spcAft>
        <a:spcPct val="3000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Würz" initials="AW" lastIdx="84" clrIdx="0"/>
  <p:cmAuthor id="7" name="Andrea Wurz" initials="AW" lastIdx="1" clrIdx="7"/>
  <p:cmAuthor id="1" name="unurm" initials="u" lastIdx="8" clrIdx="1"/>
  <p:cmAuthor id="2" name="brandaom" initials="Maria" lastIdx="22" clrIdx="2"/>
  <p:cmAuthor id="3" name="badrm" initials="Mayssa" lastIdx="1" clrIdx="3"/>
  <p:cmAuthor id="4" name="Piotr Wysocki" initials="PW" lastIdx="4" clrIdx="4"/>
  <p:cmAuthor id="5" name="Katerina Sylla" initials="KS" lastIdx="1" clrIdx="5"/>
  <p:cmAuthor id="6" name="Ana Flamind" initials="AF"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33"/>
    <a:srgbClr val="69AE23"/>
    <a:srgbClr val="003A80"/>
    <a:srgbClr val="0A0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15" autoAdjust="0"/>
    <p:restoredTop sz="60267" autoAdjust="0"/>
  </p:normalViewPr>
  <p:slideViewPr>
    <p:cSldViewPr snapToGrid="0">
      <p:cViewPr>
        <p:scale>
          <a:sx n="66" d="100"/>
          <a:sy n="66" d="100"/>
        </p:scale>
        <p:origin x="-1014" y="-7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281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671513" y="571500"/>
            <a:ext cx="3376612" cy="2532063"/>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33983" y="3451301"/>
            <a:ext cx="5431790" cy="57337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smtClean="0"/>
          </a:p>
        </p:txBody>
      </p:sp>
    </p:spTree>
    <p:extLst>
      <p:ext uri="{BB962C8B-B14F-4D97-AF65-F5344CB8AC3E}">
        <p14:creationId xmlns:p14="http://schemas.microsoft.com/office/powerpoint/2010/main" val="20591552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571500"/>
            <a:ext cx="3376612" cy="2532063"/>
          </a:xfrm>
        </p:spPr>
      </p:sp>
      <p:sp>
        <p:nvSpPr>
          <p:cNvPr id="3" name="Notes Placeholder 2"/>
          <p:cNvSpPr>
            <a:spLocks noGrp="1"/>
          </p:cNvSpPr>
          <p:nvPr>
            <p:ph type="body" idx="1"/>
          </p:nvPr>
        </p:nvSpPr>
        <p:spPr/>
        <p:txBody>
          <a:bodyPr>
            <a:normAutofit/>
          </a:bodyPr>
          <a:lstStyle/>
          <a:p>
            <a:r>
              <a:rPr lang="en-US" dirty="0" smtClean="0">
                <a:solidFill>
                  <a:schemeClr val="tx1"/>
                </a:solidFill>
              </a:rPr>
              <a:t>This presentation</a:t>
            </a:r>
            <a:r>
              <a:rPr lang="en-US" baseline="0" dirty="0" smtClean="0">
                <a:solidFill>
                  <a:schemeClr val="tx1"/>
                </a:solidFill>
              </a:rPr>
              <a:t> </a:t>
            </a:r>
            <a:r>
              <a:rPr lang="en-US" baseline="0" dirty="0" smtClean="0">
                <a:solidFill>
                  <a:schemeClr val="tx1"/>
                </a:solidFill>
                <a:latin typeface="Calibri" pitchFamily="34" charset="0"/>
              </a:rPr>
              <a:t>i</a:t>
            </a:r>
            <a:r>
              <a:rPr lang="en-US" dirty="0" smtClean="0">
                <a:latin typeface="Calibri" pitchFamily="34" charset="0"/>
              </a:rPr>
              <a:t>s a</a:t>
            </a:r>
            <a:r>
              <a:rPr lang="en-US" baseline="0" dirty="0" smtClean="0">
                <a:latin typeface="Calibri" pitchFamily="34" charset="0"/>
              </a:rPr>
              <a:t> component</a:t>
            </a:r>
            <a:r>
              <a:rPr lang="en-US" dirty="0" smtClean="0">
                <a:latin typeface="Calibri" pitchFamily="34" charset="0"/>
              </a:rPr>
              <a:t> of the </a:t>
            </a:r>
            <a:r>
              <a:rPr lang="en-US" b="1" dirty="0" smtClean="0">
                <a:latin typeface="Calibri" pitchFamily="34" charset="0"/>
              </a:rPr>
              <a:t>ECDC</a:t>
            </a:r>
            <a:r>
              <a:rPr lang="en-US" b="1" baseline="0" dirty="0" smtClean="0">
                <a:latin typeface="Calibri" pitchFamily="34" charset="0"/>
              </a:rPr>
              <a:t> C</a:t>
            </a:r>
            <a:r>
              <a:rPr lang="en-US" b="1" dirty="0" smtClean="0">
                <a:latin typeface="Calibri" pitchFamily="34" charset="0"/>
              </a:rPr>
              <a:t>ommunication </a:t>
            </a:r>
            <a:r>
              <a:rPr lang="en-US" b="1" dirty="0" smtClean="0">
                <a:latin typeface="Calibri" pitchFamily="34" charset="0"/>
              </a:rPr>
              <a:t>toolkit to</a:t>
            </a:r>
            <a:r>
              <a:rPr lang="en-US" b="1" baseline="0" dirty="0" smtClean="0">
                <a:latin typeface="Calibri" pitchFamily="34" charset="0"/>
              </a:rPr>
              <a:t> support infection prevention in schools</a:t>
            </a:r>
            <a:r>
              <a:rPr lang="en-US" b="0" baseline="0" dirty="0" smtClean="0">
                <a:latin typeface="Calibri" pitchFamily="34" charset="0"/>
              </a:rPr>
              <a:t> – </a:t>
            </a:r>
            <a:r>
              <a:rPr lang="en-US" b="1" baseline="0" dirty="0" smtClean="0">
                <a:latin typeface="Calibri" pitchFamily="34" charset="0"/>
              </a:rPr>
              <a:t>Focus: gastrointestinal diseases</a:t>
            </a:r>
            <a:r>
              <a:rPr lang="en-US" b="0" baseline="0" dirty="0" smtClean="0">
                <a:latin typeface="Calibri" pitchFamily="34" charset="0"/>
              </a:rPr>
              <a:t>, developed by</a:t>
            </a:r>
            <a:r>
              <a:rPr lang="en-US" b="0" baseline="0" dirty="0" smtClean="0">
                <a:solidFill>
                  <a:schemeClr val="tx1"/>
                </a:solidFill>
                <a:latin typeface="Times" charset="0"/>
              </a:rPr>
              <a:t> t</a:t>
            </a:r>
            <a:r>
              <a:rPr lang="en-US" dirty="0" smtClean="0">
                <a:latin typeface="Calibri" pitchFamily="34" charset="0"/>
              </a:rPr>
              <a:t>he</a:t>
            </a:r>
            <a:r>
              <a:rPr lang="en-US" b="1" dirty="0" smtClean="0">
                <a:latin typeface="Calibri" pitchFamily="34" charset="0"/>
              </a:rPr>
              <a:t> </a:t>
            </a:r>
            <a:r>
              <a:rPr lang="en-GB" dirty="0" smtClean="0">
                <a:latin typeface="Calibri" pitchFamily="34" charset="0"/>
              </a:rPr>
              <a:t>European Centre for Disease Prevention and Control (</a:t>
            </a:r>
            <a:r>
              <a:rPr lang="en-US" dirty="0" smtClean="0">
                <a:latin typeface="Calibri" pitchFamily="34" charset="0"/>
              </a:rPr>
              <a:t>ECDC).</a:t>
            </a:r>
            <a:r>
              <a:rPr lang="en-US" baseline="0" dirty="0" smtClean="0">
                <a:latin typeface="Calibri" pitchFamily="34" charset="0"/>
              </a:rPr>
              <a:t> ECDC </a:t>
            </a:r>
            <a:r>
              <a:rPr lang="en-US" dirty="0" smtClean="0">
                <a:latin typeface="Calibri" pitchFamily="34" charset="0"/>
              </a:rPr>
              <a:t>works in partnership with national health authorities to strengthen the European Union’s (EU) defenses against infectious diseases.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 of all: let’s look at the schools.</a:t>
            </a: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chemeClr val="tx1"/>
                </a:solidFill>
              </a:rPr>
              <a:t>First of all let’s focus on the role of the schools. </a:t>
            </a:r>
          </a:p>
          <a:p>
            <a:endParaRPr lang="en-GB" dirty="0" smtClean="0">
              <a:solidFill>
                <a:schemeClr val="tx1"/>
              </a:solidFill>
            </a:endParaRPr>
          </a:p>
          <a:p>
            <a:r>
              <a:rPr lang="en-GB" baseline="0" dirty="0" smtClean="0">
                <a:solidFill>
                  <a:schemeClr val="tx1"/>
                </a:solidFill>
              </a:rPr>
              <a:t>It is important to have clear written policies and routines, as well as tools on how to proceed in case of outbreaks.</a:t>
            </a:r>
          </a:p>
          <a:p>
            <a:endParaRPr lang="en-GB" baseline="0" dirty="0" smtClean="0">
              <a:solidFill>
                <a:schemeClr val="tx1"/>
              </a:solidFill>
            </a:endParaRPr>
          </a:p>
          <a:p>
            <a:pPr>
              <a:buFont typeface="Arial" pitchFamily="34" charset="0"/>
              <a:buNone/>
            </a:pPr>
            <a:r>
              <a:rPr lang="en-GB" baseline="0" dirty="0" smtClean="0">
                <a:solidFill>
                  <a:schemeClr val="tx1"/>
                </a:solidFill>
              </a:rPr>
              <a:t>A </a:t>
            </a:r>
            <a:r>
              <a:rPr lang="en-GB" dirty="0" smtClean="0">
                <a:solidFill>
                  <a:schemeClr val="tx1"/>
                </a:solidFill>
              </a:rPr>
              <a:t>school</a:t>
            </a:r>
            <a:r>
              <a:rPr lang="en-GB" baseline="0" dirty="0" smtClean="0">
                <a:solidFill>
                  <a:schemeClr val="tx1"/>
                </a:solidFill>
              </a:rPr>
              <a:t> exclusion policy</a:t>
            </a:r>
            <a:r>
              <a:rPr lang="en-GB" strike="sngStrike" baseline="0" dirty="0" smtClean="0">
                <a:solidFill>
                  <a:schemeClr val="tx1"/>
                </a:solidFill>
              </a:rPr>
              <a:t> </a:t>
            </a:r>
            <a:r>
              <a:rPr lang="en-GB" strike="noStrike" baseline="0" dirty="0" smtClean="0">
                <a:solidFill>
                  <a:schemeClr val="tx1"/>
                </a:solidFill>
              </a:rPr>
              <a:t>should s</a:t>
            </a:r>
            <a:r>
              <a:rPr lang="en-GB" baseline="0" dirty="0" smtClean="0">
                <a:solidFill>
                  <a:schemeClr val="tx1"/>
                </a:solidFill>
              </a:rPr>
              <a:t>tate how long those affected should stay at home after the end of symptoms; it may also include advise on how to prevent transmission</a:t>
            </a:r>
            <a:r>
              <a:rPr lang="en-GB" strike="noStrike" baseline="0" dirty="0" smtClean="0">
                <a:solidFill>
                  <a:schemeClr val="tx1"/>
                </a:solidFill>
              </a:rPr>
              <a:t>. Schools should also have s</a:t>
            </a:r>
            <a:r>
              <a:rPr lang="en-GB" baseline="0" dirty="0" smtClean="0">
                <a:solidFill>
                  <a:schemeClr val="tx1"/>
                </a:solidFill>
              </a:rPr>
              <a:t>taff sick policies that do not compel staff to return to work too early. The exclusion policy should be communicated effectively to parents and others involved, e.g. staff. Communicating it before will likely ensure compliance, e.g. the policy could be given to parents when the child joins the school/childcare facility. </a:t>
            </a:r>
          </a:p>
          <a:p>
            <a:endParaRPr lang="en-GB" baseline="0" dirty="0" smtClean="0">
              <a:solidFill>
                <a:schemeClr val="tx1"/>
              </a:solidFill>
            </a:endParaRPr>
          </a:p>
          <a:p>
            <a:r>
              <a:rPr lang="en-GB" strike="noStrike" baseline="0" dirty="0" smtClean="0">
                <a:solidFill>
                  <a:schemeClr val="tx1"/>
                </a:solidFill>
              </a:rPr>
              <a:t>For securing hygienic environments, supplies include </a:t>
            </a:r>
            <a:r>
              <a:rPr lang="en-GB" dirty="0" smtClean="0"/>
              <a:t>e.g. sinks with running water, liquid soap, disposable paper towels, detergents, appropriate disinfectants, gloves, light masks, etc.</a:t>
            </a:r>
            <a:endParaRPr lang="en-GB" strike="noStrike" dirty="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chemeClr val="tx1"/>
                </a:solidFill>
              </a:rPr>
              <a:t>The school needs to have </a:t>
            </a:r>
            <a:r>
              <a:rPr lang="en-GB" baseline="0" dirty="0" smtClean="0">
                <a:solidFill>
                  <a:schemeClr val="tx1"/>
                </a:solidFill>
              </a:rPr>
              <a:t>parameters </a:t>
            </a:r>
            <a:r>
              <a:rPr lang="en-GB" dirty="0" smtClean="0">
                <a:solidFill>
                  <a:schemeClr val="tx1"/>
                </a:solidFill>
              </a:rPr>
              <a:t>to be able to recognise early if it has an outbreak and notify promptly the relevant authorities any pattern of</a:t>
            </a:r>
            <a:r>
              <a:rPr lang="en-GB" baseline="0" dirty="0" smtClean="0">
                <a:solidFill>
                  <a:schemeClr val="tx1"/>
                </a:solidFill>
              </a:rPr>
              <a:t> cases or unusual increase in cases of illness (i.e. vomiting , diarrhoea).</a:t>
            </a:r>
            <a:endParaRPr lang="en-GB" b="1" i="1" dirty="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dirty="0" smtClean="0"/>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670">
              <a:defRPr/>
            </a:pPr>
            <a:r>
              <a:rPr lang="en-GB" b="0" dirty="0" smtClean="0">
                <a:solidFill>
                  <a:schemeClr val="tx1"/>
                </a:solidFill>
              </a:rPr>
              <a:t>A simple letter to the parents can</a:t>
            </a:r>
            <a:r>
              <a:rPr lang="en-GB" b="0" baseline="0" dirty="0" smtClean="0">
                <a:solidFill>
                  <a:schemeClr val="tx1"/>
                </a:solidFill>
              </a:rPr>
              <a:t> be a great tool to communicate clearly on: </a:t>
            </a:r>
          </a:p>
          <a:p>
            <a:pPr defTabSz="929670">
              <a:defRPr/>
            </a:pPr>
            <a:endParaRPr lang="en-GB" b="0" baseline="0" dirty="0" smtClean="0">
              <a:solidFill>
                <a:schemeClr val="tx1"/>
              </a:solidFill>
            </a:endParaRPr>
          </a:p>
          <a:p>
            <a:pPr marL="232418" indent="-232418" defTabSz="929670">
              <a:buFontTx/>
              <a:buAutoNum type="arabicParenBoth"/>
              <a:defRPr/>
            </a:pPr>
            <a:r>
              <a:rPr lang="en-GB" b="0" baseline="0" dirty="0" smtClean="0">
                <a:solidFill>
                  <a:schemeClr val="tx1"/>
                </a:solidFill>
              </a:rPr>
              <a:t>what the situation is, acknowledging the school is facing a problem without being alarmist and explaining what gastroenteritis and </a:t>
            </a:r>
            <a:r>
              <a:rPr lang="en-GB" b="0" strike="noStrike" baseline="0" dirty="0" smtClean="0">
                <a:solidFill>
                  <a:schemeClr val="tx1"/>
                </a:solidFill>
              </a:rPr>
              <a:t>the specific infection </a:t>
            </a:r>
            <a:r>
              <a:rPr lang="en-GB" b="0" baseline="0" dirty="0" smtClean="0">
                <a:solidFill>
                  <a:schemeClr val="tx1"/>
                </a:solidFill>
              </a:rPr>
              <a:t>are, including symptoms </a:t>
            </a:r>
          </a:p>
          <a:p>
            <a:pPr marL="232418" indent="-232418" defTabSz="929670">
              <a:buFontTx/>
              <a:buAutoNum type="arabicParenBoth"/>
              <a:defRPr/>
            </a:pPr>
            <a:r>
              <a:rPr lang="en-GB" b="0" baseline="0" dirty="0" smtClean="0">
                <a:solidFill>
                  <a:schemeClr val="tx1"/>
                </a:solidFill>
              </a:rPr>
              <a:t>explain what concrete measures the school will be taking to contain the outbreak</a:t>
            </a:r>
          </a:p>
          <a:p>
            <a:pPr marL="232418" indent="-232418" defTabSz="929670">
              <a:buFontTx/>
              <a:buAutoNum type="arabicParenBoth"/>
              <a:defRPr/>
            </a:pPr>
            <a:r>
              <a:rPr lang="en-GB" b="0" baseline="0" dirty="0" smtClean="0">
                <a:solidFill>
                  <a:schemeClr val="tx1"/>
                </a:solidFill>
              </a:rPr>
              <a:t>what is expected from the parents in terms of preventive measures</a:t>
            </a:r>
          </a:p>
          <a:p>
            <a:pPr marL="232418" indent="-232418" defTabSz="929670">
              <a:buFontTx/>
              <a:buNone/>
              <a:defRPr/>
            </a:pPr>
            <a:endParaRPr lang="en-US" b="0" baseline="0" dirty="0" smtClean="0">
              <a:solidFill>
                <a:schemeClr val="tx1"/>
              </a:solidFill>
            </a:endParaRPr>
          </a:p>
          <a:p>
            <a:pPr marL="232418" indent="-232418" defTabSz="929670">
              <a:buFontTx/>
              <a:buNone/>
              <a:defRPr/>
            </a:pPr>
            <a:r>
              <a:rPr lang="en-US" b="0" baseline="0" dirty="0" smtClean="0">
                <a:solidFill>
                  <a:schemeClr val="tx1"/>
                </a:solidFill>
              </a:rPr>
              <a:t>It also</a:t>
            </a:r>
          </a:p>
          <a:p>
            <a:pPr marL="232418" indent="-232418" defTabSz="929670">
              <a:buFontTx/>
              <a:buNone/>
              <a:defRPr/>
            </a:pPr>
            <a:endParaRPr lang="en-GB" b="0" baseline="0" dirty="0" smtClean="0">
              <a:solidFill>
                <a:schemeClr val="tx1"/>
              </a:solidFill>
            </a:endParaRPr>
          </a:p>
          <a:p>
            <a:pPr marL="232418" indent="-232418" defTabSz="929670">
              <a:buFontTx/>
              <a:buAutoNum type="arabicParenBoth"/>
              <a:defRPr/>
            </a:pPr>
            <a:r>
              <a:rPr lang="en-GB" b="0" baseline="0" dirty="0" smtClean="0">
                <a:solidFill>
                  <a:schemeClr val="tx1"/>
                </a:solidFill>
              </a:rPr>
              <a:t>provides a good reference for parents who wish to know more</a:t>
            </a:r>
          </a:p>
          <a:p>
            <a:pPr marL="232418" indent="-232418" defTabSz="929670">
              <a:buFontTx/>
              <a:buAutoNum type="arabicParenBoth"/>
              <a:defRPr/>
            </a:pPr>
            <a:r>
              <a:rPr lang="en-GB" b="0" baseline="0" dirty="0" smtClean="0">
                <a:solidFill>
                  <a:schemeClr val="tx1"/>
                </a:solidFill>
              </a:rPr>
              <a:t>provides contact details for more information </a:t>
            </a:r>
          </a:p>
          <a:p>
            <a:pPr defTabSz="929670">
              <a:defRPr/>
            </a:pPr>
            <a:endParaRPr lang="en-GB" dirty="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 let’s look at the role of health authorities</a:t>
            </a:r>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There are three phases to </a:t>
            </a:r>
            <a:r>
              <a:rPr lang="en-US" b="1" dirty="0" smtClean="0"/>
              <a:t>prevention, management and control </a:t>
            </a:r>
            <a:r>
              <a:rPr lang="en-US" b="0" dirty="0" smtClean="0"/>
              <a:t>of an </a:t>
            </a:r>
            <a:r>
              <a:rPr lang="en-US" dirty="0" smtClean="0"/>
              <a:t>outbreak:</a:t>
            </a:r>
          </a:p>
          <a:p>
            <a:pPr>
              <a:spcBef>
                <a:spcPts val="0"/>
              </a:spcBef>
            </a:pPr>
            <a:endParaRPr lang="en-US" dirty="0" smtClean="0"/>
          </a:p>
          <a:p>
            <a:pPr>
              <a:spcBef>
                <a:spcPts val="0"/>
              </a:spcBef>
              <a:buAutoNum type="arabicParenBoth"/>
            </a:pPr>
            <a:r>
              <a:rPr lang="en-US" dirty="0" smtClean="0"/>
              <a:t> the preparatory phase </a:t>
            </a:r>
          </a:p>
          <a:p>
            <a:pPr>
              <a:spcBef>
                <a:spcPts val="0"/>
              </a:spcBef>
              <a:buAutoNum type="arabicParenBoth"/>
            </a:pPr>
            <a:r>
              <a:rPr lang="en-US" dirty="0" smtClean="0"/>
              <a:t> the crisis itself </a:t>
            </a:r>
          </a:p>
          <a:p>
            <a:pPr>
              <a:spcBef>
                <a:spcPts val="0"/>
              </a:spcBef>
              <a:buAutoNum type="arabicParenBoth"/>
            </a:pPr>
            <a:r>
              <a:rPr lang="en-US" dirty="0" smtClean="0"/>
              <a:t> the post-management phase </a:t>
            </a:r>
          </a:p>
          <a:p>
            <a:pPr>
              <a:spcBef>
                <a:spcPts val="0"/>
              </a:spcBef>
            </a:pPr>
            <a:endParaRPr lang="en-US" dirty="0" smtClean="0"/>
          </a:p>
          <a:p>
            <a:pPr algn="just">
              <a:spcBef>
                <a:spcPts val="0"/>
              </a:spcBef>
            </a:pPr>
            <a:r>
              <a:rPr lang="en-US" dirty="0" smtClean="0"/>
              <a:t>Because during a crisis time “shrinks” and you will be expected to react instantly, it is important to devote a lot of time in the preparatory phase (i.e. before a crisis), to develop a crisis plan and organize all the logistics required. This will help you maximize your outbreak response capacity. </a:t>
            </a:r>
          </a:p>
          <a:p>
            <a:pPr algn="just">
              <a:spcBef>
                <a:spcPts val="0"/>
              </a:spcBef>
            </a:pPr>
            <a:endParaRPr lang="en-US" dirty="0" smtClean="0"/>
          </a:p>
          <a:p>
            <a:pPr algn="just">
              <a:spcBef>
                <a:spcPts val="0"/>
              </a:spcBef>
            </a:pPr>
            <a:r>
              <a:rPr lang="en-GB" dirty="0" smtClean="0">
                <a:solidFill>
                  <a:schemeClr val="tx1"/>
                </a:solidFill>
              </a:rPr>
              <a:t>For a successful planning it is essential to </a:t>
            </a:r>
            <a:r>
              <a:rPr lang="en-US" dirty="0" smtClean="0"/>
              <a:t>ensure that all actors are aware of which role they should play in the event of an outbreak and where information is (will be) available when an outbreak occurs. </a:t>
            </a:r>
          </a:p>
          <a:p>
            <a:pPr algn="just">
              <a:spcBef>
                <a:spcPts val="0"/>
              </a:spcBef>
            </a:pPr>
            <a:endParaRPr lang="en-US" dirty="0" smtClean="0"/>
          </a:p>
          <a:p>
            <a:pPr algn="just">
              <a:spcBef>
                <a:spcPts val="0"/>
              </a:spcBef>
            </a:pPr>
            <a:r>
              <a:rPr lang="en-US" dirty="0" smtClean="0"/>
              <a:t>Once you have established your plan, objectives and divided the roles, it is essential to develop some key communications tools that will help you in communicating and responding faster to questions stakeholders may have and expect you to answer quasi instantly.</a:t>
            </a:r>
          </a:p>
          <a:p>
            <a:pPr algn="just">
              <a:spcBef>
                <a:spcPts val="0"/>
              </a:spcBef>
            </a:pPr>
            <a:endParaRPr lang="en-US" dirty="0" smtClean="0"/>
          </a:p>
          <a:p>
            <a:pPr algn="just">
              <a:spcBef>
                <a:spcPts val="0"/>
              </a:spcBef>
            </a:pPr>
            <a:r>
              <a:rPr lang="en-US" dirty="0" smtClean="0"/>
              <a:t>Finally, training and rehearsing on a regular basis is essential to make sure everyone is familiar with their role and the key messages. It is also a great opportunity to identify possible loopholes in your plan and adapt it accordingly.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mj-lt"/>
              <a:buAutoNum type="arabicPeriod"/>
            </a:pPr>
            <a:r>
              <a:rPr lang="en-GB" b="1" u="sng" baseline="0" dirty="0" smtClean="0">
                <a:solidFill>
                  <a:schemeClr val="tx1"/>
                </a:solidFill>
              </a:rPr>
              <a:t>Set clear objectives: d</a:t>
            </a:r>
            <a:r>
              <a:rPr lang="en-GB" b="1" u="sng" dirty="0" smtClean="0">
                <a:sym typeface="Wingdings" pitchFamily="2" charset="2"/>
              </a:rPr>
              <a:t>efine what you want to achieve with your communications</a:t>
            </a:r>
            <a:endParaRPr lang="en-GB" b="1" u="sng" baseline="0" dirty="0" smtClean="0">
              <a:solidFill>
                <a:schemeClr val="tx1"/>
              </a:solidFill>
            </a:endParaRPr>
          </a:p>
          <a:p>
            <a:pPr>
              <a:buFont typeface="Arial" pitchFamily="34" charset="0"/>
              <a:buChar char="•"/>
            </a:pPr>
            <a:r>
              <a:rPr lang="en-US" dirty="0" smtClean="0">
                <a:solidFill>
                  <a:schemeClr val="tx1"/>
                </a:solidFill>
              </a:rPr>
              <a:t> Identify the health problem that needs to be addressed, identify</a:t>
            </a:r>
            <a:r>
              <a:rPr lang="en-US" baseline="0" dirty="0" smtClean="0">
                <a:solidFill>
                  <a:schemeClr val="tx1"/>
                </a:solidFill>
              </a:rPr>
              <a:t> potential challenges related to it,</a:t>
            </a:r>
            <a:r>
              <a:rPr lang="en-US" dirty="0" smtClean="0">
                <a:solidFill>
                  <a:schemeClr val="tx1"/>
                </a:solidFill>
              </a:rPr>
              <a:t> and define what </a:t>
            </a:r>
            <a:r>
              <a:rPr lang="en-US" baseline="0" dirty="0" smtClean="0">
                <a:solidFill>
                  <a:schemeClr val="tx1"/>
                </a:solidFill>
              </a:rPr>
              <a:t>you want to achieve</a:t>
            </a:r>
            <a:r>
              <a:rPr lang="en-US" dirty="0" smtClean="0">
                <a:solidFill>
                  <a:schemeClr val="tx1"/>
                </a:solidFill>
              </a:rPr>
              <a:t>, e.g. prevent and control outbreaks, by means of building knowledge about the disease and preventive measures in order to reduce the risk of infection</a:t>
            </a:r>
          </a:p>
          <a:p>
            <a:pPr>
              <a:buFont typeface="Arial" pitchFamily="34" charset="0"/>
              <a:buChar char="•"/>
            </a:pPr>
            <a:r>
              <a:rPr lang="en-US" dirty="0" smtClean="0">
                <a:solidFill>
                  <a:schemeClr val="tx1"/>
                </a:solidFill>
              </a:rPr>
              <a:t> Check, comply and complement existing </a:t>
            </a:r>
            <a:r>
              <a:rPr lang="en-GB" baseline="0" dirty="0" smtClean="0">
                <a:solidFill>
                  <a:schemeClr val="tx1"/>
                </a:solidFill>
              </a:rPr>
              <a:t>national/regional programmes</a:t>
            </a:r>
            <a:endParaRPr lang="en-US" dirty="0" smtClean="0">
              <a:solidFill>
                <a:schemeClr val="tx1"/>
              </a:solidFill>
            </a:endParaRPr>
          </a:p>
          <a:p>
            <a:pPr>
              <a:spcAft>
                <a:spcPts val="305"/>
              </a:spcAft>
              <a:buFont typeface="Arial" pitchFamily="34" charset="0"/>
              <a:buChar char="•"/>
            </a:pPr>
            <a:r>
              <a:rPr lang="en-US" dirty="0" smtClean="0">
                <a:solidFill>
                  <a:schemeClr val="tx1"/>
                </a:solidFill>
              </a:rPr>
              <a:t> Ensure the objectives set are </a:t>
            </a:r>
            <a:r>
              <a:rPr lang="en-GB" baseline="0" dirty="0" smtClean="0">
                <a:solidFill>
                  <a:schemeClr val="tx1"/>
                </a:solidFill>
              </a:rPr>
              <a:t>S.M.A.R.T.:  </a:t>
            </a:r>
          </a:p>
          <a:p>
            <a:pPr marL="183006" lvl="1" eaLnBrk="0">
              <a:buFont typeface="Arial" pitchFamily="34" charset="0"/>
              <a:buChar char="•"/>
            </a:pPr>
            <a:r>
              <a:rPr lang="en-GB" b="1" dirty="0" smtClean="0">
                <a:solidFill>
                  <a:schemeClr val="tx1"/>
                </a:solidFill>
              </a:rPr>
              <a:t>S</a:t>
            </a:r>
            <a:r>
              <a:rPr lang="en-GB" dirty="0" smtClean="0">
                <a:solidFill>
                  <a:schemeClr val="tx1"/>
                </a:solidFill>
              </a:rPr>
              <a:t>pecific (straightforward: why, what, and how the communications campaign will take place)</a:t>
            </a:r>
          </a:p>
          <a:p>
            <a:pPr marL="183006" lvl="1" eaLnBrk="0">
              <a:buFont typeface="Arial" pitchFamily="34" charset="0"/>
              <a:buChar char="•"/>
            </a:pPr>
            <a:r>
              <a:rPr lang="en-GB" b="1" dirty="0" smtClean="0">
                <a:solidFill>
                  <a:schemeClr val="tx1"/>
                </a:solidFill>
              </a:rPr>
              <a:t>M</a:t>
            </a:r>
            <a:r>
              <a:rPr lang="en-GB" dirty="0" smtClean="0">
                <a:solidFill>
                  <a:schemeClr val="tx1"/>
                </a:solidFill>
              </a:rPr>
              <a:t>easurable</a:t>
            </a:r>
          </a:p>
          <a:p>
            <a:pPr marL="183006" lvl="1" eaLnBrk="0">
              <a:buFont typeface="Arial" pitchFamily="34" charset="0"/>
              <a:buChar char="•"/>
            </a:pPr>
            <a:r>
              <a:rPr lang="en-GB" b="1" dirty="0" smtClean="0">
                <a:solidFill>
                  <a:schemeClr val="tx1"/>
                </a:solidFill>
              </a:rPr>
              <a:t>A</a:t>
            </a:r>
            <a:r>
              <a:rPr lang="en-GB" dirty="0" smtClean="0">
                <a:solidFill>
                  <a:schemeClr val="tx1"/>
                </a:solidFill>
              </a:rPr>
              <a:t>ttainable (possible to be achieved in a specific environment, context and with available resources) </a:t>
            </a:r>
          </a:p>
          <a:p>
            <a:pPr marL="183006" lvl="1" eaLnBrk="0">
              <a:buFont typeface="Arial" pitchFamily="34" charset="0"/>
              <a:buChar char="•"/>
            </a:pPr>
            <a:r>
              <a:rPr lang="en-GB" b="1" dirty="0" smtClean="0">
                <a:solidFill>
                  <a:schemeClr val="tx1"/>
                </a:solidFill>
              </a:rPr>
              <a:t>R</a:t>
            </a:r>
            <a:r>
              <a:rPr lang="en-GB" dirty="0" smtClean="0">
                <a:solidFill>
                  <a:schemeClr val="tx1"/>
                </a:solidFill>
              </a:rPr>
              <a:t>ealistic</a:t>
            </a:r>
          </a:p>
          <a:p>
            <a:pPr marL="183006" lvl="1" eaLnBrk="0">
              <a:buFont typeface="Arial" pitchFamily="34" charset="0"/>
              <a:buChar char="•"/>
            </a:pPr>
            <a:r>
              <a:rPr lang="en-GB" b="1" dirty="0" smtClean="0">
                <a:solidFill>
                  <a:schemeClr val="tx1"/>
                </a:solidFill>
              </a:rPr>
              <a:t>T</a:t>
            </a:r>
            <a:r>
              <a:rPr lang="en-GB" dirty="0" smtClean="0">
                <a:solidFill>
                  <a:schemeClr val="tx1"/>
                </a:solidFill>
              </a:rPr>
              <a:t>imely (set a timeframe for the campaign and for measuring its results afterwards)</a:t>
            </a:r>
          </a:p>
          <a:p>
            <a:pPr>
              <a:buFontTx/>
              <a:buChar char="-"/>
            </a:pPr>
            <a:endParaRPr lang="en-GB" baseline="0" dirty="0" smtClean="0">
              <a:solidFill>
                <a:schemeClr val="tx1"/>
              </a:solidFill>
            </a:endParaRPr>
          </a:p>
          <a:p>
            <a:r>
              <a:rPr lang="en-GB" b="1" u="sng" dirty="0" smtClean="0">
                <a:solidFill>
                  <a:schemeClr val="tx1"/>
                </a:solidFill>
              </a:rPr>
              <a:t>2. Priority audiences</a:t>
            </a:r>
            <a:r>
              <a:rPr lang="en-GB" b="1" u="sng" dirty="0" smtClean="0">
                <a:solidFill>
                  <a:schemeClr val="tx1"/>
                </a:solidFill>
              </a:rPr>
              <a:t>:</a:t>
            </a:r>
            <a:r>
              <a:rPr lang="en-GB" b="1" u="sng" dirty="0" smtClean="0">
                <a:sym typeface="Wingdings" pitchFamily="2" charset="2"/>
              </a:rPr>
              <a:t> </a:t>
            </a:r>
            <a:r>
              <a:rPr lang="en-GB" b="1" u="sng" dirty="0" smtClean="0">
                <a:sym typeface="Wingdings" pitchFamily="2" charset="2"/>
              </a:rPr>
              <a:t>who do you want to reach?</a:t>
            </a:r>
            <a:endParaRPr lang="en-GB" b="1" u="sng" dirty="0" smtClean="0">
              <a:solidFill>
                <a:schemeClr val="tx1"/>
              </a:solidFill>
            </a:endParaRPr>
          </a:p>
          <a:p>
            <a:pPr defTabSz="929591" eaLnBrk="0">
              <a:defRPr/>
            </a:pPr>
            <a:r>
              <a:rPr lang="en-GB" dirty="0" smtClean="0">
                <a:solidFill>
                  <a:schemeClr val="tx1"/>
                </a:solidFill>
              </a:rPr>
              <a:t>The key to identifying your priority target audience is to understand who is affected by the issue in question, who makes the relevant decisions and whose perceptions, attitudes and related behaviour need to be changed to achieve your goal. </a:t>
            </a:r>
          </a:p>
          <a:p>
            <a:pPr defTabSz="929591" eaLnBrk="0">
              <a:defRPr/>
            </a:pPr>
            <a:endParaRPr lang="en-US" dirty="0" smtClean="0">
              <a:solidFill>
                <a:schemeClr val="tx1"/>
              </a:solidFill>
            </a:endParaRPr>
          </a:p>
          <a:p>
            <a:pPr defTabSz="929591" eaLnBrk="0">
              <a:defRPr/>
            </a:pPr>
            <a:r>
              <a:rPr lang="en-US" dirty="0" smtClean="0">
                <a:solidFill>
                  <a:schemeClr val="tx1"/>
                </a:solidFill>
              </a:rPr>
              <a:t>In the case of gastrointestinal diseases in school settings, the communication activities should ideally target: (1) children, (2) parents, (3) teachers and childcare staff, and other school staff (e.g. nurses, kitchen staff and cleaning personnel). Consideration can also be given to other groups (e.g. settings that offer after-school activities, the media, etc) and other services relevant for the prevention of food-borne illnesses (e.g. catering services, food handlers). Further segmenting the priority audiences can help to pin down the right messaging (e.g. segmenting by school grade levels).</a:t>
            </a:r>
            <a:endParaRPr lang="en-GB" dirty="0" smtClean="0">
              <a:solidFill>
                <a:schemeClr val="tx1"/>
              </a:solidFill>
            </a:endParaRPr>
          </a:p>
          <a:p>
            <a:pPr>
              <a:buFont typeface="+mj-lt"/>
              <a:buAutoNum type="arabicPeriod"/>
            </a:pPr>
            <a:endParaRPr lang="en-GB" dirty="0" smtClean="0">
              <a:solidFill>
                <a:schemeClr val="tx1"/>
              </a:solidFill>
            </a:endParaRPr>
          </a:p>
          <a:p>
            <a:r>
              <a:rPr lang="en-GB" b="1" u="sng" dirty="0" smtClean="0">
                <a:solidFill>
                  <a:schemeClr val="tx1"/>
                </a:solidFill>
              </a:rPr>
              <a:t>3.1 Key messages</a:t>
            </a:r>
            <a:endParaRPr lang="en-US" dirty="0" smtClean="0">
              <a:solidFill>
                <a:schemeClr val="tx1"/>
              </a:solidFill>
            </a:endParaRPr>
          </a:p>
          <a:p>
            <a:r>
              <a:rPr lang="en-US" i="1" dirty="0" smtClean="0">
                <a:solidFill>
                  <a:schemeClr val="tx1"/>
                </a:solidFill>
              </a:rPr>
              <a:t>Some tips on key messages</a:t>
            </a:r>
          </a:p>
          <a:p>
            <a:pPr marL="183006">
              <a:buFont typeface="Arial" pitchFamily="34" charset="0"/>
              <a:buChar char="•"/>
            </a:pPr>
            <a:r>
              <a:rPr lang="en-US" dirty="0" smtClean="0">
                <a:solidFill>
                  <a:schemeClr val="tx1"/>
                </a:solidFill>
              </a:rPr>
              <a:t>Language: keep it clear, simple, informal (avoid official, jargon or technical terms). </a:t>
            </a:r>
          </a:p>
          <a:p>
            <a:pPr marL="183006">
              <a:buFont typeface="Arial" pitchFamily="34" charset="0"/>
              <a:buChar char="•"/>
            </a:pPr>
            <a:r>
              <a:rPr lang="en-US" dirty="0" smtClean="0">
                <a:solidFill>
                  <a:schemeClr val="tx1"/>
                </a:solidFill>
              </a:rPr>
              <a:t>Adapt them</a:t>
            </a:r>
            <a:r>
              <a:rPr lang="en-US" baseline="0" dirty="0" smtClean="0">
                <a:solidFill>
                  <a:schemeClr val="tx1"/>
                </a:solidFill>
              </a:rPr>
              <a:t> to your </a:t>
            </a:r>
            <a:r>
              <a:rPr lang="en-US" dirty="0" smtClean="0">
                <a:solidFill>
                  <a:schemeClr val="tx1"/>
                </a:solidFill>
              </a:rPr>
              <a:t>different target audiences (e.g. different age groups in children, different cultural</a:t>
            </a:r>
            <a:r>
              <a:rPr lang="en-US" baseline="0" dirty="0" smtClean="0">
                <a:solidFill>
                  <a:schemeClr val="tx1"/>
                </a:solidFill>
              </a:rPr>
              <a:t> settings</a:t>
            </a:r>
            <a:r>
              <a:rPr lang="en-US" dirty="0" smtClean="0">
                <a:solidFill>
                  <a:schemeClr val="tx1"/>
                </a:solidFill>
              </a:rPr>
              <a:t>)</a:t>
            </a:r>
          </a:p>
          <a:p>
            <a:pPr marL="183006">
              <a:buFont typeface="Arial" pitchFamily="34" charset="0"/>
              <a:buChar char="•"/>
            </a:pPr>
            <a:r>
              <a:rPr lang="en-GB" dirty="0" smtClean="0">
                <a:solidFill>
                  <a:schemeClr val="tx1"/>
                </a:solidFill>
              </a:rPr>
              <a:t>Address behavioural change to trigger it</a:t>
            </a:r>
          </a:p>
          <a:p>
            <a:pPr>
              <a:buFont typeface="+mj-lt"/>
              <a:buAutoNum type="arabicPeriod"/>
            </a:pPr>
            <a:endParaRPr lang="en-GB" dirty="0" smtClean="0">
              <a:solidFill>
                <a:schemeClr val="tx1"/>
              </a:solidFill>
            </a:endParaRPr>
          </a:p>
          <a:p>
            <a:r>
              <a:rPr lang="en-GB" b="1" u="sng" dirty="0" smtClean="0">
                <a:solidFill>
                  <a:schemeClr val="tx1"/>
                </a:solidFill>
              </a:rPr>
              <a:t>3.2. Channels:</a:t>
            </a:r>
            <a:r>
              <a:rPr lang="en-GB" b="1" u="sng" baseline="0" dirty="0" smtClean="0">
                <a:solidFill>
                  <a:schemeClr val="tx1"/>
                </a:solidFill>
              </a:rPr>
              <a:t> </a:t>
            </a:r>
            <a:r>
              <a:rPr lang="en-GB" b="1" u="sng" dirty="0" smtClean="0">
                <a:solidFill>
                  <a:schemeClr val="tx1"/>
                </a:solidFill>
              </a:rPr>
              <a:t>define</a:t>
            </a:r>
            <a:r>
              <a:rPr lang="en-GB" b="1" u="sng" baseline="0" dirty="0" smtClean="0">
                <a:solidFill>
                  <a:schemeClr val="tx1"/>
                </a:solidFill>
              </a:rPr>
              <a:t> the media you will be using to reach efficiently and in cost-effective manner your target audiences</a:t>
            </a:r>
            <a:endParaRPr lang="en-GB" b="1" u="sng" dirty="0" smtClean="0">
              <a:solidFill>
                <a:schemeClr val="tx1"/>
              </a:solidFill>
            </a:endParaRPr>
          </a:p>
          <a:p>
            <a:r>
              <a:rPr lang="en-GB" dirty="0" smtClean="0">
                <a:solidFill>
                  <a:schemeClr val="tx1"/>
                </a:solidFill>
              </a:rPr>
              <a:t>To reduce costs, </a:t>
            </a:r>
            <a:r>
              <a:rPr lang="en-US" dirty="0" smtClean="0">
                <a:solidFill>
                  <a:schemeClr val="tx1"/>
                </a:solidFill>
              </a:rPr>
              <a:t>think long term, i.e. produce template materials which can be readapted and reproduced at a lower cost in the future.</a:t>
            </a:r>
            <a:endParaRPr lang="en-GB" strike="sngStrike" dirty="0" smtClean="0">
              <a:solidFill>
                <a:schemeClr val="tx1"/>
              </a:solidFill>
            </a:endParaRPr>
          </a:p>
          <a:p>
            <a:endParaRPr lang="en-GB" dirty="0" smtClean="0">
              <a:solidFill>
                <a:schemeClr val="tx1"/>
              </a:solidFill>
            </a:endParaRPr>
          </a:p>
          <a:p>
            <a:r>
              <a:rPr lang="en-GB" baseline="0" dirty="0" smtClean="0">
                <a:solidFill>
                  <a:schemeClr val="tx1"/>
                </a:solidFill>
              </a:rPr>
              <a:t>Other organisations can also be of support for effective communication, so you could </a:t>
            </a:r>
            <a:r>
              <a:rPr lang="en-GB" dirty="0" smtClean="0">
                <a:solidFill>
                  <a:schemeClr val="tx1"/>
                </a:solidFill>
              </a:rPr>
              <a:t>engage with influential community members and organisations to rally for your communication efforts and have them disseminate</a:t>
            </a:r>
            <a:r>
              <a:rPr lang="en-GB" baseline="0" dirty="0" smtClean="0">
                <a:solidFill>
                  <a:schemeClr val="tx1"/>
                </a:solidFill>
              </a:rPr>
              <a:t> </a:t>
            </a:r>
            <a:r>
              <a:rPr lang="en-GB" dirty="0" smtClean="0">
                <a:solidFill>
                  <a:schemeClr val="tx1"/>
                </a:solidFill>
              </a:rPr>
              <a:t>your key messages too. </a:t>
            </a:r>
          </a:p>
          <a:p>
            <a:endParaRPr lang="en-GB" dirty="0" smtClean="0">
              <a:solidFill>
                <a:schemeClr val="tx1"/>
              </a:solidFill>
            </a:endParaRPr>
          </a:p>
          <a:p>
            <a:r>
              <a:rPr lang="en-GB" b="1" u="sng" dirty="0" smtClean="0">
                <a:solidFill>
                  <a:schemeClr val="tx1"/>
                </a:solidFill>
              </a:rPr>
              <a:t>4. Evaluate</a:t>
            </a:r>
          </a:p>
          <a:p>
            <a:r>
              <a:rPr lang="en-GB" dirty="0" smtClean="0">
                <a:solidFill>
                  <a:schemeClr val="tx1"/>
                </a:solidFill>
              </a:rPr>
              <a:t>Depending on the  objectives and deliverables set out in your initiatives, you should be able to determine performance indicators, e.g. if you decide to organise an event, performance indicators could be</a:t>
            </a:r>
            <a:r>
              <a:rPr lang="en-GB" baseline="0" dirty="0" smtClean="0">
                <a:solidFill>
                  <a:schemeClr val="tx1"/>
                </a:solidFill>
              </a:rPr>
              <a:t> the </a:t>
            </a:r>
            <a:r>
              <a:rPr lang="en-GB" dirty="0" smtClean="0">
                <a:solidFill>
                  <a:schemeClr val="tx1"/>
                </a:solidFill>
              </a:rPr>
              <a:t>number of participants, commitments put through, feedback collected in an evaluation form, etc; and</a:t>
            </a:r>
            <a:r>
              <a:rPr lang="en-GB" baseline="0" dirty="0" smtClean="0">
                <a:solidFill>
                  <a:schemeClr val="tx1"/>
                </a:solidFill>
              </a:rPr>
              <a:t> </a:t>
            </a:r>
            <a:r>
              <a:rPr lang="en-GB" dirty="0" smtClean="0">
                <a:solidFill>
                  <a:schemeClr val="tx1"/>
                </a:solidFill>
              </a:rPr>
              <a:t>indicators of a prevention campaign could be the decrease of gastroenteritis</a:t>
            </a:r>
            <a:r>
              <a:rPr lang="en-GB" baseline="0" dirty="0" smtClean="0">
                <a:solidFill>
                  <a:schemeClr val="tx1"/>
                </a:solidFill>
              </a:rPr>
              <a:t> outbreaks.</a:t>
            </a:r>
            <a:endParaRPr lang="en-GB" dirty="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29670">
              <a:defRPr/>
            </a:pPr>
            <a:r>
              <a:rPr lang="en-US" dirty="0" smtClean="0">
                <a:solidFill>
                  <a:schemeClr val="tx1"/>
                </a:solidFill>
              </a:rPr>
              <a:t>A variety of tools can be developed for an effective communicatio</a:t>
            </a:r>
            <a:r>
              <a:rPr lang="en-US" b="0" dirty="0" smtClean="0">
                <a:solidFill>
                  <a:schemeClr val="tx1"/>
                </a:solidFill>
              </a:rPr>
              <a:t>n</a:t>
            </a:r>
            <a:r>
              <a:rPr lang="en-US" b="0" baseline="0" dirty="0" smtClean="0">
                <a:solidFill>
                  <a:schemeClr val="tx1"/>
                </a:solidFill>
              </a:rPr>
              <a:t> initiative addressing schools. Ideally the initiatives are developed in close collaboration with schools and also using some already existing channels of communication developed by the school community. </a:t>
            </a:r>
          </a:p>
          <a:p>
            <a:pPr defTabSz="929670">
              <a:defRPr/>
            </a:pPr>
            <a:endParaRPr lang="en-US" baseline="0" dirty="0" smtClean="0">
              <a:solidFill>
                <a:schemeClr val="tx1"/>
              </a:solidFill>
            </a:endParaRPr>
          </a:p>
          <a:p>
            <a:pPr marL="232418" indent="-232418" defTabSz="929670">
              <a:buFont typeface="+mj-lt"/>
              <a:buAutoNum type="arabicPeriod"/>
              <a:defRPr/>
            </a:pPr>
            <a:r>
              <a:rPr lang="en-US" b="1" u="sng" baseline="0" dirty="0" smtClean="0">
                <a:solidFill>
                  <a:schemeClr val="tx1"/>
                </a:solidFill>
              </a:rPr>
              <a:t>For children</a:t>
            </a:r>
            <a:r>
              <a:rPr lang="en-US" u="sng" baseline="0" dirty="0" smtClean="0">
                <a:solidFill>
                  <a:schemeClr val="tx1"/>
                </a:solidFill>
              </a:rPr>
              <a:t>: </a:t>
            </a:r>
            <a:r>
              <a:rPr lang="en-US" baseline="0" dirty="0" smtClean="0">
                <a:solidFill>
                  <a:schemeClr val="tx1"/>
                </a:solidFill>
              </a:rPr>
              <a:t>the tools should merge educational and recreational objectives.</a:t>
            </a:r>
          </a:p>
          <a:p>
            <a:pPr>
              <a:buFont typeface="Arial" pitchFamily="34" charset="0"/>
              <a:buChar char="•"/>
            </a:pPr>
            <a:r>
              <a:rPr lang="en-US" baseline="0" dirty="0" smtClean="0">
                <a:solidFill>
                  <a:schemeClr val="tx1"/>
                </a:solidFill>
              </a:rPr>
              <a:t> Songs, e.g. create a song for children to sing before meals while washing their hands </a:t>
            </a:r>
          </a:p>
          <a:p>
            <a:pPr>
              <a:buFont typeface="Arial" pitchFamily="34" charset="0"/>
              <a:buChar char="•"/>
            </a:pPr>
            <a:r>
              <a:rPr lang="en-US" baseline="0" dirty="0" smtClean="0">
                <a:solidFill>
                  <a:schemeClr val="tx1"/>
                </a:solidFill>
              </a:rPr>
              <a:t> </a:t>
            </a:r>
            <a:r>
              <a:rPr lang="en-US" baseline="0" dirty="0" err="1" smtClean="0">
                <a:solidFill>
                  <a:schemeClr val="tx1"/>
                </a:solidFill>
              </a:rPr>
              <a:t>Colouring</a:t>
            </a:r>
            <a:r>
              <a:rPr lang="en-US" baseline="0" dirty="0" smtClean="0">
                <a:solidFill>
                  <a:schemeClr val="tx1"/>
                </a:solidFill>
              </a:rPr>
              <a:t> books</a:t>
            </a:r>
          </a:p>
          <a:p>
            <a:pPr>
              <a:buFont typeface="Arial" pitchFamily="34" charset="0"/>
              <a:buChar char="•"/>
            </a:pPr>
            <a:r>
              <a:rPr lang="en-US" baseline="0" dirty="0" smtClean="0">
                <a:solidFill>
                  <a:schemeClr val="tx1"/>
                </a:solidFill>
              </a:rPr>
              <a:t> Posters and leaflets</a:t>
            </a:r>
          </a:p>
          <a:p>
            <a:pPr>
              <a:buFont typeface="Arial" pitchFamily="34" charset="0"/>
              <a:buChar char="•"/>
            </a:pPr>
            <a:r>
              <a:rPr lang="en-US" baseline="0" dirty="0" smtClean="0">
                <a:solidFill>
                  <a:schemeClr val="tx1"/>
                </a:solidFill>
              </a:rPr>
              <a:t> Online educational videos and video games</a:t>
            </a:r>
            <a:endParaRPr lang="en-US" i="1" baseline="0" dirty="0" smtClean="0">
              <a:solidFill>
                <a:schemeClr val="tx1"/>
              </a:solidFill>
            </a:endParaRPr>
          </a:p>
          <a:p>
            <a:pPr defTabSz="929670">
              <a:buFont typeface="Arial" pitchFamily="34" charset="0"/>
              <a:buChar char="•"/>
              <a:defRPr/>
            </a:pPr>
            <a:r>
              <a:rPr lang="en-GB" b="0" baseline="0" dirty="0" smtClean="0">
                <a:solidFill>
                  <a:schemeClr val="tx1"/>
                </a:solidFill>
              </a:rPr>
              <a:t> News edition meant especially for children and adverts</a:t>
            </a:r>
            <a:endParaRPr lang="en-US" b="0" i="1" baseline="0" dirty="0" smtClean="0">
              <a:solidFill>
                <a:schemeClr val="tx1"/>
              </a:solidFill>
            </a:endParaRPr>
          </a:p>
          <a:p>
            <a:pPr>
              <a:buFont typeface="Arial" pitchFamily="34" charset="0"/>
              <a:buChar char="•"/>
            </a:pPr>
            <a:r>
              <a:rPr lang="en-US" baseline="0" dirty="0" smtClean="0">
                <a:solidFill>
                  <a:schemeClr val="tx1"/>
                </a:solidFill>
              </a:rPr>
              <a:t> Magnet memo boards with checklists of preventive measures</a:t>
            </a:r>
          </a:p>
          <a:p>
            <a:pPr>
              <a:buFont typeface="Arial" pitchFamily="34" charset="0"/>
              <a:buChar char="•"/>
            </a:pPr>
            <a:r>
              <a:rPr lang="en-US" baseline="0" dirty="0" smtClean="0">
                <a:solidFill>
                  <a:schemeClr val="tx1"/>
                </a:solidFill>
              </a:rPr>
              <a:t> Events: theme days/weeks, </a:t>
            </a:r>
            <a:r>
              <a:rPr lang="en-US" baseline="0" dirty="0" err="1" smtClean="0">
                <a:solidFill>
                  <a:schemeClr val="tx1"/>
                </a:solidFill>
              </a:rPr>
              <a:t>organise</a:t>
            </a:r>
            <a:r>
              <a:rPr lang="en-US" baseline="0" dirty="0" smtClean="0">
                <a:solidFill>
                  <a:schemeClr val="tx1"/>
                </a:solidFill>
              </a:rPr>
              <a:t> a competition where children have to develop campaign materials on prevention of gastroenteritis, </a:t>
            </a:r>
            <a:r>
              <a:rPr lang="en-US" baseline="0" dirty="0" err="1" smtClean="0">
                <a:solidFill>
                  <a:schemeClr val="tx1"/>
                </a:solidFill>
              </a:rPr>
              <a:t>organise</a:t>
            </a:r>
            <a:r>
              <a:rPr lang="en-US" baseline="0" dirty="0" smtClean="0">
                <a:solidFill>
                  <a:schemeClr val="tx1"/>
                </a:solidFill>
              </a:rPr>
              <a:t> role-play/theatre on prevention, puppet shows by health care professionals, external presentation, briefings.</a:t>
            </a:r>
          </a:p>
          <a:p>
            <a:pPr defTabSz="929670">
              <a:buFont typeface="Arial" pitchFamily="34" charset="0"/>
              <a:buChar char="•"/>
              <a:defRPr/>
            </a:pPr>
            <a:r>
              <a:rPr lang="en-US" baseline="0" dirty="0" smtClean="0">
                <a:solidFill>
                  <a:schemeClr val="tx1"/>
                </a:solidFill>
              </a:rPr>
              <a:t> Routines in the day-to-day school activities</a:t>
            </a:r>
            <a:endParaRPr lang="en-US" b="0" baseline="0" dirty="0" smtClean="0">
              <a:solidFill>
                <a:schemeClr val="tx1"/>
              </a:solidFill>
            </a:endParaRPr>
          </a:p>
          <a:p>
            <a:pPr defTabSz="929670">
              <a:buFont typeface="Arial" pitchFamily="34" charset="0"/>
              <a:buChar char="•"/>
              <a:defRPr/>
            </a:pPr>
            <a:r>
              <a:rPr lang="en-US" b="0" baseline="0" dirty="0" smtClean="0">
                <a:solidFill>
                  <a:schemeClr val="tx1"/>
                </a:solidFill>
              </a:rPr>
              <a:t> School's communication tools, e.g. boards and/or screens </a:t>
            </a:r>
          </a:p>
          <a:p>
            <a:pPr>
              <a:buFont typeface="Arial" pitchFamily="34" charset="0"/>
              <a:buChar char="•"/>
            </a:pPr>
            <a:endParaRPr lang="en-US" baseline="0" dirty="0" smtClean="0">
              <a:solidFill>
                <a:schemeClr val="tx1"/>
              </a:solidFill>
            </a:endParaRPr>
          </a:p>
          <a:p>
            <a:pPr marL="232418" indent="-232418" defTabSz="929670">
              <a:defRPr/>
            </a:pPr>
            <a:r>
              <a:rPr lang="en-US" b="1" u="sng" dirty="0" smtClean="0"/>
              <a:t>2.  For parents</a:t>
            </a:r>
          </a:p>
          <a:p>
            <a:pPr>
              <a:buFont typeface="Arial" pitchFamily="34" charset="0"/>
              <a:buChar char="•"/>
            </a:pPr>
            <a:r>
              <a:rPr lang="en-US" baseline="0" dirty="0" smtClean="0">
                <a:solidFill>
                  <a:schemeClr val="tx1"/>
                </a:solidFill>
              </a:rPr>
              <a:t> Posters, leaflets and newsletters</a:t>
            </a:r>
          </a:p>
          <a:p>
            <a:pPr>
              <a:buFont typeface="Arial" pitchFamily="34" charset="0"/>
              <a:buChar char="•"/>
            </a:pPr>
            <a:r>
              <a:rPr lang="en-US" baseline="0" dirty="0" smtClean="0">
                <a:solidFill>
                  <a:schemeClr val="tx1"/>
                </a:solidFill>
              </a:rPr>
              <a:t> Magnet memo boards with checklists of preventive measures</a:t>
            </a:r>
          </a:p>
          <a:p>
            <a:pPr defTabSz="929670">
              <a:buFont typeface="Arial" pitchFamily="34" charset="0"/>
              <a:buChar char="•"/>
              <a:defRPr/>
            </a:pPr>
            <a:r>
              <a:rPr lang="en-US" b="0" baseline="0" dirty="0" smtClean="0">
                <a:solidFill>
                  <a:schemeClr val="tx1"/>
                </a:solidFill>
              </a:rPr>
              <a:t> Online educational videos and adverts</a:t>
            </a:r>
          </a:p>
          <a:p>
            <a:pPr defTabSz="929670">
              <a:buFont typeface="Arial" pitchFamily="34" charset="0"/>
              <a:buChar char="•"/>
              <a:defRPr/>
            </a:pPr>
            <a:r>
              <a:rPr lang="en-US" baseline="0" dirty="0" smtClean="0">
                <a:solidFill>
                  <a:schemeClr val="tx1"/>
                </a:solidFill>
              </a:rPr>
              <a:t> Events: educational seminar on prevention and on actions to take in the event of an outbreak, briefings</a:t>
            </a:r>
            <a:endParaRPr lang="en-US" b="0" baseline="0" dirty="0" smtClean="0">
              <a:solidFill>
                <a:schemeClr val="tx1"/>
              </a:solidFill>
            </a:endParaRPr>
          </a:p>
          <a:p>
            <a:pPr defTabSz="929670">
              <a:buFont typeface="Arial" pitchFamily="34" charset="0"/>
              <a:buChar char="•"/>
              <a:defRPr/>
            </a:pPr>
            <a:r>
              <a:rPr lang="en-US" b="0" baseline="0" dirty="0" smtClean="0">
                <a:solidFill>
                  <a:schemeClr val="tx1"/>
                </a:solidFill>
              </a:rPr>
              <a:t> School's communication tools, e.g.  boards and/or screens, newsletters </a:t>
            </a:r>
          </a:p>
          <a:p>
            <a:pPr defTabSz="929670">
              <a:defRPr/>
            </a:pPr>
            <a:endParaRPr lang="en-US" b="0" baseline="0" dirty="0" smtClean="0">
              <a:solidFill>
                <a:schemeClr val="tx1"/>
              </a:solidFill>
            </a:endParaRPr>
          </a:p>
          <a:p>
            <a:pPr defTabSz="929670">
              <a:defRPr/>
            </a:pPr>
            <a:r>
              <a:rPr lang="en-GB" b="1" dirty="0" smtClean="0"/>
              <a:t>Note:</a:t>
            </a:r>
          </a:p>
          <a:p>
            <a:pPr defTabSz="929670">
              <a:buFontTx/>
              <a:buChar char="-"/>
              <a:defRPr/>
            </a:pPr>
            <a:r>
              <a:rPr lang="en-GB" baseline="0" dirty="0" smtClean="0"/>
              <a:t> M</a:t>
            </a:r>
            <a:r>
              <a:rPr lang="en-GB" dirty="0" smtClean="0"/>
              <a:t>ake sure that all your communication materials state clearly who endorsed them and reference a contact point (e.g. a website reference for more information)</a:t>
            </a:r>
          </a:p>
          <a:p>
            <a:pPr defTabSz="929670">
              <a:defRPr/>
            </a:pPr>
            <a:r>
              <a:rPr lang="en-GB" dirty="0" smtClean="0">
                <a:solidFill>
                  <a:schemeClr val="tx1"/>
                </a:solidFill>
              </a:rPr>
              <a:t>-</a:t>
            </a:r>
            <a:r>
              <a:rPr lang="en-GB" baseline="0" dirty="0" smtClean="0">
                <a:solidFill>
                  <a:schemeClr val="tx1"/>
                </a:solidFill>
              </a:rPr>
              <a:t> C</a:t>
            </a:r>
            <a:r>
              <a:rPr lang="en-GB" dirty="0" smtClean="0">
                <a:solidFill>
                  <a:schemeClr val="tx1"/>
                </a:solidFill>
              </a:rPr>
              <a:t>heck the ECDC website for ready to use communication materials (e.g. the communication toolkit on prevention of gastrointestinal diseases in schools)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670">
              <a:defRPr/>
            </a:pPr>
            <a:r>
              <a:rPr lang="en-GB" dirty="0" smtClean="0">
                <a:solidFill>
                  <a:schemeClr val="tx1"/>
                </a:solidFill>
              </a:rPr>
              <a:t>As </a:t>
            </a:r>
            <a:r>
              <a:rPr lang="en-GB" dirty="0" smtClean="0">
                <a:solidFill>
                  <a:srgbClr val="FF0000"/>
                </a:solidFill>
              </a:rPr>
              <a:t>ECDC is </a:t>
            </a:r>
            <a:r>
              <a:rPr lang="en-GB" dirty="0" smtClean="0">
                <a:solidFill>
                  <a:schemeClr val="tx1"/>
                </a:solidFill>
              </a:rPr>
              <a:t>supporting EU Member States with communication</a:t>
            </a:r>
            <a:r>
              <a:rPr lang="en-GB" baseline="0" dirty="0" smtClean="0">
                <a:solidFill>
                  <a:schemeClr val="tx1"/>
                </a:solidFill>
              </a:rPr>
              <a:t> </a:t>
            </a:r>
            <a:r>
              <a:rPr lang="en-GB" dirty="0" smtClean="0">
                <a:solidFill>
                  <a:schemeClr val="tx1"/>
                </a:solidFill>
              </a:rPr>
              <a:t>materials for the prevention of infectious diseases in Europe, ECDC has developed a series of materials in relation to gastroenteritis</a:t>
            </a:r>
            <a:r>
              <a:rPr lang="en-GB" b="0" dirty="0" smtClean="0">
                <a:solidFill>
                  <a:schemeClr val="tx1"/>
                </a:solidFill>
              </a:rPr>
              <a:t>.</a:t>
            </a:r>
            <a:r>
              <a:rPr lang="en-GB" b="0" baseline="0" dirty="0" smtClean="0">
                <a:solidFill>
                  <a:schemeClr val="tx1"/>
                </a:solidFill>
              </a:rPr>
              <a:t> The communication toolkit includes: </a:t>
            </a:r>
          </a:p>
          <a:p>
            <a:pPr defTabSz="929670">
              <a:buFontTx/>
              <a:buChar char="-"/>
              <a:defRPr/>
            </a:pPr>
            <a:r>
              <a:rPr lang="en-GB" b="0" baseline="0" dirty="0" smtClean="0">
                <a:solidFill>
                  <a:schemeClr val="tx1"/>
                </a:solidFill>
              </a:rPr>
              <a:t> Prototype posters targeted at children and at teachers and parents </a:t>
            </a:r>
          </a:p>
          <a:p>
            <a:pPr defTabSz="929670">
              <a:buFontTx/>
              <a:buChar char="-"/>
              <a:defRPr/>
            </a:pPr>
            <a:r>
              <a:rPr lang="en-GB" b="0" baseline="0" dirty="0" smtClean="0">
                <a:solidFill>
                  <a:schemeClr val="tx1"/>
                </a:solidFill>
              </a:rPr>
              <a:t> Power Point presentations</a:t>
            </a:r>
          </a:p>
          <a:p>
            <a:pPr defTabSz="929670">
              <a:buFontTx/>
              <a:buChar char="-"/>
              <a:defRPr/>
            </a:pPr>
            <a:r>
              <a:rPr lang="en-GB" b="0" baseline="0" dirty="0" smtClean="0">
                <a:solidFill>
                  <a:schemeClr val="tx1"/>
                </a:solidFill>
              </a:rPr>
              <a:t> Key messages</a:t>
            </a:r>
          </a:p>
          <a:p>
            <a:pPr defTabSz="929670">
              <a:buFontTx/>
              <a:buChar char="-"/>
              <a:defRPr/>
            </a:pPr>
            <a:r>
              <a:rPr lang="en-GB" b="0" baseline="0" dirty="0" smtClean="0">
                <a:solidFill>
                  <a:schemeClr val="tx1"/>
                </a:solidFill>
              </a:rPr>
              <a:t> A checklist of key preventive measures</a:t>
            </a:r>
          </a:p>
          <a:p>
            <a:pPr defTabSz="929670">
              <a:buFontTx/>
              <a:buChar char="-"/>
              <a:defRPr/>
            </a:pPr>
            <a:r>
              <a:rPr lang="en-US" dirty="0" smtClean="0"/>
              <a:t> Pictograms in order to showcase the hygiene measures to undertake to prevent gastroenteritis</a:t>
            </a:r>
          </a:p>
          <a:p>
            <a:pPr defTabSz="929670">
              <a:buFontTx/>
              <a:buChar char="-"/>
              <a:defRPr/>
            </a:pPr>
            <a:r>
              <a:rPr lang="en-US" dirty="0" smtClean="0"/>
              <a:t> A toolkit overview</a:t>
            </a:r>
            <a:r>
              <a:rPr lang="en-US" baseline="0" dirty="0" smtClean="0"/>
              <a:t> guide</a:t>
            </a:r>
          </a:p>
          <a:p>
            <a:pPr defTabSz="929670">
              <a:buFontTx/>
              <a:buNone/>
              <a:defRPr/>
            </a:pPr>
            <a:r>
              <a:rPr lang="en-US" baseline="0" dirty="0" smtClean="0"/>
              <a:t>- A toolkit implementation handbook</a:t>
            </a:r>
            <a:endParaRPr lang="en-US" b="1" i="1" dirty="0" smtClean="0"/>
          </a:p>
          <a:p>
            <a:pPr defTabSz="929670">
              <a:buFontTx/>
              <a:buChar char="-"/>
              <a:defRPr/>
            </a:pPr>
            <a:endParaRPr lang="en-US" dirty="0" smtClean="0"/>
          </a:p>
          <a:p>
            <a:pPr defTabSz="929670">
              <a:defRPr/>
            </a:pPr>
            <a:r>
              <a:rPr lang="en-US" dirty="0" smtClean="0"/>
              <a:t>All the toolkit materials are ready to use and can be adapted by Member</a:t>
            </a:r>
            <a:r>
              <a:rPr lang="en-US" baseline="0" dirty="0" smtClean="0"/>
              <a:t> </a:t>
            </a:r>
            <a:r>
              <a:rPr lang="en-US" dirty="0" smtClean="0"/>
              <a:t>States according to their strategies and needs.</a:t>
            </a:r>
            <a:r>
              <a:rPr lang="en-US" b="1" dirty="0" smtClean="0"/>
              <a:t> </a:t>
            </a:r>
            <a:endParaRPr lang="en-GB" b="1" baseline="0" dirty="0" smtClean="0">
              <a:solidFill>
                <a:schemeClr val="tx1"/>
              </a:solidFill>
            </a:endParaRPr>
          </a:p>
          <a:p>
            <a:pPr defTabSz="929670">
              <a:buFontTx/>
              <a:buChar char="-"/>
              <a:defRPr/>
            </a:pP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presentation provides an outline of:</a:t>
            </a:r>
          </a:p>
          <a:p>
            <a:endParaRPr lang="en-GB" baseline="0" dirty="0" smtClean="0"/>
          </a:p>
          <a:p>
            <a:pPr>
              <a:buFontTx/>
              <a:buChar char="-"/>
            </a:pPr>
            <a:r>
              <a:rPr lang="en-GB" baseline="0" dirty="0" smtClean="0"/>
              <a:t> The work of ECDC</a:t>
            </a:r>
          </a:p>
          <a:p>
            <a:pPr>
              <a:buFontTx/>
              <a:buChar char="-"/>
            </a:pPr>
            <a:r>
              <a:rPr lang="en-GB" baseline="0" dirty="0" smtClean="0"/>
              <a:t> What gastroenteritis is</a:t>
            </a:r>
          </a:p>
          <a:p>
            <a:pPr>
              <a:buFontTx/>
              <a:buChar char="-"/>
            </a:pPr>
            <a:r>
              <a:rPr lang="en-GB" dirty="0" smtClean="0"/>
              <a:t> Why it is important to deal with gastroenteritis and to put in place preventive measures</a:t>
            </a:r>
            <a:r>
              <a:rPr lang="en-GB" baseline="0" dirty="0" smtClean="0"/>
              <a:t> </a:t>
            </a:r>
            <a:r>
              <a:rPr lang="en-GB" dirty="0" smtClean="0"/>
              <a:t>to avoid</a:t>
            </a:r>
            <a:r>
              <a:rPr lang="en-GB" baseline="0" dirty="0" smtClean="0"/>
              <a:t> outbreaks</a:t>
            </a:r>
            <a:endParaRPr lang="en-GB" dirty="0" smtClean="0"/>
          </a:p>
          <a:p>
            <a:pPr>
              <a:buFontTx/>
              <a:buChar char="-"/>
            </a:pPr>
            <a:r>
              <a:rPr lang="en-GB" dirty="0" smtClean="0"/>
              <a:t> </a:t>
            </a:r>
            <a:r>
              <a:rPr lang="en-GB" dirty="0" smtClean="0">
                <a:solidFill>
                  <a:schemeClr val="tx1"/>
                </a:solidFill>
              </a:rPr>
              <a:t>What your role can</a:t>
            </a:r>
            <a:r>
              <a:rPr lang="en-GB" baseline="0" dirty="0" smtClean="0">
                <a:solidFill>
                  <a:schemeClr val="tx1"/>
                </a:solidFill>
              </a:rPr>
              <a:t> be</a:t>
            </a:r>
            <a:r>
              <a:rPr lang="en-GB" dirty="0" smtClean="0">
                <a:solidFill>
                  <a:schemeClr val="tx1"/>
                </a:solidFill>
              </a:rPr>
              <a:t> and how to address an outbreak,</a:t>
            </a:r>
            <a:r>
              <a:rPr lang="en-GB" baseline="0" dirty="0" smtClean="0">
                <a:solidFill>
                  <a:schemeClr val="tx1"/>
                </a:solidFill>
              </a:rPr>
              <a:t> including key actions and ideas on how to best communicate with the school community</a:t>
            </a:r>
            <a:endParaRPr lang="en-GB" strike="sngStrike" dirty="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670">
              <a:defRPr/>
            </a:pPr>
            <a:r>
              <a:rPr lang="en-GB" dirty="0" smtClean="0"/>
              <a:t>When a crisis occurs, it is important that you recognise the crisis, acknowledge ‘unknowns’ but commit to finding out an answer to the cause promptly, and empathise with those affected. This is particularly important if the media are interested in the outbreak and your management capacity. If this is the case, ensure you coordinate your messages with all the relevant stakeholders. </a:t>
            </a:r>
            <a:endParaRPr lang="en-GB" i="1" dirty="0" smtClean="0"/>
          </a:p>
          <a:p>
            <a:pPr defTabSz="929670">
              <a:defRPr/>
            </a:pPr>
            <a:endParaRPr lang="en-GB" dirty="0" smtClean="0"/>
          </a:p>
          <a:p>
            <a:pPr defTabSz="929670">
              <a:defRPr/>
            </a:pPr>
            <a:r>
              <a:rPr lang="en-GB" dirty="0" smtClean="0"/>
              <a:t>Also, when facing a crisis, some sectors (e.g. the media) may try to rush you in providing responses, which if not thought through, may lead to panic and to a communication cacophony. To avoid this situation, it is important that you set the pace of communication to the media and other stakeholders, by informing when you will be communicating next. </a:t>
            </a:r>
          </a:p>
          <a:p>
            <a:endParaRPr lang="en-GB" dirty="0" smtClean="0">
              <a:latin typeface="Times" pitchFamily="18" charset="0"/>
              <a:cs typeface="Times" pitchFamily="18" charset="0"/>
            </a:endParaRPr>
          </a:p>
          <a:p>
            <a:r>
              <a:rPr lang="en-GB" dirty="0" smtClean="0">
                <a:latin typeface="Times" pitchFamily="18" charset="0"/>
                <a:cs typeface="Times" pitchFamily="18" charset="0"/>
              </a:rPr>
              <a:t>When assessing what to do in the event of an outbreak,</a:t>
            </a:r>
            <a:r>
              <a:rPr lang="en-GB" baseline="0" dirty="0" smtClean="0">
                <a:latin typeface="Times" pitchFamily="18" charset="0"/>
                <a:cs typeface="Times" pitchFamily="18" charset="0"/>
              </a:rPr>
              <a:t> the coordination with schools is very</a:t>
            </a:r>
            <a:r>
              <a:rPr lang="en-GB" dirty="0" smtClean="0">
                <a:latin typeface="Times" pitchFamily="18" charset="0"/>
                <a:cs typeface="Times" pitchFamily="18" charset="0"/>
              </a:rPr>
              <a:t> important (e.g. considerations on closing the schools if necessary, closing the canteen services, etc.)</a:t>
            </a:r>
          </a:p>
          <a:p>
            <a:endParaRPr lang="en-GB" dirty="0" smtClean="0">
              <a:latin typeface="Times" pitchFamily="18" charset="0"/>
              <a:cs typeface="Times" pitchFamily="18" charset="0"/>
            </a:endParaRPr>
          </a:p>
          <a:p>
            <a:r>
              <a:rPr lang="en-GB" dirty="0" smtClean="0">
                <a:latin typeface="Times" pitchFamily="18" charset="0"/>
                <a:cs typeface="Times" pitchFamily="18" charset="0"/>
              </a:rPr>
              <a:t>Throughout the management of an outbreak, it is important that you reiterate the key public health messages for preventing gastroenteritis and that you provide clear guidance to those who are affected. </a:t>
            </a:r>
          </a:p>
          <a:p>
            <a:endParaRPr lang="en-GB" sz="1800" dirty="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chemeClr val="tx1"/>
                </a:solidFill>
              </a:rPr>
              <a:t>It is often thought that a crisis is over once it is under control. However,</a:t>
            </a:r>
            <a:r>
              <a:rPr lang="en-GB" baseline="0" dirty="0" smtClean="0">
                <a:solidFill>
                  <a:schemeClr val="tx1"/>
                </a:solidFill>
              </a:rPr>
              <a:t> assessing the outbreak (e.g. why it happened, what worked well, areas where improvement is needed) can help you to improve prevention in the future. In addition, it</a:t>
            </a:r>
            <a:r>
              <a:rPr lang="en-GB" b="0" baseline="0" dirty="0" smtClean="0">
                <a:solidFill>
                  <a:schemeClr val="tx1"/>
                </a:solidFill>
              </a:rPr>
              <a:t> is </a:t>
            </a:r>
            <a:r>
              <a:rPr lang="en-GB" baseline="0" dirty="0" smtClean="0">
                <a:solidFill>
                  <a:schemeClr val="tx1"/>
                </a:solidFill>
              </a:rPr>
              <a:t>inevitable that during a crisis you will come across some challenges you did not foresee - it is important to learn from the ‘real-life’ experience and readapt your plan accordingly. </a:t>
            </a:r>
            <a:endParaRPr lang="en-GB" dirty="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29670">
              <a:spcBef>
                <a:spcPts val="0"/>
              </a:spcBef>
              <a:defRPr/>
            </a:pPr>
            <a:r>
              <a:rPr lang="en-US" dirty="0" smtClean="0">
                <a:latin typeface="Calibri" pitchFamily="34" charset="0"/>
              </a:rPr>
              <a:t>The</a:t>
            </a:r>
            <a:r>
              <a:rPr lang="en-US" b="1" dirty="0" smtClean="0">
                <a:latin typeface="Calibri" pitchFamily="34" charset="0"/>
              </a:rPr>
              <a:t> </a:t>
            </a:r>
            <a:r>
              <a:rPr lang="en-GB" dirty="0" smtClean="0">
                <a:latin typeface="Calibri" pitchFamily="34" charset="0"/>
              </a:rPr>
              <a:t>European Centre for Disease Prevention and Control (</a:t>
            </a:r>
            <a:r>
              <a:rPr lang="en-US" dirty="0" smtClean="0">
                <a:latin typeface="Calibri" pitchFamily="34" charset="0"/>
              </a:rPr>
              <a:t>ECDC) works in partnership with national health authorities to strengthen the European Union’s (EU) defenses against infectious diseases.</a:t>
            </a:r>
          </a:p>
          <a:p>
            <a:pPr>
              <a:spcBef>
                <a:spcPct val="20000"/>
              </a:spcBef>
              <a:defRPr/>
            </a:pPr>
            <a:endParaRPr lang="en-US" b="1" dirty="0" smtClean="0"/>
          </a:p>
          <a:p>
            <a:pPr marL="0" marR="0" indent="0" algn="l" defTabSz="914400" rtl="0" eaLnBrk="1" fontAlgn="base" latinLnBrk="0" hangingPunct="1">
              <a:lnSpc>
                <a:spcPct val="100000"/>
              </a:lnSpc>
              <a:spcBef>
                <a:spcPct val="20000"/>
              </a:spcBef>
              <a:spcAft>
                <a:spcPct val="0"/>
              </a:spcAft>
              <a:buClrTx/>
              <a:buSzTx/>
              <a:buFontTx/>
              <a:buNone/>
              <a:tabLst/>
              <a:defRPr/>
            </a:pPr>
            <a:r>
              <a:rPr lang="en-US" dirty="0" smtClean="0">
                <a:latin typeface="Calibri" pitchFamily="34" charset="0"/>
              </a:rPr>
              <a:t>One of ECDC’s roles is to support EU Member States with communication materials in order to raise awareness and promote prevention of infectious diseases in Europe,</a:t>
            </a:r>
            <a:r>
              <a:rPr lang="en-US" baseline="0" dirty="0" smtClean="0">
                <a:latin typeface="Calibri" pitchFamily="34" charset="0"/>
              </a:rPr>
              <a:t> such as </a:t>
            </a:r>
            <a:r>
              <a:rPr lang="en-US" dirty="0" smtClean="0">
                <a:latin typeface="Calibri" pitchFamily="34" charset="0"/>
              </a:rPr>
              <a:t>gastrointestinal diseases.</a:t>
            </a:r>
          </a:p>
          <a:p>
            <a:pPr>
              <a:spcBef>
                <a:spcPct val="20000"/>
              </a:spcBef>
              <a:defRPr/>
            </a:pPr>
            <a:endParaRPr lang="en-US" b="1" dirty="0" smtClean="0">
              <a:latin typeface="Calibri" pitchFamily="34" charset="0"/>
            </a:endParaRPr>
          </a:p>
          <a:p>
            <a:pPr marL="0" marR="0" indent="0" algn="l" defTabSz="914400" rtl="0" eaLnBrk="1" fontAlgn="base" latinLnBrk="0" hangingPunct="1">
              <a:lnSpc>
                <a:spcPct val="100000"/>
              </a:lnSpc>
              <a:spcBef>
                <a:spcPct val="20000"/>
              </a:spcBef>
              <a:spcAft>
                <a:spcPct val="0"/>
              </a:spcAft>
              <a:buClrTx/>
              <a:buSzTx/>
              <a:buFontTx/>
              <a:buNone/>
              <a:tabLst/>
              <a:defRPr/>
            </a:pPr>
            <a:r>
              <a:rPr lang="en-US" dirty="0" smtClean="0">
                <a:latin typeface="Calibri" pitchFamily="34" charset="0"/>
              </a:rPr>
              <a:t>ECDC has developed this presentation as part of the </a:t>
            </a:r>
            <a:r>
              <a:rPr lang="en-US" b="1" dirty="0" smtClean="0">
                <a:latin typeface="Calibri" pitchFamily="34" charset="0"/>
              </a:rPr>
              <a:t>Communication toolkit to</a:t>
            </a:r>
            <a:r>
              <a:rPr lang="en-US" b="1" baseline="0" dirty="0" smtClean="0">
                <a:latin typeface="Calibri" pitchFamily="34" charset="0"/>
              </a:rPr>
              <a:t> support infection prevention in schools</a:t>
            </a:r>
            <a:r>
              <a:rPr lang="en-US" b="0" baseline="0" dirty="0" smtClean="0">
                <a:latin typeface="Calibri" pitchFamily="34" charset="0"/>
              </a:rPr>
              <a:t> – </a:t>
            </a:r>
            <a:r>
              <a:rPr lang="en-US" b="1" baseline="0" dirty="0" smtClean="0">
                <a:latin typeface="Calibri" pitchFamily="34" charset="0"/>
              </a:rPr>
              <a:t>Focus: gastrointestinal diseases</a:t>
            </a:r>
            <a:r>
              <a:rPr lang="en-US" dirty="0" smtClean="0">
                <a:latin typeface="Calibri" pitchFamily="34" charset="0"/>
              </a:rPr>
              <a:t>. This toolkit offers countries key messages and template materials (such as posters targeted at children and at parents and teachers) that can be used and adapted according to national strategies, needs and to different audiences.</a:t>
            </a:r>
          </a:p>
          <a:p>
            <a:pPr>
              <a:spcBef>
                <a:spcPct val="20000"/>
              </a:spcBef>
              <a:defRPr/>
            </a:pPr>
            <a:endParaRPr lang="en-US" dirty="0" smtClean="0">
              <a:latin typeface="Calibri" pitchFamily="34" charset="0"/>
            </a:endParaRPr>
          </a:p>
          <a:p>
            <a:pPr>
              <a:spcBef>
                <a:spcPct val="20000"/>
              </a:spcBef>
              <a:defRPr/>
            </a:pPr>
            <a:r>
              <a:rPr lang="en-GB" dirty="0" smtClean="0">
                <a:latin typeface="Calibri" pitchFamily="34" charset="0"/>
              </a:rPr>
              <a:t>This is particularly relevant for countries that may not have yet developed extensive communication materials and guidelines on gastroenteritis prevention, and can contribute to reduce costs for communication initiatives.</a:t>
            </a:r>
          </a:p>
          <a:p>
            <a:pPr>
              <a:spcBef>
                <a:spcPct val="20000"/>
              </a:spcBef>
              <a:defRPr/>
            </a:pPr>
            <a:endParaRPr lang="en-GB" dirty="0" smtClean="0">
              <a:latin typeface="Calibri" pitchFamily="34" charset="0"/>
            </a:endParaRPr>
          </a:p>
          <a:p>
            <a:pPr>
              <a:spcBef>
                <a:spcPct val="20000"/>
              </a:spcBef>
              <a:defRPr/>
            </a:pPr>
            <a:r>
              <a:rPr lang="en-GB" dirty="0" smtClean="0">
                <a:latin typeface="Calibri" pitchFamily="34" charset="0"/>
              </a:rPr>
              <a:t>This presentation is aimed at outlining the role that schools and local health authorities can play in the prevention of gastroenteritis.</a:t>
            </a:r>
            <a:endParaRPr lang="en-US" dirty="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9599">
              <a:defRPr/>
            </a:pPr>
            <a:r>
              <a:rPr lang="en-GB" dirty="0" smtClean="0">
                <a:solidFill>
                  <a:schemeClr val="tx1"/>
                </a:solidFill>
              </a:rPr>
              <a:t>Gastroenteritis is an inflammation in the stomach and intestines, and is often</a:t>
            </a:r>
            <a:r>
              <a:rPr lang="en-GB" baseline="0" dirty="0" smtClean="0">
                <a:solidFill>
                  <a:schemeClr val="tx1"/>
                </a:solidFill>
              </a:rPr>
              <a:t> referred to as stomach flu or bug.</a:t>
            </a:r>
          </a:p>
          <a:p>
            <a:pPr defTabSz="929599">
              <a:defRPr/>
            </a:pPr>
            <a:endParaRPr lang="en-GB" u="sng" dirty="0" smtClean="0">
              <a:solidFill>
                <a:schemeClr val="tx1"/>
              </a:solidFill>
            </a:endParaRPr>
          </a:p>
          <a:p>
            <a:r>
              <a:rPr lang="en-GB" u="sng" dirty="0" smtClean="0">
                <a:solidFill>
                  <a:schemeClr val="tx1"/>
                </a:solidFill>
              </a:rPr>
              <a:t>There are three main causing agents of</a:t>
            </a:r>
            <a:r>
              <a:rPr lang="en-GB" u="sng" baseline="0" dirty="0" smtClean="0">
                <a:solidFill>
                  <a:schemeClr val="tx1"/>
                </a:solidFill>
              </a:rPr>
              <a:t> gastroenteritis</a:t>
            </a:r>
            <a:r>
              <a:rPr lang="en-GB" dirty="0" smtClean="0">
                <a:solidFill>
                  <a:schemeClr val="tx1"/>
                </a:solidFill>
              </a:rPr>
              <a:t>:</a:t>
            </a:r>
          </a:p>
          <a:p>
            <a:pPr marL="232400" indent="-232400">
              <a:buAutoNum type="arabicParenBoth"/>
            </a:pPr>
            <a:r>
              <a:rPr lang="en-GB" dirty="0" smtClean="0">
                <a:solidFill>
                  <a:schemeClr val="tx1"/>
                </a:solidFill>
              </a:rPr>
              <a:t>Bacteria (e.g. Salmonella, </a:t>
            </a:r>
            <a:r>
              <a:rPr lang="en-GB" dirty="0" err="1" smtClean="0">
                <a:solidFill>
                  <a:schemeClr val="tx1"/>
                </a:solidFill>
              </a:rPr>
              <a:t>E.coli</a:t>
            </a:r>
            <a:r>
              <a:rPr lang="en-GB" dirty="0" smtClean="0">
                <a:solidFill>
                  <a:schemeClr val="tx1"/>
                </a:solidFill>
              </a:rPr>
              <a:t>, Campylobacter), including toxins produced in food (e.g. Staphylococcus)…</a:t>
            </a:r>
          </a:p>
          <a:p>
            <a:pPr marL="232400" indent="-232400">
              <a:buAutoNum type="arabicParenBoth"/>
            </a:pPr>
            <a:r>
              <a:rPr lang="en-GB" dirty="0" smtClean="0">
                <a:solidFill>
                  <a:schemeClr val="tx1"/>
                </a:solidFill>
              </a:rPr>
              <a:t>Parasites (e.g. </a:t>
            </a:r>
            <a:r>
              <a:rPr lang="en-GB" dirty="0" err="1" smtClean="0">
                <a:solidFill>
                  <a:schemeClr val="tx1"/>
                </a:solidFill>
              </a:rPr>
              <a:t>protozoans</a:t>
            </a:r>
            <a:r>
              <a:rPr lang="en-GB" dirty="0" smtClean="0">
                <a:solidFill>
                  <a:schemeClr val="tx1"/>
                </a:solidFill>
              </a:rPr>
              <a:t>)...  </a:t>
            </a:r>
          </a:p>
          <a:p>
            <a:pPr marL="232400" indent="-232400">
              <a:buAutoNum type="arabicParenBoth"/>
            </a:pPr>
            <a:r>
              <a:rPr lang="en-GB" dirty="0" smtClean="0">
                <a:solidFill>
                  <a:schemeClr val="tx1"/>
                </a:solidFill>
              </a:rPr>
              <a:t>Viruses (e.g. </a:t>
            </a:r>
            <a:r>
              <a:rPr lang="en-GB" dirty="0" err="1" smtClean="0">
                <a:solidFill>
                  <a:schemeClr val="tx1"/>
                </a:solidFill>
              </a:rPr>
              <a:t>Norovirus</a:t>
            </a:r>
            <a:r>
              <a:rPr lang="en-GB" dirty="0" smtClean="0">
                <a:solidFill>
                  <a:schemeClr val="tx1"/>
                </a:solidFill>
              </a:rPr>
              <a:t>) </a:t>
            </a:r>
            <a:endParaRPr lang="en-GB" b="0" dirty="0" smtClean="0">
              <a:solidFill>
                <a:schemeClr val="tx1"/>
              </a:solidFill>
            </a:endParaRPr>
          </a:p>
          <a:p>
            <a:pPr defTabSz="929521">
              <a:defRPr/>
            </a:pPr>
            <a:endParaRPr lang="en-GB" b="0" dirty="0" smtClean="0">
              <a:solidFill>
                <a:schemeClr val="tx1"/>
              </a:solidFill>
            </a:endParaRPr>
          </a:p>
          <a:p>
            <a:pPr defTabSz="929521">
              <a:defRPr/>
            </a:pPr>
            <a:r>
              <a:rPr lang="en-GB" b="0" dirty="0" smtClean="0">
                <a:solidFill>
                  <a:schemeClr val="tx1"/>
                </a:solidFill>
              </a:rPr>
              <a:t>The most</a:t>
            </a:r>
            <a:r>
              <a:rPr lang="en-GB" b="0" baseline="0" dirty="0" smtClean="0">
                <a:solidFill>
                  <a:schemeClr val="tx1"/>
                </a:solidFill>
              </a:rPr>
              <a:t> common </a:t>
            </a:r>
            <a:r>
              <a:rPr lang="en-GB" b="0" u="sng" baseline="0" dirty="0" smtClean="0">
                <a:solidFill>
                  <a:schemeClr val="tx1"/>
                </a:solidFill>
              </a:rPr>
              <a:t>symptoms</a:t>
            </a:r>
            <a:r>
              <a:rPr lang="en-GB" b="0" baseline="0" dirty="0" smtClean="0">
                <a:solidFill>
                  <a:schemeClr val="tx1"/>
                </a:solidFill>
              </a:rPr>
              <a:t> are diarrhoea and/or vomiting. Other symptoms may not necessarily occur but include nausea, stomach cramps, headaches, moderately high fever of 38-39º. However, there can be asymptomatic </a:t>
            </a:r>
            <a:r>
              <a:rPr lang="en-GB" b="0" i="0" baseline="0" dirty="0" smtClean="0">
                <a:solidFill>
                  <a:schemeClr val="tx1"/>
                </a:solidFill>
              </a:rPr>
              <a:t>cases </a:t>
            </a:r>
            <a:r>
              <a:rPr lang="en-GB" b="0" i="0" baseline="0" dirty="0" smtClean="0">
                <a:solidFill>
                  <a:srgbClr val="C00000"/>
                </a:solidFill>
              </a:rPr>
              <a:t>(infected people not showing any symptoms)</a:t>
            </a:r>
            <a:r>
              <a:rPr lang="en-GB" b="0" baseline="0" dirty="0" smtClean="0">
                <a:solidFill>
                  <a:schemeClr val="tx1"/>
                </a:solidFill>
              </a:rPr>
              <a:t>, and these people could be spreading the disease without knowing it!</a:t>
            </a:r>
          </a:p>
          <a:p>
            <a:pPr defTabSz="929521">
              <a:defRPr/>
            </a:pPr>
            <a:endParaRPr lang="en-GB" b="1" baseline="0" dirty="0" smtClean="0">
              <a:solidFill>
                <a:schemeClr val="tx1"/>
              </a:solidFill>
            </a:endParaRPr>
          </a:p>
          <a:p>
            <a:pPr defTabSz="929521">
              <a:defRPr/>
            </a:pPr>
            <a:r>
              <a:rPr lang="en-GB" b="0" baseline="0" dirty="0" smtClean="0">
                <a:solidFill>
                  <a:schemeClr val="tx1"/>
                </a:solidFill>
              </a:rPr>
              <a:t>The </a:t>
            </a:r>
            <a:r>
              <a:rPr lang="en-GB" b="0" u="sng" baseline="0" dirty="0" smtClean="0">
                <a:solidFill>
                  <a:schemeClr val="tx1"/>
                </a:solidFill>
              </a:rPr>
              <a:t>complications</a:t>
            </a:r>
            <a:r>
              <a:rPr lang="en-GB" b="0" baseline="0" dirty="0" smtClean="0">
                <a:solidFill>
                  <a:schemeClr val="tx1"/>
                </a:solidFill>
              </a:rPr>
              <a:t> are dependant on the causative agent </a:t>
            </a:r>
            <a:r>
              <a:rPr lang="en-GB" b="0" i="0" baseline="0" dirty="0" smtClean="0">
                <a:solidFill>
                  <a:schemeClr val="tx1"/>
                </a:solidFill>
              </a:rPr>
              <a:t>(bacteria, parasites or viruses) </a:t>
            </a:r>
            <a:r>
              <a:rPr lang="en-GB" b="0" baseline="0" dirty="0" smtClean="0">
                <a:solidFill>
                  <a:schemeClr val="tx1"/>
                </a:solidFill>
              </a:rPr>
              <a:t>and the health condition of the affected person. </a:t>
            </a:r>
            <a:r>
              <a:rPr lang="en-GB" dirty="0" smtClean="0">
                <a:solidFill>
                  <a:schemeClr val="tx1"/>
                </a:solidFill>
              </a:rPr>
              <a:t>For bacterial gastroenteritis, complications can include sepsis and renal failure. Other complications can include reactive arthritis, haemolytic uremic syndrome </a:t>
            </a:r>
            <a:r>
              <a:rPr lang="en-GB" b="0" i="0" dirty="0" smtClean="0">
                <a:solidFill>
                  <a:schemeClr val="tx1"/>
                </a:solidFill>
              </a:rPr>
              <a:t>(HUC – a condition affecting the blood cells) </a:t>
            </a:r>
            <a:r>
              <a:rPr lang="en-GB" dirty="0" smtClean="0">
                <a:solidFill>
                  <a:schemeClr val="tx1"/>
                </a:solidFill>
              </a:rPr>
              <a:t>and Guillain-Barré Syndrome</a:t>
            </a:r>
            <a:r>
              <a:rPr lang="en-GB" baseline="0" dirty="0" smtClean="0">
                <a:solidFill>
                  <a:schemeClr val="tx1"/>
                </a:solidFill>
              </a:rPr>
              <a:t> (a rare disorder that </a:t>
            </a:r>
            <a:r>
              <a:rPr lang="en-GB" dirty="0" smtClean="0">
                <a:solidFill>
                  <a:schemeClr val="tx1"/>
                </a:solidFill>
              </a:rPr>
              <a:t>causes muscle weakness and sometimes paralysis).</a:t>
            </a:r>
            <a:endParaRPr lang="en-GB" b="1" baseline="0" dirty="0" smtClean="0">
              <a:solidFill>
                <a:schemeClr val="tx1"/>
              </a:solidFill>
            </a:endParaRPr>
          </a:p>
          <a:p>
            <a:pPr defTabSz="929521">
              <a:defRPr/>
            </a:pPr>
            <a:endParaRPr lang="en-GB" b="1" baseline="0" dirty="0" smtClean="0">
              <a:solidFill>
                <a:schemeClr val="tx1"/>
              </a:solidFill>
            </a:endParaRPr>
          </a:p>
          <a:p>
            <a:pPr defTabSz="929521">
              <a:defRPr/>
            </a:pPr>
            <a:r>
              <a:rPr lang="en-GB" b="0" baseline="0" dirty="0" smtClean="0">
                <a:solidFill>
                  <a:schemeClr val="tx1"/>
                </a:solidFill>
              </a:rPr>
              <a:t>Gastroenteritis may be </a:t>
            </a:r>
            <a:r>
              <a:rPr lang="en-GB" b="0" u="sng" baseline="0" dirty="0" smtClean="0">
                <a:solidFill>
                  <a:schemeClr val="tx1"/>
                </a:solidFill>
              </a:rPr>
              <a:t>treated</a:t>
            </a:r>
            <a:r>
              <a:rPr lang="en-GB" b="0" baseline="0" dirty="0" smtClean="0">
                <a:solidFill>
                  <a:schemeClr val="tx1"/>
                </a:solidFill>
              </a:rPr>
              <a:t> according to the symptoms, and it is recommended to contact a healthcare professional for advice on adequate treatment. To prevent the loss of fluids (dehydration), oral rehydration solutions may be useful</a:t>
            </a:r>
            <a:r>
              <a:rPr lang="en-GB" b="0" i="0" baseline="0" dirty="0" smtClean="0">
                <a:solidFill>
                  <a:schemeClr val="tx1"/>
                </a:solidFill>
              </a:rPr>
              <a:t>. </a:t>
            </a:r>
            <a:r>
              <a:rPr lang="en-GB" b="0" baseline="0" dirty="0" smtClean="0">
                <a:solidFill>
                  <a:schemeClr val="tx1"/>
                </a:solidFill>
              </a:rPr>
              <a:t>If necessary, a patient may need to take medication (following recommendations from the healthcare professional), which depending on the causative agent could include antibiotics or </a:t>
            </a:r>
            <a:r>
              <a:rPr lang="en-GB" b="0" baseline="0" dirty="0" err="1" smtClean="0">
                <a:solidFill>
                  <a:schemeClr val="tx1"/>
                </a:solidFill>
              </a:rPr>
              <a:t>antihelminthics</a:t>
            </a:r>
            <a:r>
              <a:rPr lang="en-GB" b="0" baseline="0" dirty="0" smtClean="0">
                <a:solidFill>
                  <a:schemeClr val="tx1"/>
                </a:solidFill>
              </a:rPr>
              <a:t> </a:t>
            </a:r>
            <a:r>
              <a:rPr lang="en-GB" b="0" i="0" baseline="0" dirty="0" smtClean="0">
                <a:solidFill>
                  <a:schemeClr val="tx1"/>
                </a:solidFill>
              </a:rPr>
              <a:t>(</a:t>
            </a:r>
            <a:r>
              <a:rPr lang="en-GB" dirty="0"/>
              <a:t>anti-parasitic medication)</a:t>
            </a:r>
            <a:r>
              <a:rPr lang="en-GB" b="0" i="0" baseline="0" dirty="0" smtClean="0">
                <a:solidFill>
                  <a:schemeClr val="tx1"/>
                </a:solidFill>
              </a:rPr>
              <a:t>. </a:t>
            </a:r>
            <a:r>
              <a:rPr lang="en-GB" b="0" baseline="0" dirty="0" smtClean="0">
                <a:solidFill>
                  <a:schemeClr val="tx1"/>
                </a:solidFill>
              </a:rPr>
              <a:t>However, treatment with antimicrobials may be contraindicated, for example in the case of STEC (Shiga-like toxin-producing Escherichia coli) infections, where antibiotic treatment may induce severe complications like haemolytic uremic syndrome. Some patients may even require hospitalisation.</a:t>
            </a:r>
            <a:endParaRPr lang="en-GB" b="0" dirty="0" smtClean="0">
              <a:solidFill>
                <a:schemeClr val="tx1"/>
              </a:solidFill>
            </a:endParaRPr>
          </a:p>
          <a:p>
            <a:pPr defTabSz="929521">
              <a:defRPr/>
            </a:pPr>
            <a:endParaRPr lang="en-GB" b="1" dirty="0" smtClean="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dirty="0" smtClean="0"/>
              <a:t>Gastroenteritis can be transmitted and spread via various ways, including:</a:t>
            </a:r>
          </a:p>
          <a:p>
            <a:pPr lvl="0"/>
            <a:endParaRPr lang="en-GB" dirty="0" smtClean="0"/>
          </a:p>
          <a:p>
            <a:pPr marL="232400" indent="-232400" defTabSz="929599">
              <a:buFont typeface="+mj-lt"/>
              <a:buAutoNum type="arabicPeriod"/>
              <a:defRPr/>
            </a:pPr>
            <a:r>
              <a:rPr lang="en-GB" dirty="0" smtClean="0"/>
              <a:t>Person to person (directly or indirectly, e.g. person – contaminated food – person) </a:t>
            </a:r>
          </a:p>
          <a:p>
            <a:pPr marL="232400" indent="-232400" defTabSz="929599">
              <a:buFont typeface="+mj-lt"/>
              <a:buAutoNum type="arabicPeriod"/>
              <a:defRPr/>
            </a:pPr>
            <a:r>
              <a:rPr lang="en-GB" dirty="0" smtClean="0"/>
              <a:t>Contaminated food or water</a:t>
            </a:r>
          </a:p>
          <a:p>
            <a:pPr marL="232400" indent="-232400">
              <a:buFont typeface="+mj-lt"/>
              <a:buAutoNum type="arabicPeriod"/>
            </a:pPr>
            <a:r>
              <a:rPr lang="en-GB" dirty="0" smtClean="0"/>
              <a:t>Contaminated surfaces or objects</a:t>
            </a:r>
          </a:p>
          <a:p>
            <a:pPr marL="232400" indent="-232400" defTabSz="929599">
              <a:buFont typeface="+mj-lt"/>
              <a:buAutoNum type="arabicPeriod"/>
              <a:defRPr/>
            </a:pPr>
            <a:r>
              <a:rPr lang="en-GB" dirty="0" smtClean="0"/>
              <a:t>Air</a:t>
            </a:r>
            <a:r>
              <a:rPr lang="en-GB" baseline="0" dirty="0" smtClean="0"/>
              <a:t> – </a:t>
            </a:r>
            <a:r>
              <a:rPr lang="en-GB" dirty="0" smtClean="0"/>
              <a:t>droptlets</a:t>
            </a:r>
            <a:r>
              <a:rPr lang="en-GB" baseline="0" dirty="0" smtClean="0"/>
              <a:t> from vomit</a:t>
            </a:r>
            <a:endParaRPr lang="en-GB" dirty="0" smtClean="0"/>
          </a:p>
          <a:p>
            <a:pPr marL="232400" indent="-232400">
              <a:buFont typeface="+mj-lt"/>
              <a:buAutoNum type="arabicPeriod"/>
            </a:pPr>
            <a:r>
              <a:rPr lang="en-GB" dirty="0" smtClean="0"/>
              <a:t>Hand to mouth (faecal-oral)</a:t>
            </a:r>
          </a:p>
          <a:p>
            <a:pPr defTabSz="929599">
              <a:defRPr/>
            </a:pPr>
            <a:endParaRPr lang="en-GB" b="0" dirty="0"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chemeClr val="tx1"/>
                </a:solidFill>
              </a:rPr>
              <a:t>In this slide the seriousness of food-borne diseases is presented in numbers.</a:t>
            </a:r>
          </a:p>
          <a:p>
            <a:endParaRPr lang="en-US" baseline="0" dirty="0" smtClean="0">
              <a:solidFill>
                <a:schemeClr val="tx1"/>
              </a:solidFill>
            </a:endParaRPr>
          </a:p>
          <a:p>
            <a:r>
              <a:rPr lang="en-US" baseline="0" dirty="0" smtClean="0">
                <a:solidFill>
                  <a:schemeClr val="tx1"/>
                </a:solidFill>
              </a:rPr>
              <a:t>These numbers are the results of the analysis of EU data on reported food-borne disease outbreaks corresponding to 2009. This analysis has been conducted by the European Centre for Disease Prevention and Control (ECDC) and the European Food Safety Authority (EFSA). </a:t>
            </a:r>
          </a:p>
          <a:p>
            <a:endParaRPr lang="en-US" baseline="0" dirty="0" smtClean="0">
              <a:solidFill>
                <a:schemeClr val="tx1"/>
              </a:solidFill>
            </a:endParaRPr>
          </a:p>
          <a:p>
            <a:r>
              <a:rPr lang="en-US" baseline="0" dirty="0" smtClean="0">
                <a:solidFill>
                  <a:schemeClr val="tx1"/>
                </a:solidFill>
              </a:rPr>
              <a:t>According to these data, a total of 5,550 food-borne outbreaks were reported in 2009, causing almost </a:t>
            </a:r>
            <a:r>
              <a:rPr lang="en-US" b="1" baseline="0" dirty="0" smtClean="0">
                <a:solidFill>
                  <a:schemeClr val="tx1"/>
                </a:solidFill>
              </a:rPr>
              <a:t>49,000</a:t>
            </a:r>
            <a:r>
              <a:rPr lang="en-US" baseline="0" dirty="0" smtClean="0">
                <a:solidFill>
                  <a:schemeClr val="tx1"/>
                </a:solidFill>
              </a:rPr>
              <a:t> human cases. Out of this number over </a:t>
            </a:r>
            <a:r>
              <a:rPr lang="en-US" b="1" baseline="0" dirty="0" smtClean="0">
                <a:solidFill>
                  <a:schemeClr val="tx1"/>
                </a:solidFill>
              </a:rPr>
              <a:t>4,300</a:t>
            </a:r>
            <a:r>
              <a:rPr lang="en-US" baseline="0" dirty="0" smtClean="0">
                <a:solidFill>
                  <a:schemeClr val="tx1"/>
                </a:solidFill>
              </a:rPr>
              <a:t> people got hospitalized and </a:t>
            </a:r>
            <a:r>
              <a:rPr lang="en-US" b="1" baseline="0" dirty="0" smtClean="0">
                <a:solidFill>
                  <a:schemeClr val="tx1"/>
                </a:solidFill>
              </a:rPr>
              <a:t>46 </a:t>
            </a:r>
            <a:r>
              <a:rPr lang="en-US" baseline="0" dirty="0" smtClean="0">
                <a:solidFill>
                  <a:schemeClr val="tx1"/>
                </a:solidFill>
              </a:rPr>
              <a:t>deaths occurred.</a:t>
            </a:r>
            <a:endParaRPr lang="en-GB" baseline="0" dirty="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baseline="0" dirty="0" smtClean="0">
                <a:solidFill>
                  <a:schemeClr val="tx1"/>
                </a:solidFill>
              </a:rPr>
              <a:t>To prevent gastroenteritis from spreading in schools, all stakeholders need to engage in preventive measures, of which good hygiene is fundamental.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91">
              <a:defRPr/>
            </a:pPr>
            <a:r>
              <a:rPr lang="en-GB" b="0" dirty="0" smtClean="0">
                <a:solidFill>
                  <a:schemeClr val="tx1"/>
                </a:solidFill>
              </a:rPr>
              <a:t>Within your</a:t>
            </a:r>
            <a:r>
              <a:rPr lang="en-GB" b="0" baseline="0" dirty="0" smtClean="0">
                <a:solidFill>
                  <a:schemeClr val="tx1"/>
                </a:solidFill>
              </a:rPr>
              <a:t> </a:t>
            </a:r>
            <a:r>
              <a:rPr lang="en-GB" b="0" dirty="0" smtClean="0">
                <a:solidFill>
                  <a:schemeClr val="tx1"/>
                </a:solidFill>
              </a:rPr>
              <a:t>school community, there are</a:t>
            </a:r>
            <a:r>
              <a:rPr lang="en-GB" b="0" baseline="0" dirty="0" smtClean="0">
                <a:solidFill>
                  <a:schemeClr val="tx1"/>
                </a:solidFill>
              </a:rPr>
              <a:t> many players to take into account </a:t>
            </a:r>
            <a:r>
              <a:rPr lang="en-GB" b="0" i="0" baseline="0" dirty="0" smtClean="0">
                <a:solidFill>
                  <a:schemeClr val="tx1"/>
                </a:solidFill>
              </a:rPr>
              <a:t>for the promotion of hygiene measures for </a:t>
            </a:r>
            <a:r>
              <a:rPr lang="en-GB" b="0" baseline="0" dirty="0" smtClean="0">
                <a:solidFill>
                  <a:schemeClr val="tx1"/>
                </a:solidFill>
              </a:rPr>
              <a:t>the prevention of gastrointestinal diseases and potential outbreaks. Many of these stakeholders are interlinked and close collaboration is needed. Some are more directly involved in taking preventive measures (such as school staff, parents, the pupils themselves), while others may play a role indirectly. Also, some stakeholders may have developed strategies and guidelines to address prevention and management of gastrointestinal disease outbreaks (e.g. health authorities).</a:t>
            </a:r>
          </a:p>
          <a:p>
            <a:pPr defTabSz="929591">
              <a:defRPr/>
            </a:pPr>
            <a:endParaRPr lang="en-GB" b="0" baseline="0" dirty="0" smtClean="0">
              <a:solidFill>
                <a:schemeClr val="tx1"/>
              </a:solidFill>
            </a:endParaRPr>
          </a:p>
          <a:p>
            <a:pPr defTabSz="929591">
              <a:defRPr/>
            </a:pPr>
            <a:r>
              <a:rPr lang="en-GB" b="0" baseline="0" dirty="0" smtClean="0">
                <a:solidFill>
                  <a:schemeClr val="tx1"/>
                </a:solidFill>
              </a:rPr>
              <a:t>While liaising and coordinating within the variety of stakeholders, the school and health authorities are likely to be at the centre of all communications and activities, be it to </a:t>
            </a:r>
            <a:r>
              <a:rPr lang="en-GB" b="0" i="0" baseline="0" dirty="0" smtClean="0">
                <a:solidFill>
                  <a:schemeClr val="tx1"/>
                </a:solidFill>
              </a:rPr>
              <a:t>promote hygiene measures to </a:t>
            </a:r>
            <a:r>
              <a:rPr lang="en-GB" b="0" baseline="0" dirty="0" smtClean="0">
                <a:solidFill>
                  <a:schemeClr val="tx1"/>
                </a:solidFill>
              </a:rPr>
              <a:t>prevent the spread of gastrointestinal disease and potential outbreaks, or to manage an outbreak. </a:t>
            </a:r>
          </a:p>
          <a:p>
            <a:pPr defTabSz="929591">
              <a:defRPr/>
            </a:pPr>
            <a:endParaRPr lang="en-GB" b="0" baseline="0" dirty="0" smtClean="0">
              <a:solidFill>
                <a:schemeClr val="tx1"/>
              </a:solidFill>
            </a:endParaRPr>
          </a:p>
          <a:p>
            <a:pPr defTabSz="929591">
              <a:defRPr/>
            </a:pPr>
            <a:r>
              <a:rPr lang="en-GB" b="0" baseline="0" dirty="0" smtClean="0">
                <a:solidFill>
                  <a:schemeClr val="tx1"/>
                </a:solidFill>
              </a:rPr>
              <a:t>The next slides provide an overview of some key steps to consider in order to address prevention, communication to raise awareness and encourage preventive measures, as well as actions for managing an outbreak, depending on whether you are a representative from a school or from the health authorities.</a:t>
            </a:r>
            <a:endParaRPr lang="en-GB" b="0" strike="sngStrike" dirty="0" smtClean="0">
              <a:solidFill>
                <a:schemeClr val="tx1"/>
              </a:solidFill>
            </a:endParaRPr>
          </a:p>
          <a:p>
            <a:endParaRPr lang="en-GB" dirty="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smtClean="0">
                <a:solidFill>
                  <a:schemeClr val="tx1"/>
                </a:solidFill>
              </a:rPr>
              <a:t>As mentioned</a:t>
            </a:r>
            <a:r>
              <a:rPr lang="en-GB" b="0" baseline="0" dirty="0" smtClean="0">
                <a:solidFill>
                  <a:schemeClr val="tx1"/>
                </a:solidFill>
              </a:rPr>
              <a:t> before, depending on where you stand in the wheel of stakeholders, you should be coordinating your communications and taking the lead in the communication with other stakeholders.</a:t>
            </a:r>
          </a:p>
          <a:p>
            <a:endParaRPr lang="en-GB" b="0" baseline="0" dirty="0" smtClean="0">
              <a:solidFill>
                <a:schemeClr val="tx1"/>
              </a:solidFill>
            </a:endParaRPr>
          </a:p>
          <a:p>
            <a:r>
              <a:rPr lang="en-GB" b="0" baseline="0" dirty="0" smtClean="0">
                <a:solidFill>
                  <a:schemeClr val="tx1"/>
                </a:solidFill>
              </a:rPr>
              <a:t>If you are a health authority you may take the lead on the communications with health</a:t>
            </a:r>
            <a:r>
              <a:rPr lang="en-GB" b="0" baseline="0" dirty="0" smtClean="0">
                <a:solidFill>
                  <a:srgbClr val="FF0000"/>
                </a:solidFill>
              </a:rPr>
              <a:t> </a:t>
            </a:r>
            <a:r>
              <a:rPr lang="en-GB" b="0" baseline="0" dirty="0" smtClean="0">
                <a:solidFill>
                  <a:schemeClr val="tx1"/>
                </a:solidFill>
              </a:rPr>
              <a:t>care professionals and the media.</a:t>
            </a:r>
          </a:p>
          <a:p>
            <a:endParaRPr lang="en-GB" b="0" baseline="0" dirty="0" smtClean="0">
              <a:solidFill>
                <a:schemeClr val="tx1"/>
              </a:solidFill>
            </a:endParaRPr>
          </a:p>
          <a:p>
            <a:r>
              <a:rPr lang="en-GB" b="0" baseline="0" dirty="0" smtClean="0">
                <a:solidFill>
                  <a:schemeClr val="tx1"/>
                </a:solidFill>
              </a:rPr>
              <a:t>As a school representative, your may be taking the lead in the communications with your staff, including teachers, canteen and cleaning personnel, as well as with parents and children. </a:t>
            </a:r>
          </a:p>
          <a:p>
            <a:endParaRPr lang="en-GB" b="0" baseline="0" dirty="0" smtClean="0">
              <a:solidFill>
                <a:schemeClr val="tx1"/>
              </a:solidFill>
            </a:endParaRPr>
          </a:p>
          <a:p>
            <a:r>
              <a:rPr lang="en-GB" b="0" baseline="0" dirty="0" smtClean="0">
                <a:solidFill>
                  <a:schemeClr val="tx1"/>
                </a:solidFill>
              </a:rPr>
              <a:t>Parents should always report to the school if they find their child is showing symptoms of gastroenteritis or feeling sick.</a:t>
            </a:r>
          </a:p>
          <a:p>
            <a:endParaRPr lang="en-GB" b="0" baseline="0" dirty="0" smtClean="0">
              <a:solidFill>
                <a:schemeClr val="tx1"/>
              </a:solidFill>
            </a:endParaRPr>
          </a:p>
          <a:p>
            <a:r>
              <a:rPr lang="en-GB" b="0" dirty="0" smtClean="0">
                <a:solidFill>
                  <a:schemeClr val="tx1"/>
                </a:solidFill>
              </a:rPr>
              <a:t>Both health</a:t>
            </a:r>
            <a:r>
              <a:rPr lang="en-GB" b="0" baseline="0" dirty="0" smtClean="0">
                <a:solidFill>
                  <a:schemeClr val="tx1"/>
                </a:solidFill>
              </a:rPr>
              <a:t> authorities and schools should engage in a dialogue to ensure coordinated  and consistent messages are disseminated and avoid a situation of cacophony and possibly panic during an outbreak situation. </a:t>
            </a:r>
          </a:p>
          <a:p>
            <a:endParaRPr lang="en-GB" b="0" baseline="0" dirty="0" smtClean="0">
              <a:solidFill>
                <a:schemeClr val="tx1"/>
              </a:solidFill>
            </a:endParaRPr>
          </a:p>
          <a:p>
            <a:r>
              <a:rPr lang="en-GB" b="0" baseline="0" dirty="0" smtClean="0">
                <a:solidFill>
                  <a:schemeClr val="tx1"/>
                </a:solidFill>
              </a:rPr>
              <a:t>But let’s look into the specifics of what role the schools and the health authorities should play to prevent and to control outbreaks of gastrointestinal disease.</a:t>
            </a:r>
            <a:endParaRPr lang="en-GB" b="0" dirty="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1259" name="Picture 11"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pic>
        <p:nvPicPr>
          <p:cNvPr id="181260"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US" smtClean="0"/>
              <a:t>Click to edit Master title style</a:t>
            </a:r>
            <a:endParaRPr lang="en-GB"/>
          </a:p>
        </p:txBody>
      </p:sp>
      <p:sp>
        <p:nvSpPr>
          <p:cNvPr id="181251" name="Rectangle 3"/>
          <p:cNvSpPr>
            <a:spLocks noGrp="1" noChangeArrowheads="1"/>
          </p:cNvSpPr>
          <p:nvPr>
            <p:ph type="subTitle" idx="1"/>
          </p:nvPr>
        </p:nvSpPr>
        <p:spPr>
          <a:xfrm>
            <a:off x="323850" y="4318000"/>
            <a:ext cx="8456613" cy="1006475"/>
          </a:xfrm>
        </p:spPr>
        <p:txBody>
          <a:bodyPr/>
          <a:lstStyle>
            <a:lvl1pPr marL="0" indent="0">
              <a:buFont typeface="Wingdings" pitchFamily="2" charset="2"/>
              <a:buNone/>
              <a:defRPr sz="4000" b="1">
                <a:solidFill>
                  <a:schemeClr val="bg1"/>
                </a:solidFill>
              </a:defRPr>
            </a:lvl1pPr>
          </a:lstStyle>
          <a:p>
            <a:r>
              <a:rPr lang="en-US" smtClean="0"/>
              <a:t>Click to edit Master subtitle style</a:t>
            </a:r>
            <a:endParaRPr lang="en-GB"/>
          </a:p>
        </p:txBody>
      </p:sp>
    </p:spTree>
  </p:cSld>
  <p:clrMapOvr>
    <a:masterClrMapping/>
  </p:clrMapOvr>
  <p:transition>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142875"/>
            <a:ext cx="2130425" cy="6099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42875"/>
            <a:ext cx="6243638"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pull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4318000"/>
            <a:ext cx="4151313" cy="119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7563" y="4318000"/>
            <a:ext cx="4152900" cy="119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pull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98863"/>
            <a:ext cx="2112963" cy="191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3598863"/>
            <a:ext cx="6191250" cy="191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13" cstate="print"/>
          <a:srcRect/>
          <a:stretch>
            <a:fillRect/>
          </a:stretch>
        </p:blipFill>
        <p:spPr bwMode="auto">
          <a:xfrm>
            <a:off x="0" y="3114675"/>
            <a:ext cx="9144000" cy="3743325"/>
          </a:xfrm>
          <a:prstGeom prst="rect">
            <a:avLst/>
          </a:prstGeom>
          <a:noFill/>
        </p:spPr>
      </p:pic>
      <p:pic>
        <p:nvPicPr>
          <p:cNvPr id="180234" name="Picture 10"/>
          <p:cNvPicPr>
            <a:picLocks noChangeArrowheads="1"/>
          </p:cNvPicPr>
          <p:nvPr/>
        </p:nvPicPr>
        <p:blipFill>
          <a:blip r:embed="rId1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pull dir="ru"/>
  </p:transition>
  <p:txStyles>
    <p:titleStyle>
      <a:lvl1pPr algn="l" rtl="0" eaLnBrk="1" fontAlgn="base" hangingPunct="1">
        <a:lnSpc>
          <a:spcPct val="90000"/>
        </a:lnSpc>
        <a:spcBef>
          <a:spcPct val="0"/>
        </a:spcBef>
        <a:spcAft>
          <a:spcPct val="0"/>
        </a:spcAft>
        <a:defRPr sz="2800" b="1">
          <a:solidFill>
            <a:srgbClr val="333333"/>
          </a:solidFill>
          <a:latin typeface="+mj-lt"/>
          <a:ea typeface="+mj-ea"/>
          <a:cs typeface="+mj-cs"/>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1" fontAlgn="base" hangingPunct="1">
        <a:lnSpc>
          <a:spcPct val="90000"/>
        </a:lnSpc>
        <a:spcBef>
          <a:spcPct val="0"/>
        </a:spcBef>
        <a:spcAft>
          <a:spcPct val="25000"/>
        </a:spcAft>
        <a:buFont typeface="Wingdings" pitchFamily="2" charset="2"/>
        <a:buChar char="§"/>
        <a:defRPr sz="2400">
          <a:solidFill>
            <a:schemeClr val="tx1"/>
          </a:solidFill>
          <a:latin typeface="+mn-lt"/>
          <a:ea typeface="+mn-ea"/>
          <a:cs typeface="+mn-cs"/>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4503" name="Picture 7" descr="Presentation_Template_Section_new"/>
          <p:cNvPicPr>
            <a:picLocks noChangeAspect="1" noChangeArrowheads="1"/>
          </p:cNvPicPr>
          <p:nvPr/>
        </p:nvPicPr>
        <p:blipFill>
          <a:blip r:embed="rId13" cstate="print"/>
          <a:srcRect/>
          <a:stretch>
            <a:fillRect/>
          </a:stretch>
        </p:blipFill>
        <p:spPr bwMode="auto">
          <a:xfrm>
            <a:off x="0" y="3170238"/>
            <a:ext cx="9144000" cy="3698875"/>
          </a:xfrm>
          <a:prstGeom prst="rect">
            <a:avLst/>
          </a:prstGeom>
          <a:noFill/>
        </p:spPr>
      </p:pic>
      <p:pic>
        <p:nvPicPr>
          <p:cNvPr id="234504" name="Picture 8"/>
          <p:cNvPicPr>
            <a:picLocks noChangeArrowheads="1"/>
          </p:cNvPicPr>
          <p:nvPr/>
        </p:nvPicPr>
        <p:blipFill>
          <a:blip r:embed="rId1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234505" name="Rectangle 9"/>
          <p:cNvSpPr>
            <a:spLocks noGrp="1" noChangeArrowheads="1"/>
          </p:cNvSpPr>
          <p:nvPr>
            <p:ph type="body" idx="1"/>
          </p:nvPr>
        </p:nvSpPr>
        <p:spPr bwMode="auto">
          <a:xfrm>
            <a:off x="323850" y="4318000"/>
            <a:ext cx="8456613" cy="11985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234506" name="Rectangle 10"/>
          <p:cNvSpPr>
            <a:spLocks noGrp="1" noChangeArrowheads="1"/>
          </p:cNvSpPr>
          <p:nvPr>
            <p:ph type="title"/>
          </p:nvPr>
        </p:nvSpPr>
        <p:spPr bwMode="auto">
          <a:xfrm>
            <a:off x="323850" y="3598863"/>
            <a:ext cx="8456613" cy="5508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pull dir="ru"/>
  </p:transition>
  <p:txStyles>
    <p:titleStyle>
      <a:lvl1pPr algn="l" rtl="0" fontAlgn="base">
        <a:lnSpc>
          <a:spcPct val="90000"/>
        </a:lnSpc>
        <a:spcBef>
          <a:spcPct val="0"/>
        </a:spcBef>
        <a:spcAft>
          <a:spcPct val="0"/>
        </a:spcAft>
        <a:defRPr sz="3200">
          <a:solidFill>
            <a:schemeClr val="bg1"/>
          </a:solidFill>
          <a:latin typeface="+mj-lt"/>
          <a:ea typeface="+mj-ea"/>
          <a:cs typeface="+mj-cs"/>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200" algn="l" rtl="0" fontAlgn="base">
        <a:lnSpc>
          <a:spcPct val="90000"/>
        </a:lnSpc>
        <a:spcBef>
          <a:spcPct val="0"/>
        </a:spcBef>
        <a:spcAft>
          <a:spcPct val="0"/>
        </a:spcAft>
        <a:defRPr sz="3200">
          <a:solidFill>
            <a:schemeClr val="bg1"/>
          </a:solidFill>
          <a:latin typeface="Tahoma" pitchFamily="34" charset="0"/>
        </a:defRPr>
      </a:lvl6pPr>
      <a:lvl7pPr marL="914400" algn="l" rtl="0" fontAlgn="base">
        <a:lnSpc>
          <a:spcPct val="90000"/>
        </a:lnSpc>
        <a:spcBef>
          <a:spcPct val="0"/>
        </a:spcBef>
        <a:spcAft>
          <a:spcPct val="0"/>
        </a:spcAft>
        <a:defRPr sz="3200">
          <a:solidFill>
            <a:schemeClr val="bg1"/>
          </a:solidFill>
          <a:latin typeface="Tahoma" pitchFamily="34" charset="0"/>
        </a:defRPr>
      </a:lvl7pPr>
      <a:lvl8pPr marL="1371600" algn="l" rtl="0" fontAlgn="base">
        <a:lnSpc>
          <a:spcPct val="90000"/>
        </a:lnSpc>
        <a:spcBef>
          <a:spcPct val="0"/>
        </a:spcBef>
        <a:spcAft>
          <a:spcPct val="0"/>
        </a:spcAft>
        <a:defRPr sz="3200">
          <a:solidFill>
            <a:schemeClr val="bg1"/>
          </a:solidFill>
          <a:latin typeface="Tahoma" pitchFamily="34" charset="0"/>
        </a:defRPr>
      </a:lvl8pPr>
      <a:lvl9pPr marL="1828800"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25000"/>
        </a:spcAft>
        <a:defRPr sz="4000" b="1">
          <a:solidFill>
            <a:schemeClr val="bg1"/>
          </a:solidFill>
          <a:latin typeface="+mn-lt"/>
          <a:ea typeface="+mn-ea"/>
          <a:cs typeface="+mn-cs"/>
        </a:defRPr>
      </a:lvl1pPr>
      <a:lvl2pPr marL="822325" indent="-285750" algn="l" rtl="0" fontAlgn="base">
        <a:spcBef>
          <a:spcPct val="20000"/>
        </a:spcBef>
        <a:spcAft>
          <a:spcPct val="0"/>
        </a:spcAft>
        <a:buChar char="–"/>
        <a:defRPr sz="2800">
          <a:solidFill>
            <a:schemeClr val="tx1"/>
          </a:solidFill>
          <a:latin typeface="Arial" charset="0"/>
        </a:defRPr>
      </a:lvl2pPr>
      <a:lvl3pPr marL="1230313" indent="-228600" algn="l" rtl="0" fontAlgn="base">
        <a:spcBef>
          <a:spcPct val="20000"/>
        </a:spcBef>
        <a:spcAft>
          <a:spcPct val="0"/>
        </a:spcAft>
        <a:buChar char="•"/>
        <a:defRPr sz="2400">
          <a:solidFill>
            <a:schemeClr val="tx1"/>
          </a:solidFill>
          <a:latin typeface="Arial" charset="0"/>
        </a:defRPr>
      </a:lvl3pPr>
      <a:lvl4pPr marL="16383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0.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0.jpe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hyperlink" Target="http://ecdcsp201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ecdcsp2010/en/press/communication-tools/Pages/communication-tools.aspx" TargetMode="External"/><Relationship Id="rId4" Type="http://schemas.openxmlformats.org/officeDocument/2006/relationships/hyperlink" Target="http://ecdcsp201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0.jpe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type="subTitle" idx="1"/>
          </p:nvPr>
        </p:nvSpPr>
        <p:spPr>
          <a:xfrm>
            <a:off x="300697" y="3818893"/>
            <a:ext cx="8456613" cy="2595762"/>
          </a:xfrm>
        </p:spPr>
        <p:txBody>
          <a:bodyPr/>
          <a:lstStyle/>
          <a:p>
            <a:pPr algn="ctr"/>
            <a:r>
              <a:rPr lang="en-GB" sz="3200" dirty="0" smtClean="0"/>
              <a:t>PREVENTING GASTROENTERITIS</a:t>
            </a:r>
          </a:p>
          <a:p>
            <a:pPr algn="ctr"/>
            <a:r>
              <a:rPr lang="en-GB" sz="3200" dirty="0" smtClean="0"/>
              <a:t>IN SCHOOLS</a:t>
            </a:r>
          </a:p>
          <a:p>
            <a:pPr algn="ctr">
              <a:spcAft>
                <a:spcPts val="0"/>
              </a:spcAft>
            </a:pPr>
            <a:r>
              <a:rPr lang="en-GB" sz="2800" dirty="0" smtClean="0">
                <a:solidFill>
                  <a:srgbClr val="0070C0"/>
                </a:solidFill>
              </a:rPr>
              <a:t>The role of schools</a:t>
            </a:r>
          </a:p>
          <a:p>
            <a:pPr algn="ctr">
              <a:spcAft>
                <a:spcPts val="0"/>
              </a:spcAft>
            </a:pPr>
            <a:r>
              <a:rPr lang="en-GB" sz="2800" dirty="0" smtClean="0">
                <a:solidFill>
                  <a:srgbClr val="0070C0"/>
                </a:solidFill>
              </a:rPr>
              <a:t>and local health authorities</a:t>
            </a:r>
          </a:p>
          <a:p>
            <a:pPr algn="ctr">
              <a:spcAft>
                <a:spcPts val="0"/>
              </a:spcAft>
            </a:pPr>
            <a:endParaRPr lang="en-GB" sz="2400" dirty="0" smtClean="0"/>
          </a:p>
          <a:p>
            <a:pPr algn="ctr">
              <a:spcAft>
                <a:spcPts val="0"/>
              </a:spcAft>
            </a:pPr>
            <a:r>
              <a:rPr lang="en-GB" sz="2400" dirty="0" smtClean="0"/>
              <a:t>Draft for piloting</a:t>
            </a:r>
          </a:p>
          <a:p>
            <a:pPr algn="ctr"/>
            <a:r>
              <a:rPr lang="en-US" sz="2600" dirty="0" smtClean="0"/>
              <a:t>               </a:t>
            </a:r>
            <a:r>
              <a:rPr lang="en-US" sz="3200" dirty="0" smtClean="0"/>
              <a:t/>
            </a:r>
            <a:br>
              <a:rPr lang="en-US" sz="3200" dirty="0" smtClean="0"/>
            </a:br>
            <a:endParaRPr lang="en-GB" sz="3200" dirty="0"/>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HEALTH SYMBOL.jpg"/>
          <p:cNvPicPr>
            <a:picLocks noChangeAspect="1"/>
          </p:cNvPicPr>
          <p:nvPr/>
        </p:nvPicPr>
        <p:blipFill>
          <a:blip r:embed="rId3" cstate="print"/>
          <a:stretch>
            <a:fillRect/>
          </a:stretch>
        </p:blipFill>
        <p:spPr>
          <a:xfrm>
            <a:off x="1303868" y="1481667"/>
            <a:ext cx="1524000" cy="1524000"/>
          </a:xfrm>
          <a:prstGeom prst="rect">
            <a:avLst/>
          </a:prstGeom>
          <a:noFill/>
          <a:ln w="9525">
            <a:solidFill>
              <a:schemeClr val="accent2"/>
            </a:solidFill>
            <a:miter lim="800000"/>
            <a:headEnd/>
            <a:tailEnd/>
          </a:ln>
          <a:effectLst/>
        </p:spPr>
      </p:pic>
      <p:sp>
        <p:nvSpPr>
          <p:cNvPr id="2" name="Title 1"/>
          <p:cNvSpPr>
            <a:spLocks noGrp="1"/>
          </p:cNvSpPr>
          <p:nvPr>
            <p:ph type="title"/>
          </p:nvPr>
        </p:nvSpPr>
        <p:spPr/>
        <p:txBody>
          <a:bodyPr/>
          <a:lstStyle/>
          <a:p>
            <a:r>
              <a:rPr lang="en-GB" dirty="0" smtClean="0"/>
              <a:t>Gastroenteritis: what </a:t>
            </a:r>
            <a:r>
              <a:rPr lang="en-GB" dirty="0" smtClean="0">
                <a:solidFill>
                  <a:schemeClr val="tx1"/>
                </a:solidFill>
              </a:rPr>
              <a:t>can your role be</a:t>
            </a:r>
            <a:r>
              <a:rPr lang="en-GB" dirty="0" smtClean="0"/>
              <a:t>?</a:t>
            </a:r>
            <a:br>
              <a:rPr lang="en-GB" dirty="0" smtClean="0"/>
            </a:br>
            <a:r>
              <a:rPr lang="en-GB" b="0" i="1" dirty="0" smtClean="0">
                <a:solidFill>
                  <a:schemeClr val="tx1"/>
                </a:solidFill>
              </a:rPr>
              <a:t>Who communicates with whom? </a:t>
            </a:r>
          </a:p>
        </p:txBody>
      </p:sp>
      <p:pic>
        <p:nvPicPr>
          <p:cNvPr id="4" name="Picture 3" descr="C:\Documents and Settings\syllak\My Documents\Downloads\shutterstock_67306258 - teacher.jpg"/>
          <p:cNvPicPr>
            <a:picLocks noChangeAspect="1" noChangeArrowheads="1"/>
          </p:cNvPicPr>
          <p:nvPr/>
        </p:nvPicPr>
        <p:blipFill>
          <a:blip r:embed="rId4" cstate="print"/>
          <a:srcRect/>
          <a:stretch>
            <a:fillRect/>
          </a:stretch>
        </p:blipFill>
        <p:spPr bwMode="auto">
          <a:xfrm>
            <a:off x="5537200" y="1594146"/>
            <a:ext cx="1847668" cy="1385751"/>
          </a:xfrm>
          <a:prstGeom prst="rect">
            <a:avLst/>
          </a:prstGeom>
          <a:noFill/>
          <a:ln>
            <a:solidFill>
              <a:schemeClr val="accent2"/>
            </a:solidFill>
          </a:ln>
        </p:spPr>
      </p:pic>
      <p:pic>
        <p:nvPicPr>
          <p:cNvPr id="6" name="Picture 4" descr="C:\Documents and Settings\syllak\My Documents\Downloads\shutterstock_33982576 - parents and kids.jpg"/>
          <p:cNvPicPr>
            <a:picLocks noChangeAspect="1" noChangeArrowheads="1"/>
          </p:cNvPicPr>
          <p:nvPr/>
        </p:nvPicPr>
        <p:blipFill>
          <a:blip r:embed="rId5" cstate="print"/>
          <a:srcRect/>
          <a:stretch>
            <a:fillRect/>
          </a:stretch>
        </p:blipFill>
        <p:spPr bwMode="auto">
          <a:xfrm>
            <a:off x="6765351" y="3764073"/>
            <a:ext cx="1749695" cy="1436915"/>
          </a:xfrm>
          <a:prstGeom prst="rect">
            <a:avLst/>
          </a:prstGeom>
          <a:noFill/>
          <a:ln>
            <a:solidFill>
              <a:schemeClr val="accent2"/>
            </a:solidFill>
          </a:ln>
        </p:spPr>
      </p:pic>
      <p:pic>
        <p:nvPicPr>
          <p:cNvPr id="7" name="Picture 6" descr="C:\Documents and Settings\syllak\My Documents\Downloads\shutterstock_56416747 - catering staff.jpg"/>
          <p:cNvPicPr>
            <a:picLocks noChangeAspect="1" noChangeArrowheads="1"/>
          </p:cNvPicPr>
          <p:nvPr/>
        </p:nvPicPr>
        <p:blipFill>
          <a:blip r:embed="rId6" cstate="print"/>
          <a:srcRect/>
          <a:stretch>
            <a:fillRect/>
          </a:stretch>
        </p:blipFill>
        <p:spPr bwMode="auto">
          <a:xfrm>
            <a:off x="4760686" y="3761685"/>
            <a:ext cx="1785258" cy="1436915"/>
          </a:xfrm>
          <a:prstGeom prst="rect">
            <a:avLst/>
          </a:prstGeom>
          <a:noFill/>
          <a:ln>
            <a:solidFill>
              <a:schemeClr val="accent2"/>
            </a:solidFill>
          </a:ln>
        </p:spPr>
      </p:pic>
      <p:pic>
        <p:nvPicPr>
          <p:cNvPr id="8" name="Picture 2"/>
          <p:cNvPicPr>
            <a:picLocks noChangeAspect="1" noChangeArrowheads="1"/>
          </p:cNvPicPr>
          <p:nvPr/>
        </p:nvPicPr>
        <p:blipFill>
          <a:blip r:embed="rId7" cstate="print"/>
          <a:srcRect/>
          <a:stretch>
            <a:fillRect/>
          </a:stretch>
        </p:blipFill>
        <p:spPr bwMode="auto">
          <a:xfrm>
            <a:off x="264645" y="3810719"/>
            <a:ext cx="1793965" cy="1399903"/>
          </a:xfrm>
          <a:prstGeom prst="rect">
            <a:avLst/>
          </a:prstGeom>
          <a:noFill/>
          <a:ln w="9525">
            <a:solidFill>
              <a:schemeClr val="accent2"/>
            </a:solidFill>
            <a:miter lim="800000"/>
            <a:headEnd/>
            <a:tailEnd/>
          </a:ln>
          <a:effectLst/>
        </p:spPr>
      </p:pic>
      <p:cxnSp>
        <p:nvCxnSpPr>
          <p:cNvPr id="11" name="Straight Arrow Connector 10"/>
          <p:cNvCxnSpPr/>
          <p:nvPr/>
        </p:nvCxnSpPr>
        <p:spPr bwMode="auto">
          <a:xfrm flipH="1">
            <a:off x="3556000" y="2099728"/>
            <a:ext cx="1676400" cy="0"/>
          </a:xfrm>
          <a:prstGeom prst="straightConnector1">
            <a:avLst/>
          </a:prstGeom>
          <a:noFill/>
          <a:ln w="38100" cap="flat" cmpd="sng" algn="ctr">
            <a:noFill/>
            <a:prstDash val="solid"/>
            <a:round/>
            <a:headEnd type="arrow"/>
            <a:tailEnd type="arrow"/>
          </a:ln>
          <a:effectLst/>
        </p:spPr>
      </p:cxnSp>
      <p:cxnSp>
        <p:nvCxnSpPr>
          <p:cNvPr id="13" name="Straight Arrow Connector 12"/>
          <p:cNvCxnSpPr/>
          <p:nvPr/>
        </p:nvCxnSpPr>
        <p:spPr bwMode="auto">
          <a:xfrm flipH="1">
            <a:off x="1608667" y="3132661"/>
            <a:ext cx="423333" cy="474133"/>
          </a:xfrm>
          <a:prstGeom prst="straightConnector1">
            <a:avLst/>
          </a:prstGeom>
          <a:noFill/>
          <a:ln w="38100" cap="flat" cmpd="sng" algn="ctr">
            <a:solidFill>
              <a:schemeClr val="accent2"/>
            </a:solidFill>
            <a:prstDash val="solid"/>
            <a:round/>
            <a:headEnd type="none" w="med" len="med"/>
            <a:tailEnd type="arrow"/>
          </a:ln>
          <a:effectLst/>
        </p:spPr>
      </p:cxnSp>
      <p:cxnSp>
        <p:nvCxnSpPr>
          <p:cNvPr id="14" name="Straight Arrow Connector 13"/>
          <p:cNvCxnSpPr/>
          <p:nvPr/>
        </p:nvCxnSpPr>
        <p:spPr bwMode="auto">
          <a:xfrm>
            <a:off x="2082800" y="3149595"/>
            <a:ext cx="389466" cy="474133"/>
          </a:xfrm>
          <a:prstGeom prst="straightConnector1">
            <a:avLst/>
          </a:prstGeom>
          <a:noFill/>
          <a:ln w="38100" cap="flat" cmpd="sng" algn="ctr">
            <a:solidFill>
              <a:schemeClr val="accent2"/>
            </a:solidFill>
            <a:prstDash val="solid"/>
            <a:round/>
            <a:headEnd type="none" w="med" len="med"/>
            <a:tailEnd type="arrow"/>
          </a:ln>
          <a:effectLst/>
        </p:spPr>
      </p:cxnSp>
      <p:cxnSp>
        <p:nvCxnSpPr>
          <p:cNvPr id="19" name="Straight Arrow Connector 18"/>
          <p:cNvCxnSpPr/>
          <p:nvPr/>
        </p:nvCxnSpPr>
        <p:spPr bwMode="auto">
          <a:xfrm flipH="1">
            <a:off x="5960534" y="3149595"/>
            <a:ext cx="423333" cy="474133"/>
          </a:xfrm>
          <a:prstGeom prst="straightConnector1">
            <a:avLst/>
          </a:prstGeom>
          <a:noFill/>
          <a:ln w="38100" cap="flat" cmpd="sng" algn="ctr">
            <a:solidFill>
              <a:schemeClr val="accent2"/>
            </a:solidFill>
            <a:prstDash val="solid"/>
            <a:round/>
            <a:headEnd type="none" w="med" len="med"/>
            <a:tailEnd type="arrow"/>
          </a:ln>
          <a:effectLst/>
        </p:spPr>
      </p:cxnSp>
      <p:cxnSp>
        <p:nvCxnSpPr>
          <p:cNvPr id="20" name="Straight Arrow Connector 19"/>
          <p:cNvCxnSpPr/>
          <p:nvPr/>
        </p:nvCxnSpPr>
        <p:spPr bwMode="auto">
          <a:xfrm>
            <a:off x="6417733" y="3166529"/>
            <a:ext cx="372533" cy="474133"/>
          </a:xfrm>
          <a:prstGeom prst="straightConnector1">
            <a:avLst/>
          </a:prstGeom>
          <a:noFill/>
          <a:ln w="38100" cap="flat" cmpd="sng" algn="ctr">
            <a:solidFill>
              <a:schemeClr val="accent2"/>
            </a:solidFill>
            <a:prstDash val="solid"/>
            <a:round/>
            <a:headEnd type="none" w="med" len="med"/>
            <a:tailEnd type="arrow"/>
          </a:ln>
          <a:effectLst/>
        </p:spPr>
      </p:cxnSp>
      <p:cxnSp>
        <p:nvCxnSpPr>
          <p:cNvPr id="24" name="Straight Arrow Connector 23"/>
          <p:cNvCxnSpPr/>
          <p:nvPr/>
        </p:nvCxnSpPr>
        <p:spPr bwMode="auto">
          <a:xfrm>
            <a:off x="3454398" y="2353728"/>
            <a:ext cx="1744133" cy="0"/>
          </a:xfrm>
          <a:prstGeom prst="straightConnector1">
            <a:avLst/>
          </a:prstGeom>
          <a:noFill/>
          <a:ln w="60325" cap="flat" cmpd="sng" algn="ctr">
            <a:solidFill>
              <a:schemeClr val="accent2"/>
            </a:solidFill>
            <a:prstDash val="solid"/>
            <a:round/>
            <a:headEnd type="arrow"/>
            <a:tailEnd type="arrow"/>
          </a:ln>
          <a:effectLst/>
        </p:spPr>
      </p:cxnSp>
      <p:pic>
        <p:nvPicPr>
          <p:cNvPr id="15" name="Picture 14" descr="media-62264485.jpg"/>
          <p:cNvPicPr>
            <a:picLocks noChangeAspect="1"/>
          </p:cNvPicPr>
          <p:nvPr/>
        </p:nvPicPr>
        <p:blipFill>
          <a:blip r:embed="rId8" cstate="print"/>
          <a:stretch>
            <a:fillRect/>
          </a:stretch>
        </p:blipFill>
        <p:spPr>
          <a:xfrm>
            <a:off x="2269065" y="3847253"/>
            <a:ext cx="1879601" cy="1390905"/>
          </a:xfrm>
          <a:prstGeom prst="rect">
            <a:avLst/>
          </a:prstGeom>
          <a:noFill/>
          <a:ln>
            <a:solidFill>
              <a:schemeClr val="accent2"/>
            </a:solidFill>
          </a:ln>
        </p:spPr>
      </p:pic>
      <p:pic>
        <p:nvPicPr>
          <p:cNvPr id="16" name="Picture 15" descr="speople in street.jpg"/>
          <p:cNvPicPr>
            <a:picLocks noChangeAspect="1"/>
          </p:cNvPicPr>
          <p:nvPr/>
        </p:nvPicPr>
        <p:blipFill>
          <a:blip r:embed="rId9" cstate="print"/>
          <a:srcRect/>
          <a:stretch>
            <a:fillRect/>
          </a:stretch>
        </p:blipFill>
        <p:spPr>
          <a:xfrm>
            <a:off x="321733" y="5392880"/>
            <a:ext cx="4216400" cy="940187"/>
          </a:xfrm>
          <a:prstGeom prst="rect">
            <a:avLst/>
          </a:prstGeom>
        </p:spPr>
      </p:pic>
      <p:pic>
        <p:nvPicPr>
          <p:cNvPr id="17" name="Picture 16" descr="speople in street.jpg"/>
          <p:cNvPicPr>
            <a:picLocks noChangeAspect="1"/>
          </p:cNvPicPr>
          <p:nvPr/>
        </p:nvPicPr>
        <p:blipFill>
          <a:blip r:embed="rId9" cstate="print"/>
          <a:srcRect/>
          <a:stretch>
            <a:fillRect/>
          </a:stretch>
        </p:blipFill>
        <p:spPr>
          <a:xfrm>
            <a:off x="4538133" y="5392880"/>
            <a:ext cx="4216400" cy="940187"/>
          </a:xfrm>
          <a:prstGeom prst="rect">
            <a:avLst/>
          </a:prstGeom>
        </p:spPr>
      </p:pic>
      <p:sp>
        <p:nvSpPr>
          <p:cNvPr id="18" name="TextBox 17"/>
          <p:cNvSpPr txBox="1"/>
          <p:nvPr/>
        </p:nvSpPr>
        <p:spPr>
          <a:xfrm rot="20234883">
            <a:off x="423371" y="1174953"/>
            <a:ext cx="166675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rgbClr val="333333"/>
                </a:solidFill>
                <a:latin typeface="+mn-lt"/>
              </a:rPr>
              <a:t>Health authorities</a:t>
            </a:r>
            <a:endParaRPr lang="en-GB" sz="1600" b="1" dirty="0" smtClean="0">
              <a:solidFill>
                <a:srgbClr val="333333"/>
              </a:solidFill>
              <a:latin typeface="+mn-lt"/>
            </a:endParaRPr>
          </a:p>
        </p:txBody>
      </p:sp>
      <p:sp>
        <p:nvSpPr>
          <p:cNvPr id="21" name="TextBox 20"/>
          <p:cNvSpPr txBox="1"/>
          <p:nvPr/>
        </p:nvSpPr>
        <p:spPr>
          <a:xfrm rot="20234883">
            <a:off x="5367902" y="1347318"/>
            <a:ext cx="166675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rgbClr val="333333"/>
                </a:solidFill>
                <a:latin typeface="+mn-lt"/>
              </a:rPr>
              <a:t>Schools</a:t>
            </a:r>
            <a:endParaRPr lang="en-GB" sz="1600" b="1" dirty="0" smtClean="0">
              <a:solidFill>
                <a:srgbClr val="333333"/>
              </a:solidFill>
              <a:latin typeface="+mn-lt"/>
            </a:endParaRPr>
          </a:p>
        </p:txBody>
      </p:sp>
      <p:sp>
        <p:nvSpPr>
          <p:cNvPr id="22" name="TextBox 21"/>
          <p:cNvSpPr txBox="1"/>
          <p:nvPr/>
        </p:nvSpPr>
        <p:spPr>
          <a:xfrm>
            <a:off x="3505236" y="1702918"/>
            <a:ext cx="166675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rgbClr val="333333"/>
                </a:solidFill>
                <a:latin typeface="+mn-lt"/>
              </a:rPr>
              <a:t>DIALOGUE</a:t>
            </a:r>
            <a:endParaRPr lang="en-GB" sz="1600" b="1" dirty="0" smtClean="0">
              <a:solidFill>
                <a:srgbClr val="333333"/>
              </a:solidFill>
              <a:latin typeface="+mn-lt"/>
            </a:endParaRPr>
          </a:p>
        </p:txBody>
      </p:sp>
      <p:sp>
        <p:nvSpPr>
          <p:cNvPr id="25" name="Oval 24"/>
          <p:cNvSpPr/>
          <p:nvPr/>
        </p:nvSpPr>
        <p:spPr bwMode="auto">
          <a:xfrm>
            <a:off x="5029201" y="1049867"/>
            <a:ext cx="2794000" cy="2048933"/>
          </a:xfrm>
          <a:prstGeom prst="ellipse">
            <a:avLst/>
          </a:prstGeom>
          <a:noFill/>
          <a:ln w="381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Tree>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Gastroenteritis: what </a:t>
            </a:r>
            <a:r>
              <a:rPr lang="en-GB" dirty="0" smtClean="0">
                <a:solidFill>
                  <a:schemeClr val="tx1"/>
                </a:solidFill>
              </a:rPr>
              <a:t>can </a:t>
            </a:r>
            <a:r>
              <a:rPr lang="en-GB" dirty="0" smtClean="0">
                <a:solidFill>
                  <a:schemeClr val="accent2"/>
                </a:solidFill>
              </a:rPr>
              <a:t>schools</a:t>
            </a:r>
            <a:r>
              <a:rPr lang="en-GB" dirty="0" smtClean="0">
                <a:solidFill>
                  <a:schemeClr val="tx1"/>
                </a:solidFill>
              </a:rPr>
              <a:t> do</a:t>
            </a:r>
            <a:r>
              <a:rPr lang="en-GB" dirty="0" smtClean="0"/>
              <a:t>?</a:t>
            </a: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r>
              <a:rPr lang="en-GB" b="0" i="1" dirty="0" smtClean="0">
                <a:solidFill>
                  <a:schemeClr val="accent2"/>
                </a:solidFill>
                <a:effectLst>
                  <a:outerShdw blurRad="38100" dist="38100" dir="2700000" algn="tl">
                    <a:srgbClr val="000000">
                      <a:alpha val="43137"/>
                    </a:srgbClr>
                  </a:outerShdw>
                </a:effectLst>
              </a:rPr>
              <a:t>Prevent</a:t>
            </a:r>
            <a:r>
              <a:rPr lang="en-GB" b="0" i="1" dirty="0" smtClean="0">
                <a:solidFill>
                  <a:schemeClr val="tx1"/>
                </a:solidFill>
                <a:effectLst>
                  <a:outerShdw blurRad="38100" dist="38100" dir="2700000" algn="tl">
                    <a:srgbClr val="000000">
                      <a:alpha val="43137"/>
                    </a:srgbClr>
                  </a:outerShdw>
                </a:effectLst>
              </a:rPr>
              <a:t> – Manage: key suggestions</a:t>
            </a:r>
            <a:endParaRPr lang="en-GB" dirty="0"/>
          </a:p>
        </p:txBody>
      </p:sp>
      <p:sp>
        <p:nvSpPr>
          <p:cNvPr id="3" name="Content Placeholder 2"/>
          <p:cNvSpPr>
            <a:spLocks noGrp="1"/>
          </p:cNvSpPr>
          <p:nvPr>
            <p:ph idx="1"/>
          </p:nvPr>
        </p:nvSpPr>
        <p:spPr>
          <a:xfrm>
            <a:off x="433137" y="2341962"/>
            <a:ext cx="8181474" cy="3896606"/>
          </a:xfrm>
          <a:ln>
            <a:noFill/>
          </a:ln>
        </p:spPr>
        <p:txBody>
          <a:bodyPr/>
          <a:lstStyle/>
          <a:p>
            <a:pPr marL="347662" indent="-342900">
              <a:spcAft>
                <a:spcPts val="600"/>
              </a:spcAft>
              <a:buFont typeface="+mj-lt"/>
              <a:buAutoNum type="arabicPeriod"/>
            </a:pPr>
            <a:r>
              <a:rPr lang="en-GB" sz="2200" dirty="0" smtClean="0"/>
              <a:t>Advise everyone to wash hands with liquid</a:t>
            </a:r>
            <a:r>
              <a:rPr lang="en-GB" sz="2200" dirty="0" smtClean="0">
                <a:solidFill>
                  <a:srgbClr val="FF0000"/>
                </a:solidFill>
              </a:rPr>
              <a:t> </a:t>
            </a:r>
            <a:r>
              <a:rPr lang="en-GB" sz="2200" dirty="0" smtClean="0"/>
              <a:t>soap and water and to dry hands thoroughly with disposable paper towels before touching food, after toilet use and after having been outside.</a:t>
            </a:r>
          </a:p>
          <a:p>
            <a:pPr marL="347662" indent="-342900">
              <a:spcAft>
                <a:spcPts val="600"/>
              </a:spcAft>
              <a:buFont typeface="+mj-lt"/>
              <a:buAutoNum type="arabicPeriod"/>
            </a:pPr>
            <a:r>
              <a:rPr lang="en-GB" sz="2200" dirty="0" smtClean="0"/>
              <a:t>Develop tools (checklists, calling tree, contact lists, etc) and a written school policy regarding exclusion.</a:t>
            </a:r>
          </a:p>
          <a:p>
            <a:pPr marL="347662" indent="-342900">
              <a:spcAft>
                <a:spcPts val="600"/>
              </a:spcAft>
              <a:buFont typeface="+mj-lt"/>
              <a:buAutoNum type="arabicPeriod"/>
            </a:pPr>
            <a:r>
              <a:rPr lang="en-GB" sz="2200" dirty="0" smtClean="0"/>
              <a:t>Implement awareness raising campaigns about gastroenteritis and provide instructions and training on hygiene measures. </a:t>
            </a:r>
          </a:p>
          <a:p>
            <a:pPr marL="347662" indent="-342900">
              <a:spcAft>
                <a:spcPts val="600"/>
              </a:spcAft>
              <a:buFont typeface="+mj-lt"/>
              <a:buAutoNum type="arabicPeriod"/>
            </a:pPr>
            <a:r>
              <a:rPr lang="en-GB" sz="2200" dirty="0" smtClean="0"/>
              <a:t>Ensure that the school has appropriate supplies of materials to secure hygienic environments.</a:t>
            </a:r>
            <a:endParaRPr lang="en-GB" sz="2200" strike="sngStrike" dirty="0" smtClean="0"/>
          </a:p>
          <a:p>
            <a:pPr marL="347662" indent="-342900">
              <a:spcAft>
                <a:spcPts val="600"/>
              </a:spcAft>
              <a:buFont typeface="+mj-lt"/>
              <a:buAutoNum type="arabicPeriod"/>
            </a:pPr>
            <a:r>
              <a:rPr lang="en-GB" sz="2200" dirty="0" smtClean="0"/>
              <a:t>Ensure canteen staff follows appropriate food handling procedures and cleaning staff appropriate disinfection and waste disposal measures.</a:t>
            </a:r>
          </a:p>
          <a:p>
            <a:pPr lvl="1">
              <a:spcAft>
                <a:spcPts val="600"/>
              </a:spcAft>
              <a:buNone/>
            </a:pPr>
            <a:endParaRPr lang="en-GB" sz="1800" dirty="0" smtClean="0"/>
          </a:p>
          <a:p>
            <a:endParaRPr lang="en-GB" dirty="0"/>
          </a:p>
        </p:txBody>
      </p:sp>
      <p:pic>
        <p:nvPicPr>
          <p:cNvPr id="4" name="Picture 3" descr="C:\Documents and Settings\syllak\My Documents\Downloads\shutterstock_67306258 - teacher.jpg"/>
          <p:cNvPicPr>
            <a:picLocks noChangeAspect="1" noChangeArrowheads="1"/>
          </p:cNvPicPr>
          <p:nvPr/>
        </p:nvPicPr>
        <p:blipFill>
          <a:blip r:embed="rId3" cstate="print"/>
          <a:srcRect/>
          <a:stretch>
            <a:fillRect/>
          </a:stretch>
        </p:blipFill>
        <p:spPr bwMode="auto">
          <a:xfrm>
            <a:off x="421404" y="1047172"/>
            <a:ext cx="1622371" cy="1216778"/>
          </a:xfrm>
          <a:prstGeom prst="rect">
            <a:avLst/>
          </a:prstGeom>
          <a:noFill/>
          <a:ln>
            <a:solidFill>
              <a:schemeClr val="accent2"/>
            </a:solidFill>
          </a:ln>
        </p:spPr>
      </p:pic>
      <p:sp>
        <p:nvSpPr>
          <p:cNvPr id="6" name="TextBox 5"/>
          <p:cNvSpPr txBox="1"/>
          <p:nvPr/>
        </p:nvSpPr>
        <p:spPr>
          <a:xfrm>
            <a:off x="2184400" y="1300528"/>
            <a:ext cx="638386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t>Before an outbreak occurs</a:t>
            </a:r>
            <a:endParaRPr lang="en-GB" sz="2400" b="1" dirty="0" smtClean="0">
              <a:latin typeface="+mn-lt"/>
            </a:endParaRPr>
          </a:p>
          <a:p>
            <a:pPr algn="ctr"/>
            <a:r>
              <a:rPr lang="en-GB" sz="1400" i="1" dirty="0" smtClean="0"/>
              <a:t>*** Depending on available resources and in collaboration with the relevant authorities as appropriate***</a:t>
            </a:r>
            <a:endParaRPr lang="en-GB" sz="1400" i="1" dirty="0" smtClean="0">
              <a:latin typeface="+mn-l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Gastroenteritis: what </a:t>
            </a:r>
            <a:r>
              <a:rPr lang="en-GB" dirty="0" smtClean="0">
                <a:solidFill>
                  <a:schemeClr val="tx1"/>
                </a:solidFill>
              </a:rPr>
              <a:t>can </a:t>
            </a:r>
            <a:r>
              <a:rPr lang="en-GB" dirty="0" smtClean="0">
                <a:solidFill>
                  <a:schemeClr val="accent2"/>
                </a:solidFill>
              </a:rPr>
              <a:t>schools</a:t>
            </a:r>
            <a:r>
              <a:rPr lang="en-GB" dirty="0" smtClean="0">
                <a:solidFill>
                  <a:schemeClr val="tx1"/>
                </a:solidFill>
              </a:rPr>
              <a:t> do</a:t>
            </a:r>
            <a:r>
              <a:rPr lang="en-GB" dirty="0" smtClean="0"/>
              <a:t>?</a:t>
            </a: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r>
              <a:rPr lang="en-GB" b="0" i="1" dirty="0" smtClean="0">
                <a:solidFill>
                  <a:schemeClr val="tx1"/>
                </a:solidFill>
                <a:effectLst>
                  <a:outerShdw blurRad="38100" dist="38100" dir="2700000" algn="tl">
                    <a:srgbClr val="000000">
                      <a:alpha val="43137"/>
                    </a:srgbClr>
                  </a:outerShdw>
                </a:effectLst>
              </a:rPr>
              <a:t>Prevent – </a:t>
            </a:r>
            <a:r>
              <a:rPr lang="en-GB" b="0" i="1" dirty="0" smtClean="0">
                <a:solidFill>
                  <a:schemeClr val="accent2"/>
                </a:solidFill>
                <a:effectLst>
                  <a:outerShdw blurRad="38100" dist="38100" dir="2700000" algn="tl">
                    <a:srgbClr val="000000">
                      <a:alpha val="43137"/>
                    </a:srgbClr>
                  </a:outerShdw>
                </a:effectLst>
              </a:rPr>
              <a:t>Manage</a:t>
            </a:r>
            <a:r>
              <a:rPr lang="en-GB" b="0" i="1" dirty="0" smtClean="0">
                <a:solidFill>
                  <a:schemeClr val="tx1"/>
                </a:solidFill>
                <a:effectLst>
                  <a:outerShdw blurRad="38100" dist="38100" dir="2700000" algn="tl">
                    <a:srgbClr val="000000">
                      <a:alpha val="43137"/>
                    </a:srgbClr>
                  </a:outerShdw>
                </a:effectLst>
              </a:rPr>
              <a:t>: key suggestions</a:t>
            </a:r>
            <a:endParaRPr lang="en-GB" dirty="0"/>
          </a:p>
        </p:txBody>
      </p:sp>
      <p:sp>
        <p:nvSpPr>
          <p:cNvPr id="3" name="Content Placeholder 2"/>
          <p:cNvSpPr>
            <a:spLocks noGrp="1"/>
          </p:cNvSpPr>
          <p:nvPr>
            <p:ph idx="1"/>
          </p:nvPr>
        </p:nvSpPr>
        <p:spPr>
          <a:xfrm>
            <a:off x="385011" y="2574758"/>
            <a:ext cx="8253664" cy="3667292"/>
          </a:xfrm>
          <a:ln>
            <a:noFill/>
          </a:ln>
        </p:spPr>
        <p:txBody>
          <a:bodyPr/>
          <a:lstStyle/>
          <a:p>
            <a:pPr marL="347662" indent="-342900">
              <a:spcAft>
                <a:spcPts val="600"/>
              </a:spcAft>
              <a:buFont typeface="+mj-lt"/>
              <a:buAutoNum type="arabicPeriod"/>
            </a:pPr>
            <a:r>
              <a:rPr lang="en-GB" sz="2200" dirty="0"/>
              <a:t>Gather information that will aid in recognising, confirming and characterising the outbreak (e.g. about the staff or students who are ill, </a:t>
            </a:r>
            <a:r>
              <a:rPr lang="en-GB" sz="2200" dirty="0" err="1"/>
              <a:t>etc</a:t>
            </a:r>
            <a:r>
              <a:rPr lang="en-GB" sz="2200" dirty="0"/>
              <a:t>).</a:t>
            </a:r>
          </a:p>
          <a:p>
            <a:pPr marL="347662" indent="-342900">
              <a:spcAft>
                <a:spcPts val="600"/>
              </a:spcAft>
              <a:buFont typeface="+mj-lt"/>
              <a:buAutoNum type="arabicPeriod"/>
            </a:pPr>
            <a:r>
              <a:rPr lang="en-GB" sz="2200" dirty="0" smtClean="0"/>
              <a:t>Contact your public health authority (local, regional, national).</a:t>
            </a:r>
          </a:p>
          <a:p>
            <a:pPr marL="347662" indent="-342900">
              <a:spcAft>
                <a:spcPts val="600"/>
              </a:spcAft>
              <a:buFont typeface="+mj-lt"/>
              <a:buAutoNum type="arabicPeriod"/>
            </a:pPr>
            <a:r>
              <a:rPr lang="en-GB" sz="2200" dirty="0" smtClean="0"/>
              <a:t>In collaboration with your health authority, implement the outbreak plan.</a:t>
            </a:r>
          </a:p>
          <a:p>
            <a:pPr marL="347662" indent="-342900">
              <a:spcAft>
                <a:spcPts val="600"/>
              </a:spcAft>
              <a:buFont typeface="+mj-lt"/>
              <a:buAutoNum type="arabicPeriod"/>
            </a:pPr>
            <a:r>
              <a:rPr lang="en-GB" sz="2200" dirty="0" smtClean="0"/>
              <a:t>Communicate key messages to staff and parents and discuss measures  to stop the spread of disease. </a:t>
            </a:r>
          </a:p>
          <a:p>
            <a:pPr marL="347662" indent="-342900">
              <a:spcAft>
                <a:spcPts val="600"/>
              </a:spcAft>
              <a:buFont typeface="+mj-lt"/>
              <a:buAutoNum type="arabicPeriod"/>
            </a:pPr>
            <a:r>
              <a:rPr lang="en-GB" sz="2200" dirty="0" smtClean="0"/>
              <a:t>Instruct everyone to stay home if they show symptoms as per school exclusion policy and inform the school nurse and/or teachers.</a:t>
            </a:r>
          </a:p>
          <a:p>
            <a:pPr marL="347662" indent="-342900">
              <a:spcAft>
                <a:spcPts val="600"/>
              </a:spcAft>
              <a:buFont typeface="+mj-lt"/>
              <a:buAutoNum type="arabicPeriod"/>
            </a:pPr>
            <a:endParaRPr lang="en-GB" sz="2200" dirty="0" smtClean="0"/>
          </a:p>
          <a:p>
            <a:pPr marL="347662" indent="-342900">
              <a:spcAft>
                <a:spcPts val="600"/>
              </a:spcAft>
              <a:buNone/>
            </a:pPr>
            <a:endParaRPr lang="en-GB" sz="1800" dirty="0" smtClean="0"/>
          </a:p>
          <a:p>
            <a:pPr marL="792162" lvl="1" indent="-342900">
              <a:spcAft>
                <a:spcPts val="600"/>
              </a:spcAft>
              <a:buFont typeface="+mj-lt"/>
              <a:buAutoNum type="arabicPeriod"/>
            </a:pPr>
            <a:endParaRPr lang="en-GB" sz="1800" dirty="0" smtClean="0"/>
          </a:p>
          <a:p>
            <a:pPr marL="347662" indent="-342900">
              <a:spcAft>
                <a:spcPts val="600"/>
              </a:spcAft>
              <a:buFont typeface="+mj-lt"/>
              <a:buAutoNum type="arabicPeriod"/>
            </a:pPr>
            <a:endParaRPr lang="en-GB" sz="1800" dirty="0" smtClean="0"/>
          </a:p>
          <a:p>
            <a:pPr lvl="1">
              <a:spcAft>
                <a:spcPts val="600"/>
              </a:spcAft>
            </a:pPr>
            <a:endParaRPr lang="en-GB" sz="1800" dirty="0" smtClean="0"/>
          </a:p>
          <a:p>
            <a:endParaRPr lang="en-GB" dirty="0"/>
          </a:p>
        </p:txBody>
      </p:sp>
      <p:pic>
        <p:nvPicPr>
          <p:cNvPr id="4" name="Picture 3" descr="C:\Documents and Settings\syllak\My Documents\Downloads\shutterstock_67306258 - teacher.jpg"/>
          <p:cNvPicPr>
            <a:picLocks noChangeAspect="1" noChangeArrowheads="1"/>
          </p:cNvPicPr>
          <p:nvPr/>
        </p:nvPicPr>
        <p:blipFill>
          <a:blip r:embed="rId3" cstate="print"/>
          <a:srcRect/>
          <a:stretch>
            <a:fillRect/>
          </a:stretch>
        </p:blipFill>
        <p:spPr bwMode="auto">
          <a:xfrm>
            <a:off x="404471" y="1001490"/>
            <a:ext cx="1847668" cy="1385751"/>
          </a:xfrm>
          <a:prstGeom prst="rect">
            <a:avLst/>
          </a:prstGeom>
          <a:noFill/>
          <a:ln>
            <a:solidFill>
              <a:schemeClr val="accent2"/>
            </a:solidFill>
          </a:ln>
        </p:spPr>
      </p:pic>
      <p:sp>
        <p:nvSpPr>
          <p:cNvPr id="5" name="TextBox 4"/>
          <p:cNvSpPr txBox="1"/>
          <p:nvPr/>
        </p:nvSpPr>
        <p:spPr>
          <a:xfrm>
            <a:off x="2353732" y="1398049"/>
            <a:ext cx="623146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latin typeface="+mn-lt"/>
              </a:rPr>
              <a:t>During an outbreak</a:t>
            </a:r>
          </a:p>
          <a:p>
            <a:pPr algn="ctr"/>
            <a:r>
              <a:rPr lang="en-GB" sz="1400" i="1" dirty="0" smtClean="0"/>
              <a:t>*** Depending on available resources and in collaboration with the relevant authorities as appropriate***</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7668683" cy="822325"/>
          </a:xfrm>
        </p:spPr>
        <p:txBody>
          <a:bodyPr/>
          <a:lstStyle/>
          <a:p>
            <a:r>
              <a:rPr lang="en-GB" dirty="0" smtClean="0"/>
              <a:t>Gastroenteritis: what </a:t>
            </a:r>
            <a:r>
              <a:rPr lang="en-GB" dirty="0" smtClean="0">
                <a:solidFill>
                  <a:schemeClr val="tx1"/>
                </a:solidFill>
              </a:rPr>
              <a:t>can</a:t>
            </a:r>
            <a:r>
              <a:rPr lang="en-GB" dirty="0" smtClean="0"/>
              <a:t> </a:t>
            </a:r>
            <a:r>
              <a:rPr lang="en-GB" dirty="0" smtClean="0">
                <a:solidFill>
                  <a:schemeClr val="accent2"/>
                </a:solidFill>
              </a:rPr>
              <a:t>schools </a:t>
            </a:r>
            <a:r>
              <a:rPr lang="en-GB" dirty="0" smtClean="0"/>
              <a:t>do?</a:t>
            </a:r>
            <a:r>
              <a:rPr lang="en-GB" sz="2400" dirty="0" smtClean="0">
                <a:effectLst>
                  <a:outerShdw blurRad="38100" dist="38100" dir="2700000" algn="tl">
                    <a:srgbClr val="000000">
                      <a:alpha val="43137"/>
                    </a:srgbClr>
                  </a:outerShdw>
                </a:effectLst>
              </a:rPr>
              <a:t/>
            </a:r>
            <a:br>
              <a:rPr lang="en-GB" sz="2400" dirty="0" smtClean="0">
                <a:effectLst>
                  <a:outerShdw blurRad="38100" dist="38100" dir="2700000" algn="tl">
                    <a:srgbClr val="000000">
                      <a:alpha val="43137"/>
                    </a:srgbClr>
                  </a:outerShdw>
                </a:effectLst>
              </a:rPr>
            </a:br>
            <a:r>
              <a:rPr lang="en-GB" sz="2400" b="0" i="1" dirty="0" smtClean="0">
                <a:solidFill>
                  <a:schemeClr val="tx1"/>
                </a:solidFill>
                <a:effectLst>
                  <a:outerShdw blurRad="38100" dist="38100" dir="2700000" algn="tl">
                    <a:srgbClr val="000000">
                      <a:alpha val="43137"/>
                    </a:srgbClr>
                  </a:outerShdw>
                </a:effectLst>
              </a:rPr>
              <a:t>Prevent – </a:t>
            </a:r>
            <a:r>
              <a:rPr lang="en-GB" sz="2400" b="0" i="1" dirty="0" smtClean="0">
                <a:solidFill>
                  <a:schemeClr val="accent2"/>
                </a:solidFill>
                <a:effectLst>
                  <a:outerShdw blurRad="38100" dist="38100" dir="2700000" algn="tl">
                    <a:srgbClr val="000000">
                      <a:alpha val="43137"/>
                    </a:srgbClr>
                  </a:outerShdw>
                </a:effectLst>
              </a:rPr>
              <a:t>Manage</a:t>
            </a:r>
            <a:r>
              <a:rPr lang="en-GB" sz="2400" b="0" i="1" dirty="0" smtClean="0">
                <a:solidFill>
                  <a:schemeClr val="tx1"/>
                </a:solidFill>
                <a:effectLst>
                  <a:outerShdw blurRad="38100" dist="38100" dir="2700000" algn="tl">
                    <a:srgbClr val="000000">
                      <a:alpha val="43137"/>
                    </a:srgbClr>
                  </a:outerShdw>
                </a:effectLst>
              </a:rPr>
              <a:t>: key communication suggestions</a:t>
            </a:r>
            <a:endParaRPr lang="en-GB" sz="2400" b="0" i="1" strike="sngStrike" dirty="0">
              <a:effectLst>
                <a:outerShdw blurRad="38100" dist="38100" dir="2700000" algn="tl">
                  <a:srgbClr val="000000">
                    <a:alpha val="43137"/>
                  </a:srgbClr>
                </a:outerShdw>
              </a:effectLst>
            </a:endParaRPr>
          </a:p>
        </p:txBody>
      </p:sp>
      <p:sp>
        <p:nvSpPr>
          <p:cNvPr id="13" name="TextBox 12"/>
          <p:cNvSpPr txBox="1"/>
          <p:nvPr/>
        </p:nvSpPr>
        <p:spPr>
          <a:xfrm>
            <a:off x="2880360" y="2448573"/>
            <a:ext cx="5745480" cy="17912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Tx/>
              <a:buChar char="-"/>
            </a:pPr>
            <a:r>
              <a:rPr lang="en-GB" sz="1600" dirty="0" smtClean="0">
                <a:solidFill>
                  <a:schemeClr val="tx1"/>
                </a:solidFill>
              </a:rPr>
              <a:t>Inform them about the outbreak: what it is, the school's exclusion</a:t>
            </a:r>
            <a:r>
              <a:rPr lang="en-GB" sz="1600" dirty="0" smtClean="0">
                <a:solidFill>
                  <a:srgbClr val="FF0000"/>
                </a:solidFill>
              </a:rPr>
              <a:t> </a:t>
            </a:r>
            <a:r>
              <a:rPr lang="en-GB" sz="1600" dirty="0" smtClean="0">
                <a:solidFill>
                  <a:schemeClr val="tx1"/>
                </a:solidFill>
              </a:rPr>
              <a:t>policy, what is being done and preventive measures.</a:t>
            </a:r>
            <a:endParaRPr lang="en-GB" sz="1600" strike="sngStrike" dirty="0" smtClean="0">
              <a:solidFill>
                <a:schemeClr val="tx1"/>
              </a:solidFill>
            </a:endParaRPr>
          </a:p>
          <a:p>
            <a:pPr marL="342900" indent="-342900">
              <a:buFontTx/>
              <a:buChar char="-"/>
            </a:pPr>
            <a:r>
              <a:rPr lang="en-GB" sz="1600" dirty="0" smtClean="0">
                <a:solidFill>
                  <a:schemeClr val="tx1"/>
                </a:solidFill>
              </a:rPr>
              <a:t>Inform about actions to take as a parent (if sick child): report to the teacher/school and keep child at home.</a:t>
            </a:r>
          </a:p>
          <a:p>
            <a:pPr marL="342900" indent="-342900">
              <a:buFontTx/>
              <a:buChar char="-"/>
            </a:pPr>
            <a:r>
              <a:rPr lang="en-US" sz="1600" dirty="0" smtClean="0">
                <a:solidFill>
                  <a:schemeClr val="tx1"/>
                </a:solidFill>
              </a:rPr>
              <a:t>Put a call number/information service at the parents’ disposal.</a:t>
            </a:r>
            <a:endParaRPr lang="en-GB" sz="1600" dirty="0" smtClean="0">
              <a:solidFill>
                <a:schemeClr val="tx1"/>
              </a:solidFill>
            </a:endParaRPr>
          </a:p>
        </p:txBody>
      </p:sp>
      <p:sp>
        <p:nvSpPr>
          <p:cNvPr id="14" name="TextBox 13"/>
          <p:cNvSpPr txBox="1"/>
          <p:nvPr/>
        </p:nvSpPr>
        <p:spPr>
          <a:xfrm>
            <a:off x="2871651" y="2042551"/>
            <a:ext cx="2005148" cy="3416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800" b="1" dirty="0" smtClean="0">
                <a:latin typeface="+mn-lt"/>
              </a:rPr>
              <a:t>To parents</a:t>
            </a:r>
          </a:p>
        </p:txBody>
      </p:sp>
      <p:sp>
        <p:nvSpPr>
          <p:cNvPr id="15" name="TextBox 14"/>
          <p:cNvSpPr txBox="1"/>
          <p:nvPr/>
        </p:nvSpPr>
        <p:spPr>
          <a:xfrm>
            <a:off x="2868022" y="4447231"/>
            <a:ext cx="2398245" cy="3416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800" b="1" dirty="0" smtClean="0">
                <a:latin typeface="+mn-lt"/>
              </a:rPr>
              <a:t>To students/staff</a:t>
            </a:r>
            <a:endParaRPr lang="en-GB" sz="1400" b="1" dirty="0" smtClean="0">
              <a:latin typeface="+mn-lt"/>
            </a:endParaRPr>
          </a:p>
        </p:txBody>
      </p:sp>
      <p:sp>
        <p:nvSpPr>
          <p:cNvPr id="18" name="TextBox 17"/>
          <p:cNvSpPr txBox="1"/>
          <p:nvPr/>
        </p:nvSpPr>
        <p:spPr>
          <a:xfrm>
            <a:off x="2865120" y="4842740"/>
            <a:ext cx="5745480" cy="134806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Tx/>
              <a:buChar char="-"/>
            </a:pPr>
            <a:r>
              <a:rPr lang="en-GB" sz="1600" dirty="0" smtClean="0">
                <a:solidFill>
                  <a:schemeClr val="tx1"/>
                </a:solidFill>
              </a:rPr>
              <a:t>Instruct that those infected need to report to the school and stay home.</a:t>
            </a:r>
          </a:p>
          <a:p>
            <a:pPr marL="342900" indent="-342900">
              <a:buFontTx/>
              <a:buChar char="-"/>
            </a:pPr>
            <a:r>
              <a:rPr lang="en-GB" sz="1600" dirty="0" smtClean="0">
                <a:solidFill>
                  <a:schemeClr val="tx1"/>
                </a:solidFill>
              </a:rPr>
              <a:t>Restrict access to food handling and storage.</a:t>
            </a:r>
          </a:p>
          <a:p>
            <a:pPr marL="342900" indent="-342900">
              <a:buFontTx/>
              <a:buChar char="-"/>
            </a:pPr>
            <a:r>
              <a:rPr lang="en-US" sz="1600" dirty="0" smtClean="0">
                <a:solidFill>
                  <a:schemeClr val="tx1"/>
                </a:solidFill>
              </a:rPr>
              <a:t>Redouble efforts to ensure hand washing and other hygiene measures (e.g. appropriate surface cleaning).</a:t>
            </a:r>
            <a:endParaRPr lang="en-GB" sz="1600" dirty="0" smtClean="0">
              <a:solidFill>
                <a:schemeClr val="tx1"/>
              </a:solidFill>
            </a:endParaRPr>
          </a:p>
        </p:txBody>
      </p:sp>
      <p:pic>
        <p:nvPicPr>
          <p:cNvPr id="3" name="Picture 2" descr="C:\Documents and Settings\syllak\My Documents\Downloads\shutterstock_3273930 - parents.jpg"/>
          <p:cNvPicPr>
            <a:picLocks noChangeAspect="1" noChangeArrowheads="1"/>
          </p:cNvPicPr>
          <p:nvPr/>
        </p:nvPicPr>
        <p:blipFill>
          <a:blip r:embed="rId3" cstate="print"/>
          <a:srcRect/>
          <a:stretch>
            <a:fillRect/>
          </a:stretch>
        </p:blipFill>
        <p:spPr bwMode="auto">
          <a:xfrm>
            <a:off x="379550" y="2042551"/>
            <a:ext cx="2370296" cy="1602420"/>
          </a:xfrm>
          <a:prstGeom prst="rect">
            <a:avLst/>
          </a:prstGeom>
          <a:noFill/>
          <a:ln w="15875">
            <a:solidFill>
              <a:schemeClr val="accent2"/>
            </a:solidFill>
          </a:ln>
        </p:spPr>
      </p:pic>
      <p:pic>
        <p:nvPicPr>
          <p:cNvPr id="1031" name="Picture 7" descr="C:\Documents and Settings\syllak\My Documents\Downloads\shutterstock_7605643 - children.jpg"/>
          <p:cNvPicPr>
            <a:picLocks noGrp="1" noChangeAspect="1" noChangeArrowheads="1"/>
          </p:cNvPicPr>
          <p:nvPr>
            <p:ph idx="1"/>
          </p:nvPr>
        </p:nvPicPr>
        <p:blipFill>
          <a:blip r:embed="rId4" cstate="print"/>
          <a:srcRect/>
          <a:stretch>
            <a:fillRect/>
          </a:stretch>
        </p:blipFill>
        <p:spPr bwMode="auto">
          <a:xfrm>
            <a:off x="329906" y="4447231"/>
            <a:ext cx="2369751" cy="1419206"/>
          </a:xfrm>
          <a:prstGeom prst="rect">
            <a:avLst/>
          </a:prstGeom>
          <a:noFill/>
          <a:ln w="15875">
            <a:solidFill>
              <a:schemeClr val="accent2"/>
            </a:solidFill>
          </a:ln>
        </p:spPr>
      </p:pic>
      <p:pic>
        <p:nvPicPr>
          <p:cNvPr id="9" name="Picture 8" descr="C:\Documents and Settings\syllak\My Documents\Downloads\shutterstock_67306258 - teacher.jpg"/>
          <p:cNvPicPr>
            <a:picLocks noChangeAspect="1" noChangeArrowheads="1"/>
          </p:cNvPicPr>
          <p:nvPr/>
        </p:nvPicPr>
        <p:blipFill>
          <a:blip r:embed="rId5" cstate="print"/>
          <a:srcRect/>
          <a:stretch>
            <a:fillRect/>
          </a:stretch>
        </p:blipFill>
        <p:spPr bwMode="auto">
          <a:xfrm>
            <a:off x="7145866" y="1035357"/>
            <a:ext cx="1422406" cy="1066805"/>
          </a:xfrm>
          <a:prstGeom prst="rect">
            <a:avLst/>
          </a:prstGeom>
          <a:noFill/>
          <a:ln>
            <a:solidFill>
              <a:schemeClr val="accent2"/>
            </a:solidFill>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7804150" cy="822325"/>
          </a:xfrm>
        </p:spPr>
        <p:txBody>
          <a:bodyPr/>
          <a:lstStyle/>
          <a:p>
            <a:pPr lvl="1"/>
            <a:r>
              <a:rPr lang="en-GB" dirty="0" smtClean="0"/>
              <a:t>Gastroenteritis: what </a:t>
            </a:r>
            <a:r>
              <a:rPr lang="en-GB" dirty="0" smtClean="0">
                <a:solidFill>
                  <a:schemeClr val="tx1"/>
                </a:solidFill>
              </a:rPr>
              <a:t>can</a:t>
            </a:r>
            <a:r>
              <a:rPr lang="en-GB" dirty="0" smtClean="0"/>
              <a:t> </a:t>
            </a:r>
            <a:r>
              <a:rPr lang="en-GB" dirty="0" smtClean="0">
                <a:solidFill>
                  <a:schemeClr val="accent2"/>
                </a:solidFill>
              </a:rPr>
              <a:t>schools </a:t>
            </a:r>
            <a:r>
              <a:rPr lang="en-GB" dirty="0" smtClean="0"/>
              <a:t>do?</a:t>
            </a:r>
            <a:r>
              <a:rPr lang="en-GB" sz="2200" dirty="0" smtClean="0">
                <a:effectLst>
                  <a:outerShdw blurRad="38100" dist="38100" dir="2700000" algn="tl">
                    <a:srgbClr val="000000">
                      <a:alpha val="43137"/>
                    </a:srgbClr>
                  </a:outerShdw>
                </a:effectLst>
              </a:rPr>
              <a:t/>
            </a:r>
            <a:br>
              <a:rPr lang="en-GB" sz="2200" dirty="0" smtClean="0">
                <a:effectLst>
                  <a:outerShdw blurRad="38100" dist="38100" dir="2700000" algn="tl">
                    <a:srgbClr val="000000">
                      <a:alpha val="43137"/>
                    </a:srgbClr>
                  </a:outerShdw>
                </a:effectLst>
              </a:rPr>
            </a:br>
            <a:r>
              <a:rPr lang="en-GB" sz="2200" b="0" i="1" dirty="0" smtClean="0">
                <a:solidFill>
                  <a:schemeClr val="tx1"/>
                </a:solidFill>
                <a:effectLst>
                  <a:outerShdw blurRad="38100" dist="38100" dir="2700000" algn="tl">
                    <a:srgbClr val="000000">
                      <a:alpha val="43137"/>
                    </a:srgbClr>
                  </a:outerShdw>
                </a:effectLst>
              </a:rPr>
              <a:t>Prevent – </a:t>
            </a:r>
            <a:r>
              <a:rPr lang="en-GB" sz="2200" b="0" i="1" dirty="0" smtClean="0">
                <a:solidFill>
                  <a:schemeClr val="accent2"/>
                </a:solidFill>
                <a:effectLst>
                  <a:outerShdw blurRad="38100" dist="38100" dir="2700000" algn="tl">
                    <a:srgbClr val="000000">
                      <a:alpha val="43137"/>
                    </a:srgbClr>
                  </a:outerShdw>
                </a:effectLst>
              </a:rPr>
              <a:t>Manage</a:t>
            </a:r>
            <a:r>
              <a:rPr lang="en-GB" sz="2200" b="0" i="1" dirty="0" smtClean="0">
                <a:solidFill>
                  <a:schemeClr val="tx1"/>
                </a:solidFill>
                <a:effectLst>
                  <a:outerShdw blurRad="38100" dist="38100" dir="2700000" algn="tl">
                    <a:srgbClr val="000000">
                      <a:alpha val="43137"/>
                    </a:srgbClr>
                  </a:outerShdw>
                </a:effectLst>
              </a:rPr>
              <a:t>: </a:t>
            </a:r>
            <a:r>
              <a:rPr lang="en-GB" sz="2200" b="0" i="1" dirty="0" smtClean="0">
                <a:effectLst>
                  <a:outerShdw blurRad="38100" dist="38100" dir="2700000" algn="tl">
                    <a:srgbClr val="000000">
                      <a:alpha val="43137"/>
                    </a:srgbClr>
                  </a:outerShdw>
                </a:effectLst>
              </a:rPr>
              <a:t>letter to inform parents about an outbreak</a:t>
            </a:r>
            <a:r>
              <a:rPr lang="en-GB" sz="2000" dirty="0" smtClean="0"/>
              <a:t/>
            </a:r>
            <a:br>
              <a:rPr lang="en-GB" sz="2000" dirty="0" smtClean="0"/>
            </a:br>
            <a:endParaRPr lang="en-GB" sz="2000" dirty="0"/>
          </a:p>
        </p:txBody>
      </p:sp>
      <p:sp>
        <p:nvSpPr>
          <p:cNvPr id="5" name="TextBox 4"/>
          <p:cNvSpPr txBox="1"/>
          <p:nvPr/>
        </p:nvSpPr>
        <p:spPr>
          <a:xfrm>
            <a:off x="6758093" y="3701627"/>
            <a:ext cx="1737360" cy="1754326"/>
          </a:xfrm>
          <a:prstGeom prst="rect">
            <a:avLst/>
          </a:prstGeom>
          <a:noFill/>
          <a:ln>
            <a:solidFill>
              <a:srgbClr val="FF0000"/>
            </a:solidFill>
            <a:prstDash val="sysDash"/>
          </a:ln>
        </p:spPr>
        <p:txBody>
          <a:bodyPr wrap="square" rtlCol="0">
            <a:spAutoFit/>
          </a:bodyPr>
          <a:lstStyle/>
          <a:p>
            <a:pPr algn="ctr"/>
            <a:r>
              <a:rPr lang="en-GB" dirty="0" smtClean="0">
                <a:solidFill>
                  <a:srgbClr val="FF0000"/>
                </a:solidFill>
              </a:rPr>
              <a:t>Provide a contact point and a reference for additional information</a:t>
            </a:r>
            <a:endParaRPr lang="en-GB" dirty="0">
              <a:solidFill>
                <a:srgbClr val="FF0000"/>
              </a:solidFill>
            </a:endParaRPr>
          </a:p>
        </p:txBody>
      </p:sp>
      <p:sp>
        <p:nvSpPr>
          <p:cNvPr id="7" name="TextBox 6"/>
          <p:cNvSpPr txBox="1"/>
          <p:nvPr/>
        </p:nvSpPr>
        <p:spPr>
          <a:xfrm>
            <a:off x="180475" y="2850684"/>
            <a:ext cx="1981200" cy="1754326"/>
          </a:xfrm>
          <a:prstGeom prst="rect">
            <a:avLst/>
          </a:prstGeom>
          <a:noFill/>
          <a:ln>
            <a:solidFill>
              <a:srgbClr val="FF0000"/>
            </a:solidFill>
            <a:prstDash val="sysDash"/>
          </a:ln>
        </p:spPr>
        <p:txBody>
          <a:bodyPr wrap="square" rtlCol="0">
            <a:spAutoFit/>
          </a:bodyPr>
          <a:lstStyle/>
          <a:p>
            <a:pPr algn="ctr"/>
            <a:r>
              <a:rPr lang="en-GB" dirty="0" smtClean="0">
                <a:solidFill>
                  <a:srgbClr val="FF0000"/>
                </a:solidFill>
              </a:rPr>
              <a:t>Allocate  “roles and responsibilities” in an action orientated manner</a:t>
            </a:r>
          </a:p>
        </p:txBody>
      </p:sp>
      <p:sp>
        <p:nvSpPr>
          <p:cNvPr id="10" name="TextBox 9"/>
          <p:cNvSpPr txBox="1"/>
          <p:nvPr/>
        </p:nvSpPr>
        <p:spPr>
          <a:xfrm>
            <a:off x="156412" y="1848050"/>
            <a:ext cx="1981200" cy="923330"/>
          </a:xfrm>
          <a:prstGeom prst="rect">
            <a:avLst/>
          </a:prstGeom>
          <a:noFill/>
          <a:ln>
            <a:solidFill>
              <a:srgbClr val="FF0000"/>
            </a:solidFill>
            <a:prstDash val="sysDash"/>
          </a:ln>
        </p:spPr>
        <p:txBody>
          <a:bodyPr wrap="square" rtlCol="0">
            <a:spAutoFit/>
          </a:bodyPr>
          <a:lstStyle/>
          <a:p>
            <a:pPr algn="ctr"/>
            <a:r>
              <a:rPr lang="en-GB" dirty="0" smtClean="0">
                <a:solidFill>
                  <a:srgbClr val="FF0000"/>
                </a:solidFill>
              </a:rPr>
              <a:t>Acknowledge  issue and explains it</a:t>
            </a:r>
          </a:p>
        </p:txBody>
      </p:sp>
      <p:sp>
        <p:nvSpPr>
          <p:cNvPr id="13" name="Right Brace 12"/>
          <p:cNvSpPr/>
          <p:nvPr/>
        </p:nvSpPr>
        <p:spPr bwMode="auto">
          <a:xfrm flipH="1">
            <a:off x="2255699" y="2138947"/>
            <a:ext cx="689810" cy="604253"/>
          </a:xfrm>
          <a:prstGeom prst="rightBrace">
            <a:avLst>
              <a:gd name="adj1" fmla="val 8333"/>
              <a:gd name="adj2" fmla="val 41489"/>
            </a:avLst>
          </a:prstGeom>
          <a:noFill/>
          <a:ln w="381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14" name="Right Brace 13"/>
          <p:cNvSpPr/>
          <p:nvPr/>
        </p:nvSpPr>
        <p:spPr bwMode="auto">
          <a:xfrm flipH="1">
            <a:off x="2327889" y="2779740"/>
            <a:ext cx="633662" cy="1363579"/>
          </a:xfrm>
          <a:prstGeom prst="rightBrace">
            <a:avLst/>
          </a:prstGeom>
          <a:noFill/>
          <a:ln w="381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2957473" y="1187938"/>
            <a:ext cx="3240128" cy="4610460"/>
          </a:xfrm>
          <a:prstGeom prst="rect">
            <a:avLst/>
          </a:prstGeom>
          <a:noFill/>
          <a:ln w="9525">
            <a:solidFill>
              <a:schemeClr val="accent1"/>
            </a:solidFill>
            <a:miter lim="800000"/>
            <a:headEnd/>
            <a:tailEnd/>
          </a:ln>
        </p:spPr>
      </p:pic>
      <p:cxnSp>
        <p:nvCxnSpPr>
          <p:cNvPr id="9" name="Straight Arrow Connector 8"/>
          <p:cNvCxnSpPr/>
          <p:nvPr/>
        </p:nvCxnSpPr>
        <p:spPr bwMode="auto">
          <a:xfrm flipH="1" flipV="1">
            <a:off x="4842933" y="4250267"/>
            <a:ext cx="1825414" cy="8467"/>
          </a:xfrm>
          <a:prstGeom prst="straightConnector1">
            <a:avLst/>
          </a:prstGeom>
          <a:noFill/>
          <a:ln w="38100" cap="flat" cmpd="sng" algn="ctr">
            <a:solidFill>
              <a:srgbClr val="FF0000"/>
            </a:solidFill>
            <a:prstDash val="solid"/>
            <a:round/>
            <a:headEnd type="none" w="med" len="med"/>
            <a:tailEnd type="arrow"/>
          </a:ln>
          <a:effectLst/>
        </p:spPr>
      </p:cxnSp>
      <p:pic>
        <p:nvPicPr>
          <p:cNvPr id="16" name="Picture 15" descr="C:\Documents and Settings\syllak\My Documents\Downloads\shutterstock_67306258 - teacher.jpg"/>
          <p:cNvPicPr>
            <a:picLocks noChangeAspect="1" noChangeArrowheads="1"/>
          </p:cNvPicPr>
          <p:nvPr/>
        </p:nvPicPr>
        <p:blipFill>
          <a:blip r:embed="rId4" cstate="print"/>
          <a:srcRect/>
          <a:stretch>
            <a:fillRect/>
          </a:stretch>
        </p:blipFill>
        <p:spPr bwMode="auto">
          <a:xfrm>
            <a:off x="7145866" y="1035357"/>
            <a:ext cx="1422406" cy="1066805"/>
          </a:xfrm>
          <a:prstGeom prst="rect">
            <a:avLst/>
          </a:prstGeom>
          <a:noFill/>
          <a:ln>
            <a:solidFill>
              <a:schemeClr val="accent2"/>
            </a:solidFill>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HEALTH SYMBOL.jpg"/>
          <p:cNvPicPr>
            <a:picLocks noChangeAspect="1"/>
          </p:cNvPicPr>
          <p:nvPr/>
        </p:nvPicPr>
        <p:blipFill>
          <a:blip r:embed="rId3" cstate="print"/>
          <a:stretch>
            <a:fillRect/>
          </a:stretch>
        </p:blipFill>
        <p:spPr>
          <a:xfrm>
            <a:off x="1303868" y="1481667"/>
            <a:ext cx="1524000" cy="1524000"/>
          </a:xfrm>
          <a:prstGeom prst="rect">
            <a:avLst/>
          </a:prstGeom>
          <a:noFill/>
          <a:ln w="9525">
            <a:solidFill>
              <a:schemeClr val="accent2"/>
            </a:solidFill>
            <a:miter lim="800000"/>
            <a:headEnd/>
            <a:tailEnd/>
          </a:ln>
          <a:effectLst/>
        </p:spPr>
      </p:pic>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Gastroenteritis: what </a:t>
            </a:r>
            <a:r>
              <a:rPr lang="en-GB" dirty="0" smtClean="0">
                <a:solidFill>
                  <a:schemeClr val="tx1"/>
                </a:solidFill>
                <a:effectLst>
                  <a:outerShdw blurRad="38100" dist="38100" dir="2700000" algn="tl">
                    <a:srgbClr val="000000">
                      <a:alpha val="43137"/>
                    </a:srgbClr>
                  </a:outerShdw>
                </a:effectLst>
              </a:rPr>
              <a:t>can your role be</a:t>
            </a:r>
            <a:r>
              <a:rPr lang="en-GB" dirty="0" smtClean="0">
                <a:effectLst>
                  <a:outerShdw blurRad="38100" dist="38100" dir="2700000" algn="tl">
                    <a:srgbClr val="000000">
                      <a:alpha val="43137"/>
                    </a:srgbClr>
                  </a:outerShdw>
                </a:effectLst>
              </a:rPr>
              <a:t>?</a:t>
            </a:r>
            <a:br>
              <a:rPr lang="en-GB" dirty="0" smtClean="0">
                <a:effectLst>
                  <a:outerShdw blurRad="38100" dist="38100" dir="2700000" algn="tl">
                    <a:srgbClr val="000000">
                      <a:alpha val="43137"/>
                    </a:srgbClr>
                  </a:outerShdw>
                </a:effectLst>
              </a:rPr>
            </a:br>
            <a:r>
              <a:rPr lang="en-GB" b="0" i="1" dirty="0" smtClean="0">
                <a:solidFill>
                  <a:schemeClr val="tx1"/>
                </a:solidFill>
              </a:rPr>
              <a:t>Who communicates with whom? </a:t>
            </a:r>
          </a:p>
        </p:txBody>
      </p:sp>
      <p:pic>
        <p:nvPicPr>
          <p:cNvPr id="4" name="Picture 3" descr="C:\Documents and Settings\syllak\My Documents\Downloads\shutterstock_67306258 - teacher.jpg"/>
          <p:cNvPicPr>
            <a:picLocks noChangeAspect="1" noChangeArrowheads="1"/>
          </p:cNvPicPr>
          <p:nvPr/>
        </p:nvPicPr>
        <p:blipFill>
          <a:blip r:embed="rId4" cstate="print"/>
          <a:srcRect/>
          <a:stretch>
            <a:fillRect/>
          </a:stretch>
        </p:blipFill>
        <p:spPr bwMode="auto">
          <a:xfrm>
            <a:off x="5537200" y="1594146"/>
            <a:ext cx="1847668" cy="1385751"/>
          </a:xfrm>
          <a:prstGeom prst="rect">
            <a:avLst/>
          </a:prstGeom>
          <a:noFill/>
          <a:ln>
            <a:solidFill>
              <a:schemeClr val="accent2"/>
            </a:solidFill>
          </a:ln>
        </p:spPr>
      </p:pic>
      <p:pic>
        <p:nvPicPr>
          <p:cNvPr id="6" name="Picture 4" descr="C:\Documents and Settings\syllak\My Documents\Downloads\shutterstock_33982576 - parents and kids.jpg"/>
          <p:cNvPicPr>
            <a:picLocks noChangeAspect="1" noChangeArrowheads="1"/>
          </p:cNvPicPr>
          <p:nvPr/>
        </p:nvPicPr>
        <p:blipFill>
          <a:blip r:embed="rId5" cstate="print"/>
          <a:srcRect/>
          <a:stretch>
            <a:fillRect/>
          </a:stretch>
        </p:blipFill>
        <p:spPr bwMode="auto">
          <a:xfrm>
            <a:off x="6765351" y="3764073"/>
            <a:ext cx="1749695" cy="1436915"/>
          </a:xfrm>
          <a:prstGeom prst="rect">
            <a:avLst/>
          </a:prstGeom>
          <a:noFill/>
          <a:ln>
            <a:solidFill>
              <a:schemeClr val="accent2"/>
            </a:solidFill>
          </a:ln>
        </p:spPr>
      </p:pic>
      <p:pic>
        <p:nvPicPr>
          <p:cNvPr id="7" name="Picture 6" descr="C:\Documents and Settings\syllak\My Documents\Downloads\shutterstock_56416747 - catering staff.jpg"/>
          <p:cNvPicPr>
            <a:picLocks noChangeAspect="1" noChangeArrowheads="1"/>
          </p:cNvPicPr>
          <p:nvPr/>
        </p:nvPicPr>
        <p:blipFill>
          <a:blip r:embed="rId6" cstate="print"/>
          <a:srcRect/>
          <a:stretch>
            <a:fillRect/>
          </a:stretch>
        </p:blipFill>
        <p:spPr bwMode="auto">
          <a:xfrm>
            <a:off x="4760686" y="3761685"/>
            <a:ext cx="1785258" cy="1436915"/>
          </a:xfrm>
          <a:prstGeom prst="rect">
            <a:avLst/>
          </a:prstGeom>
          <a:noFill/>
          <a:ln>
            <a:solidFill>
              <a:schemeClr val="accent2"/>
            </a:solidFill>
          </a:ln>
        </p:spPr>
      </p:pic>
      <p:pic>
        <p:nvPicPr>
          <p:cNvPr id="8" name="Picture 2"/>
          <p:cNvPicPr>
            <a:picLocks noChangeAspect="1" noChangeArrowheads="1"/>
          </p:cNvPicPr>
          <p:nvPr/>
        </p:nvPicPr>
        <p:blipFill>
          <a:blip r:embed="rId7" cstate="print"/>
          <a:srcRect/>
          <a:stretch>
            <a:fillRect/>
          </a:stretch>
        </p:blipFill>
        <p:spPr bwMode="auto">
          <a:xfrm>
            <a:off x="264645" y="3810719"/>
            <a:ext cx="1793965" cy="1399903"/>
          </a:xfrm>
          <a:prstGeom prst="rect">
            <a:avLst/>
          </a:prstGeom>
          <a:noFill/>
          <a:ln w="9525">
            <a:solidFill>
              <a:schemeClr val="accent2"/>
            </a:solidFill>
            <a:miter lim="800000"/>
            <a:headEnd/>
            <a:tailEnd/>
          </a:ln>
          <a:effectLst/>
        </p:spPr>
      </p:pic>
      <p:cxnSp>
        <p:nvCxnSpPr>
          <p:cNvPr id="11" name="Straight Arrow Connector 10"/>
          <p:cNvCxnSpPr/>
          <p:nvPr/>
        </p:nvCxnSpPr>
        <p:spPr bwMode="auto">
          <a:xfrm flipH="1">
            <a:off x="3556000" y="2099728"/>
            <a:ext cx="1676400" cy="0"/>
          </a:xfrm>
          <a:prstGeom prst="straightConnector1">
            <a:avLst/>
          </a:prstGeom>
          <a:noFill/>
          <a:ln w="38100" cap="flat" cmpd="sng" algn="ctr">
            <a:noFill/>
            <a:prstDash val="solid"/>
            <a:round/>
            <a:headEnd type="arrow"/>
            <a:tailEnd type="arrow"/>
          </a:ln>
          <a:effectLst/>
        </p:spPr>
      </p:cxnSp>
      <p:cxnSp>
        <p:nvCxnSpPr>
          <p:cNvPr id="13" name="Straight Arrow Connector 12"/>
          <p:cNvCxnSpPr/>
          <p:nvPr/>
        </p:nvCxnSpPr>
        <p:spPr bwMode="auto">
          <a:xfrm flipH="1">
            <a:off x="1608667" y="3132661"/>
            <a:ext cx="423333" cy="474133"/>
          </a:xfrm>
          <a:prstGeom prst="straightConnector1">
            <a:avLst/>
          </a:prstGeom>
          <a:noFill/>
          <a:ln w="38100" cap="flat" cmpd="sng" algn="ctr">
            <a:solidFill>
              <a:schemeClr val="accent2"/>
            </a:solidFill>
            <a:prstDash val="solid"/>
            <a:round/>
            <a:headEnd type="none" w="med" len="med"/>
            <a:tailEnd type="arrow"/>
          </a:ln>
          <a:effectLst/>
        </p:spPr>
      </p:cxnSp>
      <p:cxnSp>
        <p:nvCxnSpPr>
          <p:cNvPr id="14" name="Straight Arrow Connector 13"/>
          <p:cNvCxnSpPr/>
          <p:nvPr/>
        </p:nvCxnSpPr>
        <p:spPr bwMode="auto">
          <a:xfrm>
            <a:off x="2082800" y="3149595"/>
            <a:ext cx="389466" cy="474133"/>
          </a:xfrm>
          <a:prstGeom prst="straightConnector1">
            <a:avLst/>
          </a:prstGeom>
          <a:noFill/>
          <a:ln w="38100" cap="flat" cmpd="sng" algn="ctr">
            <a:solidFill>
              <a:schemeClr val="accent2"/>
            </a:solidFill>
            <a:prstDash val="solid"/>
            <a:round/>
            <a:headEnd type="none" w="med" len="med"/>
            <a:tailEnd type="arrow"/>
          </a:ln>
          <a:effectLst/>
        </p:spPr>
      </p:cxnSp>
      <p:cxnSp>
        <p:nvCxnSpPr>
          <p:cNvPr id="19" name="Straight Arrow Connector 18"/>
          <p:cNvCxnSpPr/>
          <p:nvPr/>
        </p:nvCxnSpPr>
        <p:spPr bwMode="auto">
          <a:xfrm flipH="1">
            <a:off x="5960534" y="3149595"/>
            <a:ext cx="423333" cy="474133"/>
          </a:xfrm>
          <a:prstGeom prst="straightConnector1">
            <a:avLst/>
          </a:prstGeom>
          <a:noFill/>
          <a:ln w="38100" cap="flat" cmpd="sng" algn="ctr">
            <a:solidFill>
              <a:schemeClr val="accent2"/>
            </a:solidFill>
            <a:prstDash val="solid"/>
            <a:round/>
            <a:headEnd type="none" w="med" len="med"/>
            <a:tailEnd type="arrow"/>
          </a:ln>
          <a:effectLst/>
        </p:spPr>
      </p:cxnSp>
      <p:cxnSp>
        <p:nvCxnSpPr>
          <p:cNvPr id="20" name="Straight Arrow Connector 19"/>
          <p:cNvCxnSpPr/>
          <p:nvPr/>
        </p:nvCxnSpPr>
        <p:spPr bwMode="auto">
          <a:xfrm>
            <a:off x="6417733" y="3166529"/>
            <a:ext cx="372533" cy="474133"/>
          </a:xfrm>
          <a:prstGeom prst="straightConnector1">
            <a:avLst/>
          </a:prstGeom>
          <a:noFill/>
          <a:ln w="38100" cap="flat" cmpd="sng" algn="ctr">
            <a:solidFill>
              <a:schemeClr val="accent2"/>
            </a:solidFill>
            <a:prstDash val="solid"/>
            <a:round/>
            <a:headEnd type="none" w="med" len="med"/>
            <a:tailEnd type="arrow"/>
          </a:ln>
          <a:effectLst/>
        </p:spPr>
      </p:cxnSp>
      <p:cxnSp>
        <p:nvCxnSpPr>
          <p:cNvPr id="24" name="Straight Arrow Connector 23"/>
          <p:cNvCxnSpPr/>
          <p:nvPr/>
        </p:nvCxnSpPr>
        <p:spPr bwMode="auto">
          <a:xfrm>
            <a:off x="3454398" y="2353728"/>
            <a:ext cx="1744133" cy="0"/>
          </a:xfrm>
          <a:prstGeom prst="straightConnector1">
            <a:avLst/>
          </a:prstGeom>
          <a:noFill/>
          <a:ln w="60325" cap="flat" cmpd="sng" algn="ctr">
            <a:solidFill>
              <a:schemeClr val="accent2"/>
            </a:solidFill>
            <a:prstDash val="solid"/>
            <a:round/>
            <a:headEnd type="arrow"/>
            <a:tailEnd type="arrow"/>
          </a:ln>
          <a:effectLst/>
        </p:spPr>
      </p:cxnSp>
      <p:pic>
        <p:nvPicPr>
          <p:cNvPr id="15" name="Picture 14" descr="media-62264485.jpg"/>
          <p:cNvPicPr>
            <a:picLocks noChangeAspect="1"/>
          </p:cNvPicPr>
          <p:nvPr/>
        </p:nvPicPr>
        <p:blipFill>
          <a:blip r:embed="rId8" cstate="print"/>
          <a:stretch>
            <a:fillRect/>
          </a:stretch>
        </p:blipFill>
        <p:spPr>
          <a:xfrm>
            <a:off x="2269065" y="3847253"/>
            <a:ext cx="1879601" cy="1390905"/>
          </a:xfrm>
          <a:prstGeom prst="rect">
            <a:avLst/>
          </a:prstGeom>
          <a:noFill/>
          <a:ln>
            <a:solidFill>
              <a:schemeClr val="accent2"/>
            </a:solidFill>
          </a:ln>
        </p:spPr>
      </p:pic>
      <p:pic>
        <p:nvPicPr>
          <p:cNvPr id="16" name="Picture 15" descr="speople in street.jpg"/>
          <p:cNvPicPr>
            <a:picLocks noChangeAspect="1"/>
          </p:cNvPicPr>
          <p:nvPr/>
        </p:nvPicPr>
        <p:blipFill>
          <a:blip r:embed="rId9" cstate="print"/>
          <a:srcRect/>
          <a:stretch>
            <a:fillRect/>
          </a:stretch>
        </p:blipFill>
        <p:spPr>
          <a:xfrm>
            <a:off x="321733" y="5392880"/>
            <a:ext cx="4216400" cy="940187"/>
          </a:xfrm>
          <a:prstGeom prst="rect">
            <a:avLst/>
          </a:prstGeom>
        </p:spPr>
      </p:pic>
      <p:pic>
        <p:nvPicPr>
          <p:cNvPr id="17" name="Picture 16" descr="speople in street.jpg"/>
          <p:cNvPicPr>
            <a:picLocks noChangeAspect="1"/>
          </p:cNvPicPr>
          <p:nvPr/>
        </p:nvPicPr>
        <p:blipFill>
          <a:blip r:embed="rId9" cstate="print"/>
          <a:srcRect/>
          <a:stretch>
            <a:fillRect/>
          </a:stretch>
        </p:blipFill>
        <p:spPr>
          <a:xfrm>
            <a:off x="4538133" y="5392880"/>
            <a:ext cx="4216400" cy="940187"/>
          </a:xfrm>
          <a:prstGeom prst="rect">
            <a:avLst/>
          </a:prstGeom>
        </p:spPr>
      </p:pic>
      <p:sp>
        <p:nvSpPr>
          <p:cNvPr id="18" name="TextBox 17"/>
          <p:cNvSpPr txBox="1"/>
          <p:nvPr/>
        </p:nvSpPr>
        <p:spPr>
          <a:xfrm rot="20234883">
            <a:off x="423371" y="1174953"/>
            <a:ext cx="166675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rgbClr val="333333"/>
                </a:solidFill>
                <a:latin typeface="+mn-lt"/>
              </a:rPr>
              <a:t>Health authorities</a:t>
            </a:r>
            <a:endParaRPr lang="en-GB" sz="1600" b="1" dirty="0" smtClean="0">
              <a:solidFill>
                <a:srgbClr val="333333"/>
              </a:solidFill>
              <a:latin typeface="+mn-lt"/>
            </a:endParaRPr>
          </a:p>
        </p:txBody>
      </p:sp>
      <p:sp>
        <p:nvSpPr>
          <p:cNvPr id="21" name="TextBox 20"/>
          <p:cNvSpPr txBox="1"/>
          <p:nvPr/>
        </p:nvSpPr>
        <p:spPr>
          <a:xfrm rot="20234883">
            <a:off x="5367902" y="1347318"/>
            <a:ext cx="166675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rgbClr val="333333"/>
                </a:solidFill>
                <a:latin typeface="+mn-lt"/>
              </a:rPr>
              <a:t>Schools</a:t>
            </a:r>
            <a:endParaRPr lang="en-GB" sz="1600" b="1" dirty="0" smtClean="0">
              <a:solidFill>
                <a:srgbClr val="333333"/>
              </a:solidFill>
              <a:latin typeface="+mn-lt"/>
            </a:endParaRPr>
          </a:p>
        </p:txBody>
      </p:sp>
      <p:sp>
        <p:nvSpPr>
          <p:cNvPr id="22" name="TextBox 21"/>
          <p:cNvSpPr txBox="1"/>
          <p:nvPr/>
        </p:nvSpPr>
        <p:spPr>
          <a:xfrm>
            <a:off x="3505236" y="1702918"/>
            <a:ext cx="166675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rgbClr val="333333"/>
                </a:solidFill>
                <a:latin typeface="+mn-lt"/>
              </a:rPr>
              <a:t>DIALOGUE</a:t>
            </a:r>
            <a:endParaRPr lang="en-GB" sz="1600" b="1" dirty="0" smtClean="0">
              <a:solidFill>
                <a:srgbClr val="333333"/>
              </a:solidFill>
              <a:latin typeface="+mn-lt"/>
            </a:endParaRPr>
          </a:p>
        </p:txBody>
      </p:sp>
      <p:sp>
        <p:nvSpPr>
          <p:cNvPr id="25" name="Oval 24"/>
          <p:cNvSpPr/>
          <p:nvPr/>
        </p:nvSpPr>
        <p:spPr bwMode="auto">
          <a:xfrm>
            <a:off x="762000" y="1049866"/>
            <a:ext cx="2794000" cy="2048933"/>
          </a:xfrm>
          <a:prstGeom prst="ellipse">
            <a:avLst/>
          </a:prstGeom>
          <a:noFill/>
          <a:ln w="381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Tree>
  </p:cSld>
  <p:clrMapOvr>
    <a:masterClrMapping/>
  </p:clrMapOvr>
  <p:transition>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Gastroenteritis: </a:t>
            </a:r>
            <a:r>
              <a:rPr lang="en-GB" sz="2400" dirty="0" smtClean="0">
                <a:solidFill>
                  <a:schemeClr val="tx1">
                    <a:lumMod val="95000"/>
                    <a:lumOff val="5000"/>
                  </a:schemeClr>
                </a:solidFill>
              </a:rPr>
              <a:t>what can </a:t>
            </a:r>
            <a:r>
              <a:rPr lang="en-GB" sz="2400" dirty="0" smtClean="0">
                <a:solidFill>
                  <a:schemeClr val="accent2"/>
                </a:solidFill>
              </a:rPr>
              <a:t>health authorities </a:t>
            </a:r>
            <a:r>
              <a:rPr lang="en-GB" sz="2400" dirty="0" smtClean="0">
                <a:solidFill>
                  <a:schemeClr val="tx1">
                    <a:lumMod val="95000"/>
                    <a:lumOff val="5000"/>
                  </a:schemeClr>
                </a:solidFill>
              </a:rPr>
              <a:t>do?</a:t>
            </a:r>
            <a:r>
              <a:rPr lang="en-GB" sz="2400" dirty="0" smtClean="0">
                <a:solidFill>
                  <a:schemeClr val="tx1">
                    <a:lumMod val="95000"/>
                    <a:lumOff val="5000"/>
                  </a:schemeClr>
                </a:solidFill>
                <a:effectLst>
                  <a:outerShdw blurRad="38100" dist="38100" dir="2700000" algn="tl">
                    <a:srgbClr val="000000">
                      <a:alpha val="43137"/>
                    </a:srgbClr>
                  </a:outerShdw>
                </a:effectLst>
              </a:rPr>
              <a:t/>
            </a:r>
            <a:br>
              <a:rPr lang="en-GB" sz="2400" dirty="0" smtClean="0">
                <a:solidFill>
                  <a:schemeClr val="tx1">
                    <a:lumMod val="95000"/>
                    <a:lumOff val="5000"/>
                  </a:schemeClr>
                </a:solidFill>
                <a:effectLst>
                  <a:outerShdw blurRad="38100" dist="38100" dir="2700000" algn="tl">
                    <a:srgbClr val="000000">
                      <a:alpha val="43137"/>
                    </a:srgbClr>
                  </a:outerShdw>
                </a:effectLst>
              </a:rPr>
            </a:br>
            <a:r>
              <a:rPr lang="en-GB" sz="2400" b="0" i="1" dirty="0" smtClean="0">
                <a:solidFill>
                  <a:schemeClr val="accent2"/>
                </a:solidFill>
                <a:effectLst>
                  <a:outerShdw blurRad="38100" dist="38100" dir="2700000" algn="tl">
                    <a:srgbClr val="000000">
                      <a:alpha val="43137"/>
                    </a:srgbClr>
                  </a:outerShdw>
                </a:effectLst>
              </a:rPr>
              <a:t>Prevent</a:t>
            </a:r>
            <a:r>
              <a:rPr lang="en-GB" sz="2400" b="0" i="1" dirty="0" smtClean="0">
                <a:solidFill>
                  <a:schemeClr val="tx1">
                    <a:lumMod val="95000"/>
                    <a:lumOff val="5000"/>
                  </a:schemeClr>
                </a:solidFill>
                <a:effectLst>
                  <a:outerShdw blurRad="38100" dist="38100" dir="2700000" algn="tl">
                    <a:srgbClr val="000000">
                      <a:alpha val="43137"/>
                    </a:srgbClr>
                  </a:outerShdw>
                </a:effectLst>
              </a:rPr>
              <a:t> – Manage – Assess: key suggestions</a:t>
            </a:r>
            <a:endParaRPr lang="en-GB" sz="2400" b="0" i="1" dirty="0">
              <a:solidFill>
                <a:schemeClr val="tx1">
                  <a:lumMod val="95000"/>
                  <a:lumOff val="5000"/>
                </a:schemeClr>
              </a:solidFill>
              <a:effectLst>
                <a:outerShdw blurRad="38100" dist="38100" dir="2700000" algn="tl">
                  <a:srgbClr val="000000">
                    <a:alpha val="43137"/>
                  </a:srgbClr>
                </a:outerShdw>
              </a:effectLst>
            </a:endParaRPr>
          </a:p>
        </p:txBody>
      </p:sp>
      <p:sp>
        <p:nvSpPr>
          <p:cNvPr id="5" name="TextBox 4"/>
          <p:cNvSpPr txBox="1"/>
          <p:nvPr/>
        </p:nvSpPr>
        <p:spPr>
          <a:xfrm>
            <a:off x="412931" y="2215637"/>
            <a:ext cx="8223069" cy="375179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7662" indent="-342900" eaLnBrk="1" hangingPunct="1">
              <a:spcAft>
                <a:spcPts val="600"/>
              </a:spcAft>
              <a:buFont typeface="+mj-lt"/>
              <a:buAutoNum type="arabicPeriod"/>
            </a:pPr>
            <a:r>
              <a:rPr lang="en-GB" sz="2200" dirty="0" smtClean="0">
                <a:solidFill>
                  <a:schemeClr val="tx1"/>
                </a:solidFill>
              </a:rPr>
              <a:t>Ensure schools are equipped with necessary resources</a:t>
            </a:r>
            <a:r>
              <a:rPr lang="en-GB" sz="2200" dirty="0" smtClean="0">
                <a:solidFill>
                  <a:srgbClr val="FF0000"/>
                </a:solidFill>
              </a:rPr>
              <a:t> </a:t>
            </a:r>
            <a:r>
              <a:rPr lang="en-GB" sz="2200" dirty="0" smtClean="0">
                <a:solidFill>
                  <a:schemeClr val="tx1"/>
                </a:solidFill>
              </a:rPr>
              <a:t>and information to prevent and manage an outbreak.</a:t>
            </a:r>
          </a:p>
          <a:p>
            <a:pPr marL="347662" indent="-342900" eaLnBrk="1" hangingPunct="1">
              <a:spcAft>
                <a:spcPts val="600"/>
              </a:spcAft>
              <a:buFont typeface="+mj-lt"/>
              <a:buAutoNum type="arabicPeriod"/>
            </a:pPr>
            <a:r>
              <a:rPr lang="en-GB" sz="2200" dirty="0" smtClean="0">
                <a:solidFill>
                  <a:schemeClr val="tx1"/>
                </a:solidFill>
              </a:rPr>
              <a:t>Develop an outbreak response plan that takes into account existing guidelines. </a:t>
            </a:r>
          </a:p>
          <a:p>
            <a:pPr marL="347662" indent="-342900" eaLnBrk="1" hangingPunct="1">
              <a:spcAft>
                <a:spcPts val="600"/>
              </a:spcAft>
              <a:buFont typeface="+mj-lt"/>
              <a:buAutoNum type="arabicPeriod"/>
            </a:pPr>
            <a:r>
              <a:rPr lang="en-GB" sz="2200" dirty="0" smtClean="0">
                <a:solidFill>
                  <a:schemeClr val="tx1"/>
                </a:solidFill>
              </a:rPr>
              <a:t>Establish in advance a core team and allocate roles and responsibilities (including who would speak to media if needed).</a:t>
            </a:r>
          </a:p>
          <a:p>
            <a:pPr marL="347662" indent="-342900" eaLnBrk="1" hangingPunct="1">
              <a:spcAft>
                <a:spcPts val="600"/>
              </a:spcAft>
              <a:buFont typeface="+mj-lt"/>
              <a:buAutoNum type="arabicPeriod"/>
            </a:pPr>
            <a:r>
              <a:rPr lang="en-GB" sz="2200" dirty="0" smtClean="0">
                <a:solidFill>
                  <a:schemeClr val="tx1"/>
                </a:solidFill>
              </a:rPr>
              <a:t>Prepare communication tools (e.g. contact lists, emergency calling tree, Q&amp;A, standard press release scripts - e.g. for addressing media questions, etc.).</a:t>
            </a:r>
          </a:p>
          <a:p>
            <a:pPr marL="347662" indent="-342900" eaLnBrk="1" hangingPunct="1">
              <a:spcAft>
                <a:spcPts val="600"/>
              </a:spcAft>
              <a:buFont typeface="+mj-lt"/>
              <a:buAutoNum type="arabicPeriod"/>
            </a:pPr>
            <a:r>
              <a:rPr lang="en-GB" sz="2200" dirty="0" smtClean="0">
                <a:solidFill>
                  <a:schemeClr val="tx1"/>
                </a:solidFill>
              </a:rPr>
              <a:t>Rehearse an outbreak scenario.</a:t>
            </a:r>
          </a:p>
        </p:txBody>
      </p:sp>
      <p:sp>
        <p:nvSpPr>
          <p:cNvPr id="8" name="TextBox 7"/>
          <p:cNvSpPr txBox="1"/>
          <p:nvPr/>
        </p:nvSpPr>
        <p:spPr>
          <a:xfrm>
            <a:off x="1625600" y="964355"/>
            <a:ext cx="69596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t>Before an outbreak occurs</a:t>
            </a:r>
            <a:endParaRPr lang="en-GB" sz="2400" b="1" dirty="0" smtClean="0">
              <a:latin typeface="+mn-lt"/>
            </a:endParaRPr>
          </a:p>
          <a:p>
            <a:pPr algn="ctr"/>
            <a:r>
              <a:rPr lang="en-GB" sz="1400" i="1" dirty="0" smtClean="0"/>
              <a:t>*** Depending on available resources and in collaboration with the relevant authorities as appropriate***</a:t>
            </a:r>
          </a:p>
        </p:txBody>
      </p:sp>
      <p:pic>
        <p:nvPicPr>
          <p:cNvPr id="7" name="Picture 6" descr="HEALTH SYMBOL.jpg"/>
          <p:cNvPicPr>
            <a:picLocks noChangeAspect="1"/>
          </p:cNvPicPr>
          <p:nvPr/>
        </p:nvPicPr>
        <p:blipFill>
          <a:blip r:embed="rId3" cstate="print"/>
          <a:stretch>
            <a:fillRect/>
          </a:stretch>
        </p:blipFill>
        <p:spPr>
          <a:xfrm>
            <a:off x="508002" y="950830"/>
            <a:ext cx="931332" cy="931332"/>
          </a:xfrm>
          <a:prstGeom prst="rect">
            <a:avLst/>
          </a:prstGeom>
          <a:noFill/>
          <a:ln w="9525">
            <a:solidFill>
              <a:schemeClr val="accent2"/>
            </a:solidFill>
            <a:miter lim="800000"/>
            <a:headEnd/>
            <a:tailEnd/>
          </a:ln>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7905750" cy="822325"/>
          </a:xfrm>
        </p:spPr>
        <p:txBody>
          <a:bodyPr/>
          <a:lstStyle/>
          <a:p>
            <a:r>
              <a:rPr lang="en-GB" sz="2400" dirty="0" smtClean="0"/>
              <a:t>Gastroenteritis: what can </a:t>
            </a:r>
            <a:r>
              <a:rPr lang="en-GB" sz="2400" dirty="0" smtClean="0">
                <a:solidFill>
                  <a:schemeClr val="accent2"/>
                </a:solidFill>
              </a:rPr>
              <a:t>health authorities </a:t>
            </a:r>
            <a:r>
              <a:rPr lang="en-GB" sz="2400" dirty="0" smtClean="0"/>
              <a:t>do?</a:t>
            </a:r>
            <a:r>
              <a:rPr lang="en-GB" sz="2400" dirty="0" smtClean="0">
                <a:effectLst>
                  <a:outerShdw blurRad="38100" dist="38100" dir="2700000" algn="tl">
                    <a:srgbClr val="000000">
                      <a:alpha val="43137"/>
                    </a:srgbClr>
                  </a:outerShdw>
                </a:effectLst>
              </a:rPr>
              <a:t/>
            </a:r>
            <a:br>
              <a:rPr lang="en-GB" sz="2400" dirty="0" smtClean="0">
                <a:effectLst>
                  <a:outerShdw blurRad="38100" dist="38100" dir="2700000" algn="tl">
                    <a:srgbClr val="000000">
                      <a:alpha val="43137"/>
                    </a:srgbClr>
                  </a:outerShdw>
                </a:effectLst>
              </a:rPr>
            </a:br>
            <a:r>
              <a:rPr lang="en-GB" sz="2400" b="0" i="1" dirty="0" smtClean="0">
                <a:solidFill>
                  <a:schemeClr val="accent2"/>
                </a:solidFill>
                <a:effectLst>
                  <a:outerShdw blurRad="38100" dist="38100" dir="2700000" algn="tl">
                    <a:srgbClr val="000000">
                      <a:alpha val="43137"/>
                    </a:srgbClr>
                  </a:outerShdw>
                </a:effectLst>
              </a:rPr>
              <a:t>Prevent</a:t>
            </a:r>
            <a:r>
              <a:rPr lang="en-GB" sz="2400" b="0" i="1" dirty="0" smtClean="0">
                <a:solidFill>
                  <a:schemeClr val="tx1"/>
                </a:solidFill>
                <a:effectLst>
                  <a:outerShdw blurRad="38100" dist="38100" dir="2700000" algn="tl">
                    <a:srgbClr val="000000">
                      <a:alpha val="43137"/>
                    </a:srgbClr>
                  </a:outerShdw>
                </a:effectLst>
              </a:rPr>
              <a:t> – Manage – Assess: key suggestions  in developing  </a:t>
            </a:r>
            <a:r>
              <a:rPr lang="en-GB" sz="2400" b="0" i="1" dirty="0" smtClean="0">
                <a:solidFill>
                  <a:srgbClr val="FF0000"/>
                </a:solidFill>
                <a:effectLst>
                  <a:outerShdw blurRad="38100" dist="38100" dir="2700000" algn="tl">
                    <a:srgbClr val="000000">
                      <a:alpha val="43137"/>
                    </a:srgbClr>
                  </a:outerShdw>
                </a:effectLst>
              </a:rPr>
              <a:t> </a:t>
            </a:r>
            <a:r>
              <a:rPr lang="en-GB" sz="2400" b="0" i="1" dirty="0" smtClean="0">
                <a:solidFill>
                  <a:schemeClr val="tx1"/>
                </a:solidFill>
                <a:effectLst>
                  <a:outerShdw blurRad="38100" dist="38100" dir="2700000" algn="tl">
                    <a:srgbClr val="000000">
                      <a:alpha val="43137"/>
                    </a:srgbClr>
                  </a:outerShdw>
                </a:effectLst>
              </a:rPr>
              <a:t>a communications</a:t>
            </a:r>
            <a:r>
              <a:rPr lang="en-GB" sz="2400" b="0" i="1" dirty="0" smtClean="0">
                <a:solidFill>
                  <a:srgbClr val="FF0000"/>
                </a:solidFill>
                <a:effectLst>
                  <a:outerShdw blurRad="38100" dist="38100" dir="2700000" algn="tl">
                    <a:srgbClr val="000000">
                      <a:alpha val="43137"/>
                    </a:srgbClr>
                  </a:outerShdw>
                </a:effectLst>
              </a:rPr>
              <a:t> </a:t>
            </a:r>
            <a:r>
              <a:rPr lang="en-GB" sz="2400" b="0" i="1" dirty="0" smtClean="0">
                <a:solidFill>
                  <a:schemeClr val="tx1"/>
                </a:solidFill>
                <a:effectLst>
                  <a:outerShdw blurRad="38100" dist="38100" dir="2700000" algn="tl">
                    <a:srgbClr val="000000">
                      <a:alpha val="43137"/>
                    </a:srgbClr>
                  </a:outerShdw>
                </a:effectLst>
              </a:rPr>
              <a:t>plan</a:t>
            </a:r>
            <a:endParaRPr lang="en-GB" dirty="0">
              <a:effectLst>
                <a:outerShdw blurRad="38100" dist="38100" dir="2700000" algn="tl">
                  <a:srgbClr val="000000">
                    <a:alpha val="43137"/>
                  </a:srgbClr>
                </a:outerShdw>
              </a:effectLst>
            </a:endParaRPr>
          </a:p>
        </p:txBody>
      </p:sp>
      <p:pic>
        <p:nvPicPr>
          <p:cNvPr id="4" name="Picture 4" descr="C:\Documents and Settings\syllak\My Documents\Downloads\shutterstock_58638658 - target.jpg"/>
          <p:cNvPicPr>
            <a:picLocks noChangeAspect="1" noChangeArrowheads="1"/>
          </p:cNvPicPr>
          <p:nvPr/>
        </p:nvPicPr>
        <p:blipFill>
          <a:blip r:embed="rId3" cstate="print"/>
          <a:srcRect/>
          <a:stretch>
            <a:fillRect/>
          </a:stretch>
        </p:blipFill>
        <p:spPr bwMode="auto">
          <a:xfrm>
            <a:off x="435964" y="1932624"/>
            <a:ext cx="1347866" cy="1135380"/>
          </a:xfrm>
          <a:prstGeom prst="rect">
            <a:avLst/>
          </a:prstGeom>
          <a:noFill/>
          <a:ln>
            <a:solidFill>
              <a:schemeClr val="accent2"/>
            </a:solidFill>
          </a:ln>
        </p:spPr>
      </p:pic>
      <p:pic>
        <p:nvPicPr>
          <p:cNvPr id="1030" name="Picture 6" descr="C:\Documents and Settings\syllak\My Documents\Downloads\shutterstock_82134805 - audience 2.jpg"/>
          <p:cNvPicPr>
            <a:picLocks noChangeAspect="1" noChangeArrowheads="1"/>
          </p:cNvPicPr>
          <p:nvPr/>
        </p:nvPicPr>
        <p:blipFill>
          <a:blip r:embed="rId4" cstate="print"/>
          <a:srcRect/>
          <a:stretch>
            <a:fillRect/>
          </a:stretch>
        </p:blipFill>
        <p:spPr bwMode="auto">
          <a:xfrm>
            <a:off x="442451" y="3205198"/>
            <a:ext cx="1342103" cy="1141269"/>
          </a:xfrm>
          <a:prstGeom prst="rect">
            <a:avLst/>
          </a:prstGeom>
          <a:noFill/>
          <a:ln>
            <a:solidFill>
              <a:schemeClr val="accent2"/>
            </a:solidFill>
          </a:ln>
        </p:spPr>
      </p:pic>
      <p:pic>
        <p:nvPicPr>
          <p:cNvPr id="1031" name="Picture 7" descr="C:\Documents and Settings\syllak\My Documents\Downloads\shutterstock_72962329 - key message.jpg"/>
          <p:cNvPicPr>
            <a:picLocks noChangeAspect="1" noChangeArrowheads="1"/>
          </p:cNvPicPr>
          <p:nvPr/>
        </p:nvPicPr>
        <p:blipFill>
          <a:blip r:embed="rId5" cstate="print"/>
          <a:srcRect/>
          <a:stretch>
            <a:fillRect/>
          </a:stretch>
        </p:blipFill>
        <p:spPr bwMode="auto">
          <a:xfrm>
            <a:off x="427703" y="4459103"/>
            <a:ext cx="1356852" cy="1202810"/>
          </a:xfrm>
          <a:prstGeom prst="rect">
            <a:avLst/>
          </a:prstGeom>
          <a:noFill/>
          <a:ln>
            <a:solidFill>
              <a:schemeClr val="accent2"/>
            </a:solidFill>
          </a:ln>
        </p:spPr>
      </p:pic>
      <p:pic>
        <p:nvPicPr>
          <p:cNvPr id="6" name="Picture 9" descr="C:\Documents and Settings\syllak\My Documents\Downloads\shutterstock_56693275 - ruler 2.jpg"/>
          <p:cNvPicPr>
            <a:picLocks noChangeAspect="1" noChangeArrowheads="1"/>
          </p:cNvPicPr>
          <p:nvPr/>
        </p:nvPicPr>
        <p:blipFill>
          <a:blip r:embed="rId6" cstate="print"/>
          <a:srcRect/>
          <a:stretch>
            <a:fillRect/>
          </a:stretch>
        </p:blipFill>
        <p:spPr bwMode="auto">
          <a:xfrm>
            <a:off x="398206" y="5823123"/>
            <a:ext cx="1386349" cy="433672"/>
          </a:xfrm>
          <a:prstGeom prst="rect">
            <a:avLst/>
          </a:prstGeom>
          <a:noFill/>
          <a:ln>
            <a:solidFill>
              <a:schemeClr val="accent2"/>
            </a:solidFill>
          </a:ln>
        </p:spPr>
      </p:pic>
      <p:sp>
        <p:nvSpPr>
          <p:cNvPr id="8" name="TextBox 7"/>
          <p:cNvSpPr txBox="1"/>
          <p:nvPr/>
        </p:nvSpPr>
        <p:spPr>
          <a:xfrm>
            <a:off x="2038662" y="2133519"/>
            <a:ext cx="6851219" cy="867930"/>
          </a:xfrm>
          <a:prstGeom prst="rect">
            <a:avLst/>
          </a:prstGeom>
          <a:noFill/>
          <a:ln>
            <a:solidFill>
              <a:schemeClr val="accent2"/>
            </a:solidFill>
          </a:ln>
        </p:spPr>
        <p:txBody>
          <a:bodyPr wrap="square" rtlCol="0">
            <a:spAutoFit/>
          </a:bodyPr>
          <a:lstStyle/>
          <a:p>
            <a:pPr marL="457200" indent="-457200">
              <a:buFont typeface="+mj-lt"/>
              <a:buAutoNum type="arabicPeriod"/>
            </a:pPr>
            <a:r>
              <a:rPr lang="en-GB" sz="2400" dirty="0" smtClean="0">
                <a:solidFill>
                  <a:schemeClr val="accent2"/>
                </a:solidFill>
                <a:latin typeface="+mn-lt"/>
                <a:sym typeface="Wingdings" pitchFamily="2" charset="2"/>
              </a:rPr>
              <a:t>Identify</a:t>
            </a:r>
            <a:r>
              <a:rPr lang="en-GB" sz="2400" dirty="0" smtClean="0">
                <a:latin typeface="+mn-lt"/>
                <a:sym typeface="Wingdings" pitchFamily="2" charset="2"/>
              </a:rPr>
              <a:t> potential challenges and set clear</a:t>
            </a:r>
          </a:p>
          <a:p>
            <a:pPr marL="457200" indent="-457200"/>
            <a:r>
              <a:rPr lang="en-GB" sz="2400" dirty="0" smtClean="0">
                <a:latin typeface="+mn-lt"/>
                <a:sym typeface="Wingdings" pitchFamily="2" charset="2"/>
              </a:rPr>
              <a:t>     </a:t>
            </a:r>
            <a:r>
              <a:rPr lang="en-GB" sz="2400" dirty="0" smtClean="0">
                <a:solidFill>
                  <a:schemeClr val="accent2"/>
                </a:solidFill>
                <a:latin typeface="+mn-lt"/>
                <a:sym typeface="Wingdings" pitchFamily="2" charset="2"/>
              </a:rPr>
              <a:t>objectives</a:t>
            </a:r>
            <a:endParaRPr lang="en-GB" sz="2400" strike="sngStrike" dirty="0" smtClean="0">
              <a:latin typeface="+mn-lt"/>
              <a:sym typeface="Wingdings" pitchFamily="2" charset="2"/>
            </a:endParaRPr>
          </a:p>
        </p:txBody>
      </p:sp>
      <p:sp>
        <p:nvSpPr>
          <p:cNvPr id="9" name="TextBox 8"/>
          <p:cNvSpPr txBox="1"/>
          <p:nvPr/>
        </p:nvSpPr>
        <p:spPr>
          <a:xfrm>
            <a:off x="2020529" y="3513224"/>
            <a:ext cx="6871851" cy="424732"/>
          </a:xfrm>
          <a:prstGeom prst="rect">
            <a:avLst/>
          </a:prstGeom>
          <a:noFill/>
          <a:ln>
            <a:solidFill>
              <a:schemeClr val="accent2"/>
            </a:solidFill>
          </a:ln>
        </p:spPr>
        <p:txBody>
          <a:bodyPr wrap="square" rtlCol="0">
            <a:spAutoFit/>
          </a:bodyPr>
          <a:lstStyle/>
          <a:p>
            <a:pPr marL="457200" indent="-457200"/>
            <a:r>
              <a:rPr lang="en-GB" sz="2400" dirty="0" smtClean="0">
                <a:latin typeface="+mn-lt"/>
                <a:sym typeface="Wingdings" pitchFamily="2" charset="2"/>
              </a:rPr>
              <a:t>2. </a:t>
            </a:r>
            <a:r>
              <a:rPr lang="en-GB" sz="2400" dirty="0" smtClean="0"/>
              <a:t>Identify </a:t>
            </a:r>
            <a:r>
              <a:rPr lang="en-GB" sz="2400" dirty="0" smtClean="0">
                <a:solidFill>
                  <a:schemeClr val="accent2"/>
                </a:solidFill>
                <a:latin typeface="+mn-lt"/>
                <a:sym typeface="Wingdings" pitchFamily="2" charset="2"/>
              </a:rPr>
              <a:t>priority audiences</a:t>
            </a:r>
            <a:endParaRPr lang="en-GB" sz="2400" dirty="0" smtClean="0">
              <a:latin typeface="+mn-lt"/>
              <a:sym typeface="Wingdings" pitchFamily="2" charset="2"/>
            </a:endParaRPr>
          </a:p>
        </p:txBody>
      </p:sp>
      <p:sp>
        <p:nvSpPr>
          <p:cNvPr id="10" name="TextBox 9"/>
          <p:cNvSpPr txBox="1"/>
          <p:nvPr/>
        </p:nvSpPr>
        <p:spPr>
          <a:xfrm>
            <a:off x="2047227" y="4610790"/>
            <a:ext cx="6856930" cy="867930"/>
          </a:xfrm>
          <a:prstGeom prst="rect">
            <a:avLst/>
          </a:prstGeom>
          <a:noFill/>
          <a:ln>
            <a:solidFill>
              <a:schemeClr val="accent2"/>
            </a:solidFill>
          </a:ln>
        </p:spPr>
        <p:txBody>
          <a:bodyPr wrap="square" rtlCol="0">
            <a:spAutoFit/>
          </a:bodyPr>
          <a:lstStyle/>
          <a:p>
            <a:pPr marL="457200" indent="-457200"/>
            <a:r>
              <a:rPr lang="en-GB" sz="2400" dirty="0" smtClean="0">
                <a:latin typeface="+mn-lt"/>
                <a:sym typeface="Wingdings" pitchFamily="2" charset="2"/>
              </a:rPr>
              <a:t>3. </a:t>
            </a:r>
            <a:r>
              <a:rPr lang="en-GB" sz="2400" dirty="0" smtClean="0"/>
              <a:t>Develop </a:t>
            </a:r>
            <a:r>
              <a:rPr lang="en-GB" sz="2400" dirty="0" smtClean="0">
                <a:solidFill>
                  <a:schemeClr val="accent2"/>
                </a:solidFill>
                <a:latin typeface="+mn-lt"/>
                <a:sym typeface="Wingdings" pitchFamily="2" charset="2"/>
              </a:rPr>
              <a:t>key messages </a:t>
            </a:r>
            <a:r>
              <a:rPr lang="en-GB" sz="2400" dirty="0" smtClean="0"/>
              <a:t>and use appropriate</a:t>
            </a:r>
          </a:p>
          <a:p>
            <a:pPr marL="457200" indent="-457200"/>
            <a:r>
              <a:rPr lang="en-GB" sz="2400" dirty="0" smtClean="0"/>
              <a:t>    </a:t>
            </a:r>
            <a:r>
              <a:rPr lang="en-GB" sz="2400" dirty="0" smtClean="0">
                <a:solidFill>
                  <a:schemeClr val="accent2"/>
                </a:solidFill>
              </a:rPr>
              <a:t>channels</a:t>
            </a:r>
            <a:endParaRPr lang="en-GB" sz="2400" strike="sngStrike" dirty="0" smtClean="0">
              <a:solidFill>
                <a:schemeClr val="accent2"/>
              </a:solidFill>
              <a:latin typeface="+mn-lt"/>
              <a:sym typeface="Wingdings" pitchFamily="2" charset="2"/>
            </a:endParaRPr>
          </a:p>
        </p:txBody>
      </p:sp>
      <p:sp>
        <p:nvSpPr>
          <p:cNvPr id="11" name="TextBox 10"/>
          <p:cNvSpPr txBox="1"/>
          <p:nvPr/>
        </p:nvSpPr>
        <p:spPr>
          <a:xfrm>
            <a:off x="2047719" y="5810865"/>
            <a:ext cx="6850505" cy="424732"/>
          </a:xfrm>
          <a:prstGeom prst="rect">
            <a:avLst/>
          </a:prstGeom>
          <a:noFill/>
          <a:ln>
            <a:solidFill>
              <a:schemeClr val="accent2"/>
            </a:solidFill>
          </a:ln>
        </p:spPr>
        <p:txBody>
          <a:bodyPr wrap="square" rtlCol="0">
            <a:spAutoFit/>
          </a:bodyPr>
          <a:lstStyle/>
          <a:p>
            <a:pPr marL="457200" indent="-457200"/>
            <a:r>
              <a:rPr lang="en-GB" sz="2400" dirty="0" smtClean="0">
                <a:latin typeface="+mn-lt"/>
                <a:sym typeface="Wingdings" pitchFamily="2" charset="2"/>
              </a:rPr>
              <a:t>4.  </a:t>
            </a:r>
            <a:r>
              <a:rPr lang="en-GB" sz="2400" dirty="0" smtClean="0">
                <a:solidFill>
                  <a:schemeClr val="accent2"/>
                </a:solidFill>
                <a:latin typeface="+mn-lt"/>
                <a:sym typeface="Wingdings" pitchFamily="2" charset="2"/>
              </a:rPr>
              <a:t>Evaluate </a:t>
            </a:r>
            <a:r>
              <a:rPr lang="en-GB" sz="2400" dirty="0" smtClean="0">
                <a:latin typeface="+mn-lt"/>
                <a:sym typeface="Wingdings" pitchFamily="2" charset="2"/>
              </a:rPr>
              <a:t>your initiatives</a:t>
            </a:r>
            <a:r>
              <a:rPr lang="en-GB" sz="2400" dirty="0" smtClean="0"/>
              <a:t> – learn and </a:t>
            </a:r>
            <a:r>
              <a:rPr lang="en-GB" sz="2400" dirty="0" smtClean="0">
                <a:solidFill>
                  <a:schemeClr val="accent2"/>
                </a:solidFill>
              </a:rPr>
              <a:t>adjust</a:t>
            </a:r>
            <a:endParaRPr lang="en-GB" sz="2400" strike="sngStrike" dirty="0" smtClean="0">
              <a:solidFill>
                <a:schemeClr val="accent2"/>
              </a:solidFill>
              <a:latin typeface="+mn-lt"/>
              <a:sym typeface="Wingdings" pitchFamily="2" charset="2"/>
            </a:endParaRPr>
          </a:p>
        </p:txBody>
      </p:sp>
      <p:pic>
        <p:nvPicPr>
          <p:cNvPr id="13" name="Picture 12" descr="HEALTH SYMBOL.jpg"/>
          <p:cNvPicPr>
            <a:picLocks noChangeAspect="1"/>
          </p:cNvPicPr>
          <p:nvPr/>
        </p:nvPicPr>
        <p:blipFill>
          <a:blip r:embed="rId7" cstate="print"/>
          <a:stretch>
            <a:fillRect/>
          </a:stretch>
        </p:blipFill>
        <p:spPr>
          <a:xfrm>
            <a:off x="5686335" y="869471"/>
            <a:ext cx="1151465" cy="1151465"/>
          </a:xfrm>
          <a:prstGeom prst="rect">
            <a:avLst/>
          </a:prstGeom>
          <a:noFill/>
          <a:ln w="9525">
            <a:solidFill>
              <a:schemeClr val="accent2"/>
            </a:solidFill>
            <a:miter lim="800000"/>
            <a:headEnd/>
            <a:tailEnd/>
          </a:ln>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251202" y="1694135"/>
            <a:ext cx="2031999" cy="1811065"/>
          </a:xfrm>
          <a:prstGeom prst="rect">
            <a:avLst/>
          </a:prstGeom>
          <a:noFill/>
          <a:ln w="9525">
            <a:noFill/>
            <a:miter lim="800000"/>
            <a:headEnd/>
            <a:tailEnd/>
          </a:ln>
        </p:spPr>
      </p:pic>
      <p:pic>
        <p:nvPicPr>
          <p:cNvPr id="2052" name="Picture 4" descr="C:\Documents and Settings\syllak\My Documents\Downloads\shutterstock_1330543 - newsletter.jpg"/>
          <p:cNvPicPr>
            <a:picLocks noChangeAspect="1" noChangeArrowheads="1"/>
          </p:cNvPicPr>
          <p:nvPr/>
        </p:nvPicPr>
        <p:blipFill>
          <a:blip r:embed="rId4" cstate="print"/>
          <a:srcRect/>
          <a:stretch>
            <a:fillRect/>
          </a:stretch>
        </p:blipFill>
        <p:spPr bwMode="auto">
          <a:xfrm>
            <a:off x="3291840" y="3813226"/>
            <a:ext cx="1951517" cy="1600200"/>
          </a:xfrm>
          <a:prstGeom prst="rect">
            <a:avLst/>
          </a:prstGeom>
          <a:noFill/>
          <a:ln>
            <a:solidFill>
              <a:schemeClr val="accent2">
                <a:lumMod val="75000"/>
              </a:schemeClr>
            </a:solidFill>
          </a:ln>
        </p:spPr>
      </p:pic>
      <p:pic>
        <p:nvPicPr>
          <p:cNvPr id="1028" name="Picture 4" descr="C:\Documents and Settings\syllak\My Documents\Downloads\shutterstock_17163109 - magnet memo board 2.jpg"/>
          <p:cNvPicPr>
            <a:picLocks noChangeAspect="1" noChangeArrowheads="1"/>
          </p:cNvPicPr>
          <p:nvPr/>
        </p:nvPicPr>
        <p:blipFill>
          <a:blip r:embed="rId5" cstate="print"/>
          <a:srcRect/>
          <a:stretch>
            <a:fillRect/>
          </a:stretch>
        </p:blipFill>
        <p:spPr bwMode="auto">
          <a:xfrm>
            <a:off x="6137369" y="1418051"/>
            <a:ext cx="1918057" cy="1658976"/>
          </a:xfrm>
          <a:prstGeom prst="rect">
            <a:avLst/>
          </a:prstGeom>
          <a:noFill/>
          <a:ln>
            <a:solidFill>
              <a:schemeClr val="accent2"/>
            </a:solidFill>
          </a:ln>
        </p:spPr>
      </p:pic>
      <p:sp>
        <p:nvSpPr>
          <p:cNvPr id="2" name="Title 1"/>
          <p:cNvSpPr>
            <a:spLocks noGrp="1"/>
          </p:cNvSpPr>
          <p:nvPr>
            <p:ph type="title"/>
          </p:nvPr>
        </p:nvSpPr>
        <p:spPr/>
        <p:txBody>
          <a:bodyPr/>
          <a:lstStyle/>
          <a:p>
            <a:r>
              <a:rPr lang="en-GB" sz="2400" dirty="0" smtClean="0"/>
              <a:t>Gastroenteritis: what can </a:t>
            </a:r>
            <a:r>
              <a:rPr lang="en-GB" sz="2400" dirty="0" smtClean="0">
                <a:solidFill>
                  <a:schemeClr val="accent2"/>
                </a:solidFill>
              </a:rPr>
              <a:t>health authorities </a:t>
            </a:r>
            <a:r>
              <a:rPr lang="en-GB" sz="2400" dirty="0" smtClean="0">
                <a:solidFill>
                  <a:schemeClr val="tx1"/>
                </a:solidFill>
              </a:rPr>
              <a:t>do</a:t>
            </a:r>
            <a:r>
              <a:rPr lang="en-GB" sz="2400" dirty="0" smtClean="0"/>
              <a:t>?</a:t>
            </a:r>
            <a:r>
              <a:rPr lang="en-GB" sz="2400" dirty="0" smtClean="0">
                <a:effectLst>
                  <a:outerShdw blurRad="38100" dist="38100" dir="2700000" algn="tl">
                    <a:srgbClr val="000000">
                      <a:alpha val="43137"/>
                    </a:srgbClr>
                  </a:outerShdw>
                </a:effectLst>
              </a:rPr>
              <a:t/>
            </a:r>
            <a:br>
              <a:rPr lang="en-GB" sz="2400" dirty="0" smtClean="0">
                <a:effectLst>
                  <a:outerShdw blurRad="38100" dist="38100" dir="2700000" algn="tl">
                    <a:srgbClr val="000000">
                      <a:alpha val="43137"/>
                    </a:srgbClr>
                  </a:outerShdw>
                </a:effectLst>
              </a:rPr>
            </a:br>
            <a:r>
              <a:rPr lang="en-GB" sz="2400" b="0" i="1" dirty="0" smtClean="0">
                <a:solidFill>
                  <a:schemeClr val="accent2"/>
                </a:solidFill>
                <a:effectLst>
                  <a:outerShdw blurRad="38100" dist="38100" dir="2700000" algn="tl">
                    <a:srgbClr val="000000">
                      <a:alpha val="43137"/>
                    </a:srgbClr>
                  </a:outerShdw>
                </a:effectLst>
              </a:rPr>
              <a:t> Prevent</a:t>
            </a:r>
            <a:r>
              <a:rPr lang="en-GB" sz="2400" b="0" i="1" dirty="0" smtClean="0">
                <a:solidFill>
                  <a:schemeClr val="tx1"/>
                </a:solidFill>
                <a:effectLst>
                  <a:outerShdw blurRad="38100" dist="38100" dir="2700000" algn="tl">
                    <a:srgbClr val="000000">
                      <a:alpha val="43137"/>
                    </a:srgbClr>
                  </a:outerShdw>
                </a:effectLst>
              </a:rPr>
              <a:t> – </a:t>
            </a:r>
            <a:r>
              <a:rPr lang="en-GB" sz="2400" b="0" i="1" dirty="0">
                <a:solidFill>
                  <a:schemeClr val="tx1"/>
                </a:solidFill>
                <a:effectLst>
                  <a:outerShdw blurRad="38100" dist="38100" dir="2700000" algn="tl">
                    <a:srgbClr val="000000">
                      <a:alpha val="43137"/>
                    </a:srgbClr>
                  </a:outerShdw>
                </a:effectLst>
              </a:rPr>
              <a:t>Manage – </a:t>
            </a:r>
            <a:r>
              <a:rPr lang="en-GB" sz="2400" b="0" i="1" dirty="0" smtClean="0">
                <a:solidFill>
                  <a:schemeClr val="tx1"/>
                </a:solidFill>
                <a:effectLst>
                  <a:outerShdw blurRad="38100" dist="38100" dir="2700000" algn="tl">
                    <a:srgbClr val="000000">
                      <a:alpha val="43137"/>
                    </a:srgbClr>
                  </a:outerShdw>
                </a:effectLst>
              </a:rPr>
              <a:t>Assess: e</a:t>
            </a:r>
            <a:r>
              <a:rPr lang="en-GB" sz="2400" b="0" i="1" dirty="0" smtClean="0">
                <a:effectLst>
                  <a:outerShdw blurRad="38100" dist="38100" dir="2700000" algn="tl">
                    <a:srgbClr val="000000">
                      <a:alpha val="43137"/>
                    </a:srgbClr>
                  </a:outerShdw>
                </a:effectLst>
              </a:rPr>
              <a:t>xamples of </a:t>
            </a:r>
            <a:r>
              <a:rPr lang="en-GB" sz="2400" b="0" i="1" dirty="0" smtClean="0">
                <a:solidFill>
                  <a:schemeClr val="tx1"/>
                </a:solidFill>
                <a:effectLst>
                  <a:outerShdw blurRad="38100" dist="38100" dir="2700000" algn="tl">
                    <a:srgbClr val="000000">
                      <a:alpha val="43137"/>
                    </a:srgbClr>
                  </a:outerShdw>
                </a:effectLst>
              </a:rPr>
              <a:t>communication</a:t>
            </a:r>
            <a:r>
              <a:rPr lang="en-GB" sz="2400" b="0" i="1" dirty="0" smtClean="0">
                <a:solidFill>
                  <a:srgbClr val="FF0000"/>
                </a:solidFill>
                <a:effectLst>
                  <a:outerShdw blurRad="38100" dist="38100" dir="2700000" algn="tl">
                    <a:srgbClr val="000000">
                      <a:alpha val="43137"/>
                    </a:srgbClr>
                  </a:outerShdw>
                </a:effectLst>
              </a:rPr>
              <a:t> </a:t>
            </a:r>
            <a:r>
              <a:rPr lang="en-GB" sz="2400" b="0" i="1" dirty="0" smtClean="0">
                <a:effectLst>
                  <a:outerShdw blurRad="38100" dist="38100" dir="2700000" algn="tl">
                    <a:srgbClr val="000000">
                      <a:alpha val="43137"/>
                    </a:srgbClr>
                  </a:outerShdw>
                </a:effectLst>
              </a:rPr>
              <a:t>materials</a:t>
            </a:r>
            <a:endParaRPr lang="en-GB" sz="2400" dirty="0">
              <a:effectLst>
                <a:outerShdw blurRad="38100" dist="38100" dir="2700000" algn="tl">
                  <a:srgbClr val="000000">
                    <a:alpha val="43137"/>
                  </a:srgbClr>
                </a:outerShdw>
              </a:effectLst>
            </a:endParaRPr>
          </a:p>
        </p:txBody>
      </p:sp>
      <p:sp>
        <p:nvSpPr>
          <p:cNvPr id="10" name="TextBox 9"/>
          <p:cNvSpPr txBox="1"/>
          <p:nvPr/>
        </p:nvSpPr>
        <p:spPr>
          <a:xfrm rot="20826150">
            <a:off x="2529839" y="1310640"/>
            <a:ext cx="24993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latin typeface="+mn-lt"/>
              </a:rPr>
              <a:t>Online videos and computer games</a:t>
            </a:r>
            <a:endParaRPr lang="en-GB" sz="1600" b="1" dirty="0" smtClean="0">
              <a:latin typeface="+mn-lt"/>
            </a:endParaRPr>
          </a:p>
        </p:txBody>
      </p:sp>
      <p:sp>
        <p:nvSpPr>
          <p:cNvPr id="11" name="TextBox 10"/>
          <p:cNvSpPr txBox="1"/>
          <p:nvPr/>
        </p:nvSpPr>
        <p:spPr>
          <a:xfrm rot="20628445">
            <a:off x="5577840" y="1203960"/>
            <a:ext cx="24993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t>Magnet memo board</a:t>
            </a:r>
            <a:endParaRPr lang="en-GB" sz="1600" b="1" dirty="0" smtClean="0">
              <a:latin typeface="+mn-lt"/>
            </a:endParaRPr>
          </a:p>
        </p:txBody>
      </p:sp>
      <p:pic>
        <p:nvPicPr>
          <p:cNvPr id="3" name="Picture 2" descr="C:\Documents and Settings\syllak\My Documents\Downloads\shutterstock_2065815 - songs.jpg"/>
          <p:cNvPicPr>
            <a:picLocks noChangeAspect="1" noChangeArrowheads="1"/>
          </p:cNvPicPr>
          <p:nvPr/>
        </p:nvPicPr>
        <p:blipFill>
          <a:blip r:embed="rId6" cstate="print"/>
          <a:srcRect l="4098" t="9016" r="11475" b="9016"/>
          <a:stretch>
            <a:fillRect/>
          </a:stretch>
        </p:blipFill>
        <p:spPr bwMode="auto">
          <a:xfrm>
            <a:off x="777240" y="1706880"/>
            <a:ext cx="1569720" cy="1524000"/>
          </a:xfrm>
          <a:prstGeom prst="rect">
            <a:avLst/>
          </a:prstGeom>
          <a:noFill/>
          <a:ln>
            <a:solidFill>
              <a:schemeClr val="accent2">
                <a:lumMod val="75000"/>
              </a:schemeClr>
            </a:solidFill>
          </a:ln>
        </p:spPr>
      </p:pic>
      <p:sp>
        <p:nvSpPr>
          <p:cNvPr id="6" name="TextBox 5"/>
          <p:cNvSpPr txBox="1"/>
          <p:nvPr/>
        </p:nvSpPr>
        <p:spPr>
          <a:xfrm rot="20234883">
            <a:off x="243841" y="1400114"/>
            <a:ext cx="1493520" cy="3810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rgbClr val="333333"/>
                </a:solidFill>
                <a:latin typeface="+mn-lt"/>
              </a:rPr>
              <a:t>Songs</a:t>
            </a:r>
            <a:endParaRPr lang="en-GB" sz="1600" b="1" dirty="0" smtClean="0">
              <a:solidFill>
                <a:srgbClr val="333333"/>
              </a:solidFill>
              <a:latin typeface="+mn-lt"/>
            </a:endParaRPr>
          </a:p>
        </p:txBody>
      </p:sp>
      <p:sp>
        <p:nvSpPr>
          <p:cNvPr id="12" name="TextBox 11"/>
          <p:cNvSpPr txBox="1"/>
          <p:nvPr/>
        </p:nvSpPr>
        <p:spPr>
          <a:xfrm rot="20529276">
            <a:off x="3594488" y="4748485"/>
            <a:ext cx="1807641"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solidFill>
                  <a:srgbClr val="333333"/>
                </a:solidFill>
              </a:rPr>
              <a:t> Leaflets</a:t>
            </a:r>
          </a:p>
          <a:p>
            <a:pPr algn="ctr"/>
            <a:r>
              <a:rPr lang="en-US" b="1" dirty="0" smtClean="0">
                <a:solidFill>
                  <a:srgbClr val="333333"/>
                </a:solidFill>
              </a:rPr>
              <a:t>Newsletters</a:t>
            </a:r>
            <a:endParaRPr lang="en-GB" b="1" dirty="0" smtClean="0">
              <a:solidFill>
                <a:srgbClr val="333333"/>
              </a:solidFill>
            </a:endParaRPr>
          </a:p>
        </p:txBody>
      </p:sp>
      <p:pic>
        <p:nvPicPr>
          <p:cNvPr id="2053" name="Picture 5" descr="C:\Documents and Settings\syllak\My Documents\Downloads\shutterstock_53753506 - events.jpg"/>
          <p:cNvPicPr>
            <a:picLocks noChangeAspect="1" noChangeArrowheads="1"/>
          </p:cNvPicPr>
          <p:nvPr/>
        </p:nvPicPr>
        <p:blipFill>
          <a:blip r:embed="rId7" cstate="print"/>
          <a:srcRect/>
          <a:stretch>
            <a:fillRect/>
          </a:stretch>
        </p:blipFill>
        <p:spPr bwMode="auto">
          <a:xfrm>
            <a:off x="6141720" y="3813226"/>
            <a:ext cx="2011680" cy="1641792"/>
          </a:xfrm>
          <a:prstGeom prst="rect">
            <a:avLst/>
          </a:prstGeom>
          <a:noFill/>
          <a:ln>
            <a:solidFill>
              <a:schemeClr val="accent2">
                <a:lumMod val="75000"/>
              </a:schemeClr>
            </a:solidFill>
          </a:ln>
        </p:spPr>
      </p:pic>
      <p:sp>
        <p:nvSpPr>
          <p:cNvPr id="14" name="TextBox 13"/>
          <p:cNvSpPr txBox="1"/>
          <p:nvPr/>
        </p:nvSpPr>
        <p:spPr>
          <a:xfrm rot="20507825">
            <a:off x="5791201" y="3798152"/>
            <a:ext cx="192024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solidFill>
                  <a:srgbClr val="333333"/>
                </a:solidFill>
              </a:rPr>
              <a:t>Events</a:t>
            </a:r>
            <a:endParaRPr lang="en-GB" sz="1600" dirty="0" smtClean="0">
              <a:solidFill>
                <a:srgbClr val="333333"/>
              </a:solidFill>
              <a:latin typeface="+mn-lt"/>
            </a:endParaRPr>
          </a:p>
        </p:txBody>
      </p:sp>
      <p:sp>
        <p:nvSpPr>
          <p:cNvPr id="15" name="Rectangle 14"/>
          <p:cNvSpPr/>
          <p:nvPr/>
        </p:nvSpPr>
        <p:spPr>
          <a:xfrm>
            <a:off x="0" y="5818708"/>
            <a:ext cx="8834284" cy="369332"/>
          </a:xfrm>
          <a:prstGeom prst="rect">
            <a:avLst/>
          </a:prstGeom>
        </p:spPr>
        <p:txBody>
          <a:bodyPr wrap="square">
            <a:spAutoFit/>
          </a:bodyPr>
          <a:lstStyle/>
          <a:p>
            <a:pPr algn="ctr"/>
            <a:r>
              <a:rPr lang="en-GB" b="1" i="1" dirty="0" smtClean="0">
                <a:solidFill>
                  <a:schemeClr val="accent2"/>
                </a:solidFill>
              </a:rPr>
              <a:t> Check the ECDC website for ready to use communication materials</a:t>
            </a:r>
            <a:endParaRPr lang="en-GB" b="1" i="1" dirty="0">
              <a:solidFill>
                <a:schemeClr val="accent2"/>
              </a:solidFill>
            </a:endParaRPr>
          </a:p>
        </p:txBody>
      </p:sp>
      <p:pic>
        <p:nvPicPr>
          <p:cNvPr id="18" name="Picture 17" descr="C:\Documents and Settings\awurz\Local Settings\Temporary Internet Files\Content.Word\Children poster_10-08.jpg"/>
          <p:cNvPicPr/>
          <p:nvPr/>
        </p:nvPicPr>
        <p:blipFill>
          <a:blip r:embed="rId8" cstate="print"/>
          <a:srcRect/>
          <a:stretch>
            <a:fillRect/>
          </a:stretch>
        </p:blipFill>
        <p:spPr bwMode="auto">
          <a:xfrm>
            <a:off x="779514" y="3816606"/>
            <a:ext cx="1904693" cy="1640297"/>
          </a:xfrm>
          <a:prstGeom prst="rect">
            <a:avLst/>
          </a:prstGeom>
          <a:noFill/>
          <a:ln w="9525">
            <a:solidFill>
              <a:schemeClr val="accent2">
                <a:lumMod val="60000"/>
                <a:lumOff val="40000"/>
              </a:schemeClr>
            </a:solidFill>
            <a:miter lim="800000"/>
            <a:headEnd/>
            <a:tailEnd/>
          </a:ln>
        </p:spPr>
      </p:pic>
      <p:sp>
        <p:nvSpPr>
          <p:cNvPr id="7" name="TextBox 6"/>
          <p:cNvSpPr txBox="1"/>
          <p:nvPr/>
        </p:nvSpPr>
        <p:spPr>
          <a:xfrm rot="20478849">
            <a:off x="346489" y="3697001"/>
            <a:ext cx="166393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rgbClr val="333333"/>
                </a:solidFill>
              </a:rPr>
              <a:t>Posters</a:t>
            </a:r>
            <a:endParaRPr lang="en-GB" sz="1600" b="1" dirty="0" smtClean="0">
              <a:solidFill>
                <a:srgbClr val="333333"/>
              </a:solidFill>
              <a:latin typeface="+mn-l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animBg="1"/>
      <p:bldP spid="12" grpId="0" animBg="1"/>
      <p:bldP spid="1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3880" y="5285532"/>
            <a:ext cx="783336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Plenty of ready-to-use Gastroenteritis communication materials for you to download and adapt on ECDC’s website: </a:t>
            </a:r>
            <a:r>
              <a:rPr lang="en-GB" dirty="0" smtClean="0">
                <a:hlinkClick r:id="rId3"/>
              </a:rPr>
              <a:t>www.ecdc.europa.eu</a:t>
            </a:r>
            <a:endParaRPr lang="en-GB" dirty="0" smtClean="0"/>
          </a:p>
        </p:txBody>
      </p:sp>
      <p:sp>
        <p:nvSpPr>
          <p:cNvPr id="6" name="Title 1"/>
          <p:cNvSpPr txBox="1">
            <a:spLocks/>
          </p:cNvSpPr>
          <p:nvPr/>
        </p:nvSpPr>
        <p:spPr bwMode="auto">
          <a:xfrm>
            <a:off x="323850" y="142875"/>
            <a:ext cx="8229600" cy="102635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eaLnBrk="1" hangingPunct="1">
              <a:spcAft>
                <a:spcPct val="0"/>
              </a:spcAft>
            </a:pPr>
            <a:r>
              <a:rPr kumimoji="0" lang="en-GB" sz="2800" b="1" i="0" u="none" strike="noStrike" kern="0" cap="none" spc="0" normalizeH="0" baseline="0" noProof="0" dirty="0" smtClean="0">
                <a:ln>
                  <a:noFill/>
                </a:ln>
                <a:solidFill>
                  <a:srgbClr val="333333"/>
                </a:solidFill>
                <a:uLnTx/>
                <a:uFillTx/>
                <a:latin typeface="+mj-lt"/>
                <a:ea typeface="+mj-ea"/>
                <a:cs typeface="+mj-cs"/>
              </a:rPr>
              <a:t>Gastroenteritis: what can </a:t>
            </a:r>
            <a:r>
              <a:rPr kumimoji="0" lang="en-GB" sz="2800" b="1" i="0" u="none" strike="noStrike" kern="0" cap="none" spc="0" normalizeH="0" baseline="0" noProof="0" dirty="0" smtClean="0">
                <a:ln>
                  <a:noFill/>
                </a:ln>
                <a:solidFill>
                  <a:schemeClr val="accent2"/>
                </a:solidFill>
                <a:uLnTx/>
                <a:uFillTx/>
                <a:latin typeface="+mj-lt"/>
                <a:ea typeface="+mj-ea"/>
                <a:cs typeface="+mj-cs"/>
              </a:rPr>
              <a:t>health</a:t>
            </a:r>
          </a:p>
          <a:p>
            <a:pPr lvl="0" eaLnBrk="1" hangingPunct="1">
              <a:spcAft>
                <a:spcPct val="0"/>
              </a:spcAft>
            </a:pPr>
            <a:r>
              <a:rPr kumimoji="0" lang="en-GB" sz="2800" b="1" i="0" u="none" strike="noStrike" kern="0" cap="none" spc="0" normalizeH="0" baseline="0" noProof="0" dirty="0" smtClean="0">
                <a:ln>
                  <a:noFill/>
                </a:ln>
                <a:solidFill>
                  <a:schemeClr val="accent2"/>
                </a:solidFill>
                <a:uLnTx/>
                <a:uFillTx/>
                <a:latin typeface="+mj-lt"/>
                <a:ea typeface="+mj-ea"/>
                <a:cs typeface="+mj-cs"/>
              </a:rPr>
              <a:t>authorities </a:t>
            </a:r>
            <a:r>
              <a:rPr kumimoji="0" lang="en-GB" sz="2800" b="1" i="0" u="none" strike="noStrike" kern="0" cap="none" spc="0" normalizeH="0" baseline="0" noProof="0" dirty="0" smtClean="0">
                <a:ln>
                  <a:noFill/>
                </a:ln>
                <a:solidFill>
                  <a:schemeClr val="tx1"/>
                </a:solidFill>
                <a:uLnTx/>
                <a:uFillTx/>
                <a:latin typeface="+mj-lt"/>
                <a:ea typeface="+mj-ea"/>
                <a:cs typeface="+mj-cs"/>
              </a:rPr>
              <a:t>do</a:t>
            </a:r>
            <a:r>
              <a:rPr kumimoji="0" lang="en-GB" sz="2800" b="1" i="0" u="none" strike="noStrike" kern="0" cap="none" spc="0" normalizeH="0" baseline="0" noProof="0" dirty="0" smtClean="0">
                <a:ln>
                  <a:noFill/>
                </a:ln>
                <a:solidFill>
                  <a:srgbClr val="333333"/>
                </a:solidFill>
                <a:uLnTx/>
                <a:uFillTx/>
                <a:latin typeface="+mj-lt"/>
                <a:ea typeface="+mj-ea"/>
                <a:cs typeface="+mj-cs"/>
              </a:rPr>
              <a:t>?</a:t>
            </a:r>
            <a:r>
              <a:rPr kumimoji="0" lang="en-GB" sz="2400" b="1"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mj-lt"/>
                <a:ea typeface="+mj-ea"/>
                <a:cs typeface="+mj-cs"/>
              </a:rPr>
              <a:t/>
            </a:r>
            <a:br>
              <a:rPr kumimoji="0" lang="en-GB" sz="2400" b="1"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mj-lt"/>
                <a:ea typeface="+mj-ea"/>
                <a:cs typeface="+mj-cs"/>
              </a:rPr>
            </a:br>
            <a:r>
              <a:rPr kumimoji="0" lang="en-GB" sz="2400" b="0" i="1" u="none" strike="noStrike" kern="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mj-lt"/>
                <a:ea typeface="+mj-ea"/>
                <a:cs typeface="+mj-cs"/>
              </a:rPr>
              <a:t>Prevent</a:t>
            </a:r>
            <a:r>
              <a:rPr kumimoji="0" lang="en-GB" sz="2400" b="0" i="1"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 </a:t>
            </a:r>
            <a:r>
              <a:rPr lang="en-GB" sz="2400" i="1" kern="0" dirty="0" smtClean="0">
                <a:effectLst>
                  <a:outerShdw blurRad="38100" dist="38100" dir="2700000" algn="tl">
                    <a:srgbClr val="000000">
                      <a:alpha val="43137"/>
                    </a:srgbClr>
                  </a:outerShdw>
                </a:effectLst>
                <a:latin typeface="+mj-lt"/>
                <a:ea typeface="+mj-ea"/>
                <a:cs typeface="+mj-cs"/>
              </a:rPr>
              <a:t>Manage – </a:t>
            </a:r>
            <a:r>
              <a:rPr kumimoji="0" lang="en-GB" sz="2400" b="0" i="1"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Assess: helpful </a:t>
            </a:r>
            <a:r>
              <a:rPr lang="en-GB" sz="2400" i="1" dirty="0" smtClean="0">
                <a:effectLst>
                  <a:outerShdw blurRad="38100" dist="38100" dir="2700000" algn="tl">
                    <a:srgbClr val="000000">
                      <a:alpha val="43137"/>
                    </a:srgbClr>
                  </a:outerShdw>
                </a:effectLst>
              </a:rPr>
              <a:t>communication resources by ECDC</a:t>
            </a:r>
            <a:endParaRPr kumimoji="0" lang="en-GB" sz="2400" b="1"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mj-lt"/>
              <a:ea typeface="+mj-ea"/>
              <a:cs typeface="+mj-cs"/>
            </a:endParaRPr>
          </a:p>
        </p:txBody>
      </p:sp>
      <p:pic>
        <p:nvPicPr>
          <p:cNvPr id="7" name="Picture 6"/>
          <p:cNvPicPr/>
          <p:nvPr/>
        </p:nvPicPr>
        <p:blipFill rotWithShape="1">
          <a:blip r:embed="rId4"/>
          <a:srcRect l="10546" t="12995" r="11714" b="16007"/>
          <a:stretch/>
        </p:blipFill>
        <p:spPr bwMode="auto">
          <a:xfrm>
            <a:off x="2346642" y="1803082"/>
            <a:ext cx="4450715" cy="3251835"/>
          </a:xfrm>
          <a:prstGeom prst="rect">
            <a:avLst/>
          </a:prstGeom>
          <a:ln>
            <a:solidFill>
              <a:schemeClr val="tx1"/>
            </a:solidFill>
          </a:ln>
          <a:extLst>
            <a:ext uri="{53640926-AAD7-44D8-BBD7-CCE9431645EC}">
              <a14:shadowObscured xmlns:a14="http://schemas.microsoft.com/office/drawing/2010/main"/>
            </a:ext>
          </a:ex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69" y="347776"/>
            <a:ext cx="8229600" cy="822325"/>
          </a:xfrm>
        </p:spPr>
        <p:txBody>
          <a:bodyPr/>
          <a:lstStyle/>
          <a:p>
            <a:r>
              <a:rPr lang="en-GB" dirty="0" smtClean="0">
                <a:solidFill>
                  <a:schemeClr val="tx1"/>
                </a:solidFill>
              </a:rPr>
              <a:t>Overview of this presentation</a:t>
            </a:r>
            <a:endParaRPr lang="en-GB" dirty="0">
              <a:solidFill>
                <a:schemeClr val="tx1"/>
              </a:solidFill>
            </a:endParaRPr>
          </a:p>
        </p:txBody>
      </p:sp>
      <p:sp>
        <p:nvSpPr>
          <p:cNvPr id="4" name="Rectangle 3"/>
          <p:cNvSpPr/>
          <p:nvPr/>
        </p:nvSpPr>
        <p:spPr>
          <a:xfrm>
            <a:off x="304800" y="838200"/>
            <a:ext cx="8412480" cy="6752618"/>
          </a:xfrm>
          <a:prstGeom prst="rect">
            <a:avLst/>
          </a:prstGeom>
        </p:spPr>
        <p:txBody>
          <a:bodyPr wrap="square">
            <a:spAutoFit/>
          </a:bodyPr>
          <a:lstStyle/>
          <a:p>
            <a:pPr>
              <a:spcAft>
                <a:spcPts val="1200"/>
              </a:spcAft>
              <a:buFont typeface="Arial" pitchFamily="34" charset="0"/>
              <a:buChar char="•"/>
            </a:pPr>
            <a:r>
              <a:rPr lang="en-GB" dirty="0" smtClean="0">
                <a:latin typeface="+mn-lt"/>
              </a:rPr>
              <a:t> </a:t>
            </a:r>
            <a:r>
              <a:rPr lang="en-GB" dirty="0" smtClean="0">
                <a:solidFill>
                  <a:schemeClr val="tx1">
                    <a:lumMod val="95000"/>
                    <a:lumOff val="5000"/>
                  </a:schemeClr>
                </a:solidFill>
                <a:latin typeface="+mn-lt"/>
              </a:rPr>
              <a:t>About ECDC</a:t>
            </a:r>
          </a:p>
          <a:p>
            <a:pPr>
              <a:buFont typeface="Arial" pitchFamily="34" charset="0"/>
              <a:buChar char="•"/>
            </a:pPr>
            <a:r>
              <a:rPr lang="en-US" dirty="0" smtClean="0">
                <a:solidFill>
                  <a:schemeClr val="tx1">
                    <a:lumMod val="95000"/>
                    <a:lumOff val="5000"/>
                  </a:schemeClr>
                </a:solidFill>
                <a:latin typeface="+mn-lt"/>
              </a:rPr>
              <a:t> </a:t>
            </a:r>
            <a:r>
              <a:rPr lang="en-GB" dirty="0" smtClean="0">
                <a:solidFill>
                  <a:schemeClr val="tx1">
                    <a:lumMod val="95000"/>
                    <a:lumOff val="5000"/>
                  </a:schemeClr>
                </a:solidFill>
                <a:latin typeface="+mn-lt"/>
              </a:rPr>
              <a:t>Gastroenteritis: what is it?</a:t>
            </a:r>
          </a:p>
          <a:p>
            <a:pPr lvl="1">
              <a:spcAft>
                <a:spcPts val="1200"/>
              </a:spcAft>
            </a:pPr>
            <a:r>
              <a:rPr lang="en-GB" dirty="0" smtClean="0">
                <a:solidFill>
                  <a:schemeClr val="tx1">
                    <a:lumMod val="95000"/>
                    <a:lumOff val="5000"/>
                  </a:schemeClr>
                </a:solidFill>
                <a:latin typeface="+mn-lt"/>
              </a:rPr>
              <a:t>Causes, symptoms, complications and treatment</a:t>
            </a:r>
            <a:endParaRPr lang="en-GB" dirty="0" smtClean="0">
              <a:latin typeface="+mn-lt"/>
            </a:endParaRPr>
          </a:p>
          <a:p>
            <a:pPr>
              <a:buFont typeface="Arial" pitchFamily="34" charset="0"/>
              <a:buChar char="•"/>
            </a:pPr>
            <a:r>
              <a:rPr lang="en-GB" dirty="0" smtClean="0">
                <a:latin typeface="+mn-lt"/>
              </a:rPr>
              <a:t> Gastroenteritis: why should you care?</a:t>
            </a:r>
          </a:p>
          <a:p>
            <a:pPr lvl="1"/>
            <a:r>
              <a:rPr lang="en-GB" dirty="0" smtClean="0">
                <a:latin typeface="+mn-lt"/>
              </a:rPr>
              <a:t>Transmission</a:t>
            </a:r>
          </a:p>
          <a:p>
            <a:pPr lvl="1"/>
            <a:r>
              <a:rPr lang="en-GB" dirty="0">
                <a:latin typeface="+mn-lt"/>
              </a:rPr>
              <a:t>Facts and </a:t>
            </a:r>
            <a:r>
              <a:rPr lang="en-GB" dirty="0" smtClean="0">
                <a:latin typeface="+mn-lt"/>
              </a:rPr>
              <a:t>figures</a:t>
            </a:r>
          </a:p>
          <a:p>
            <a:pPr lvl="1">
              <a:spcAft>
                <a:spcPts val="1200"/>
              </a:spcAft>
            </a:pPr>
            <a:r>
              <a:rPr lang="en-US" dirty="0" smtClean="0">
                <a:latin typeface="+mn-lt"/>
              </a:rPr>
              <a:t>In a nutshell</a:t>
            </a:r>
            <a:endParaRPr lang="en-GB" dirty="0" smtClean="0">
              <a:latin typeface="+mn-lt"/>
            </a:endParaRPr>
          </a:p>
          <a:p>
            <a:pPr marL="0" lvl="1">
              <a:buFont typeface="Arial" pitchFamily="34" charset="0"/>
              <a:buChar char="•"/>
            </a:pPr>
            <a:r>
              <a:rPr lang="en-GB" dirty="0" smtClean="0">
                <a:latin typeface="+mn-lt"/>
              </a:rPr>
              <a:t> Gastroenteritis: what can your role be?</a:t>
            </a:r>
          </a:p>
          <a:p>
            <a:pPr lvl="1"/>
            <a:r>
              <a:rPr lang="en-US" dirty="0" smtClean="0">
                <a:latin typeface="+mn-lt"/>
              </a:rPr>
              <a:t> Where do you stand as a stakeholder?</a:t>
            </a:r>
          </a:p>
          <a:p>
            <a:pPr lvl="1">
              <a:spcAft>
                <a:spcPts val="1200"/>
              </a:spcAft>
            </a:pPr>
            <a:r>
              <a:rPr lang="en-US" dirty="0" smtClean="0">
                <a:latin typeface="+mn-lt"/>
              </a:rPr>
              <a:t> Who communicates with whom?</a:t>
            </a:r>
            <a:endParaRPr lang="en-GB" dirty="0" smtClean="0">
              <a:latin typeface="+mn-lt"/>
            </a:endParaRPr>
          </a:p>
          <a:p>
            <a:pPr marL="0" lvl="1">
              <a:buFont typeface="Arial" pitchFamily="34" charset="0"/>
              <a:buChar char="•"/>
            </a:pPr>
            <a:r>
              <a:rPr lang="en-US" dirty="0" smtClean="0">
                <a:latin typeface="+mn-lt"/>
              </a:rPr>
              <a:t> Gastroenteritis: what can </a:t>
            </a:r>
            <a:r>
              <a:rPr lang="en-US" b="1" dirty="0" smtClean="0">
                <a:solidFill>
                  <a:schemeClr val="accent2"/>
                </a:solidFill>
                <a:latin typeface="+mn-lt"/>
              </a:rPr>
              <a:t>schools</a:t>
            </a:r>
            <a:r>
              <a:rPr lang="en-US" dirty="0" smtClean="0">
                <a:latin typeface="+mn-lt"/>
              </a:rPr>
              <a:t> do?</a:t>
            </a:r>
          </a:p>
          <a:p>
            <a:pPr marL="0" lvl="1">
              <a:spcAft>
                <a:spcPts val="1200"/>
              </a:spcAft>
            </a:pPr>
            <a:r>
              <a:rPr lang="en-US" dirty="0" smtClean="0">
                <a:latin typeface="+mn-lt"/>
              </a:rPr>
              <a:t>        Prevent – Manage: key suggestions</a:t>
            </a:r>
          </a:p>
          <a:p>
            <a:pPr marL="0" lvl="1">
              <a:buFont typeface="Arial" pitchFamily="34" charset="0"/>
              <a:buChar char="•"/>
            </a:pPr>
            <a:r>
              <a:rPr lang="en-US" dirty="0" smtClean="0">
                <a:latin typeface="+mn-lt"/>
              </a:rPr>
              <a:t> Gastroenteritis: what can </a:t>
            </a:r>
            <a:r>
              <a:rPr lang="en-US" b="1" dirty="0" smtClean="0">
                <a:solidFill>
                  <a:schemeClr val="accent2"/>
                </a:solidFill>
                <a:latin typeface="+mn-lt"/>
              </a:rPr>
              <a:t>health authorities </a:t>
            </a:r>
            <a:r>
              <a:rPr lang="en-US" dirty="0" smtClean="0">
                <a:latin typeface="+mn-lt"/>
              </a:rPr>
              <a:t>do?</a:t>
            </a:r>
          </a:p>
          <a:p>
            <a:pPr marL="0" lvl="1"/>
            <a:r>
              <a:rPr lang="en-US" dirty="0" smtClean="0">
                <a:latin typeface="+mn-lt"/>
              </a:rPr>
              <a:t>        Prevent – Manage – Assess: key suggestions</a:t>
            </a:r>
            <a:endParaRPr lang="en-GB" dirty="0" smtClean="0">
              <a:latin typeface="+mn-lt"/>
            </a:endParaRPr>
          </a:p>
          <a:p>
            <a:pPr lvl="1"/>
            <a:endParaRPr lang="en-US" sz="1600" dirty="0" smtClean="0"/>
          </a:p>
          <a:p>
            <a:pPr lvl="1"/>
            <a:endParaRPr lang="en-US" sz="1600" dirty="0" smtClean="0"/>
          </a:p>
          <a:p>
            <a:pPr lvl="1"/>
            <a:endParaRPr lang="en-GB" dirty="0" smtClean="0"/>
          </a:p>
          <a:p>
            <a:pPr lvl="1"/>
            <a:endParaRPr lang="en-US" sz="1600" dirty="0" smtClean="0"/>
          </a:p>
        </p:txBody>
      </p:sp>
    </p:spTree>
  </p:cSld>
  <p:clrMapOvr>
    <a:masterClrMapping/>
  </p:clrMapOvr>
  <p:transition>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229600" cy="1086318"/>
          </a:xfrm>
        </p:spPr>
        <p:txBody>
          <a:bodyPr/>
          <a:lstStyle/>
          <a:p>
            <a:r>
              <a:rPr lang="en-GB" dirty="0" smtClean="0"/>
              <a:t>Gastroenteritis: what </a:t>
            </a:r>
            <a:r>
              <a:rPr lang="en-GB" dirty="0" smtClean="0">
                <a:solidFill>
                  <a:schemeClr val="tx1"/>
                </a:solidFill>
              </a:rPr>
              <a:t>can</a:t>
            </a:r>
            <a:r>
              <a:rPr lang="en-GB" dirty="0" smtClean="0"/>
              <a:t> </a:t>
            </a:r>
            <a:r>
              <a:rPr lang="en-GB" dirty="0" smtClean="0">
                <a:solidFill>
                  <a:schemeClr val="accent2"/>
                </a:solidFill>
              </a:rPr>
              <a:t>health</a:t>
            </a:r>
            <a:br>
              <a:rPr lang="en-GB" dirty="0" smtClean="0">
                <a:solidFill>
                  <a:schemeClr val="accent2"/>
                </a:solidFill>
              </a:rPr>
            </a:br>
            <a:r>
              <a:rPr lang="en-GB" dirty="0" smtClean="0">
                <a:solidFill>
                  <a:schemeClr val="accent2"/>
                </a:solidFill>
              </a:rPr>
              <a:t>authorities</a:t>
            </a:r>
            <a:r>
              <a:rPr lang="en-GB" dirty="0" smtClean="0"/>
              <a:t> do?</a:t>
            </a:r>
            <a:r>
              <a:rPr lang="en-GB" sz="2400" dirty="0" smtClean="0"/>
              <a:t/>
            </a:r>
            <a:br>
              <a:rPr lang="en-GB" sz="2400" dirty="0" smtClean="0"/>
            </a:br>
            <a:r>
              <a:rPr lang="en-GB" sz="2400" b="0" i="1" dirty="0" smtClean="0">
                <a:solidFill>
                  <a:schemeClr val="tx1"/>
                </a:solidFill>
              </a:rPr>
              <a:t>Prevent – </a:t>
            </a:r>
            <a:r>
              <a:rPr lang="en-GB" sz="2400" b="0" i="1" dirty="0" smtClean="0">
                <a:solidFill>
                  <a:schemeClr val="accent2"/>
                </a:solidFill>
              </a:rPr>
              <a:t>Manage –</a:t>
            </a:r>
            <a:r>
              <a:rPr lang="en-GB" sz="2400" b="0" i="1" dirty="0" smtClean="0">
                <a:solidFill>
                  <a:schemeClr val="tx1"/>
                </a:solidFill>
              </a:rPr>
              <a:t> Assess: key suggestions</a:t>
            </a:r>
            <a:endParaRPr lang="en-GB" sz="2400" dirty="0">
              <a:solidFill>
                <a:srgbClr val="FF0000"/>
              </a:solidFill>
            </a:endParaRPr>
          </a:p>
        </p:txBody>
      </p:sp>
      <p:sp>
        <p:nvSpPr>
          <p:cNvPr id="6" name="TextBox 5"/>
          <p:cNvSpPr txBox="1"/>
          <p:nvPr/>
        </p:nvSpPr>
        <p:spPr>
          <a:xfrm>
            <a:off x="518827" y="2477014"/>
            <a:ext cx="8385329" cy="344709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7662" indent="-342900" eaLnBrk="1" hangingPunct="1">
              <a:spcAft>
                <a:spcPts val="600"/>
              </a:spcAft>
              <a:buFont typeface="+mj-lt"/>
              <a:buAutoNum type="arabicPeriod"/>
            </a:pPr>
            <a:r>
              <a:rPr lang="en-GB" sz="2200" dirty="0" smtClean="0">
                <a:solidFill>
                  <a:schemeClr val="tx1"/>
                </a:solidFill>
              </a:rPr>
              <a:t>Follow your outbreak response plan to ensure rapid response.</a:t>
            </a:r>
          </a:p>
          <a:p>
            <a:pPr marL="347662" indent="-342900" eaLnBrk="1" hangingPunct="1">
              <a:spcAft>
                <a:spcPts val="600"/>
              </a:spcAft>
              <a:buFont typeface="+mj-lt"/>
              <a:buAutoNum type="arabicPeriod"/>
            </a:pPr>
            <a:r>
              <a:rPr lang="en-GB" sz="2200" dirty="0" smtClean="0">
                <a:solidFill>
                  <a:schemeClr val="tx1"/>
                </a:solidFill>
              </a:rPr>
              <a:t>Communicate to staff, students, parents and if appropriate the media and announce when you will be communicating next (i.e. set the pace).</a:t>
            </a:r>
          </a:p>
          <a:p>
            <a:pPr marL="347662" indent="-342900" eaLnBrk="1" hangingPunct="1">
              <a:spcAft>
                <a:spcPts val="600"/>
              </a:spcAft>
              <a:buFont typeface="+mj-lt"/>
              <a:buAutoNum type="arabicPeriod"/>
            </a:pPr>
            <a:r>
              <a:rPr lang="en-GB" sz="2200" dirty="0" smtClean="0">
                <a:solidFill>
                  <a:schemeClr val="tx1"/>
                </a:solidFill>
              </a:rPr>
              <a:t>When communicating: recognise you have a crisis and commit to finding the cause quickly.</a:t>
            </a:r>
          </a:p>
          <a:p>
            <a:pPr marL="347662" indent="-342900" eaLnBrk="1" hangingPunct="1">
              <a:spcAft>
                <a:spcPts val="600"/>
              </a:spcAft>
              <a:buFont typeface="+mj-lt"/>
              <a:buAutoNum type="arabicPeriod"/>
            </a:pPr>
            <a:r>
              <a:rPr lang="en-GB" sz="2200" dirty="0" smtClean="0">
                <a:solidFill>
                  <a:schemeClr val="tx1"/>
                </a:solidFill>
              </a:rPr>
              <a:t>In close collaboration between public health and school authorities, consider scope of actions to manage the outbreak.</a:t>
            </a:r>
          </a:p>
          <a:p>
            <a:pPr marL="347662" indent="-342900" eaLnBrk="1" hangingPunct="1">
              <a:spcAft>
                <a:spcPts val="600"/>
              </a:spcAft>
              <a:buFont typeface="+mj-lt"/>
              <a:buAutoNum type="arabicPeriod"/>
            </a:pPr>
            <a:r>
              <a:rPr lang="en-GB" sz="2200" dirty="0" smtClean="0">
                <a:solidFill>
                  <a:schemeClr val="tx1"/>
                </a:solidFill>
              </a:rPr>
              <a:t>Reinforce communication of preventive measures and discuss routine infection control measures with everyone.</a:t>
            </a:r>
          </a:p>
        </p:txBody>
      </p:sp>
      <p:sp>
        <p:nvSpPr>
          <p:cNvPr id="8" name="TextBox 7"/>
          <p:cNvSpPr txBox="1"/>
          <p:nvPr/>
        </p:nvSpPr>
        <p:spPr>
          <a:xfrm>
            <a:off x="1636425" y="1419440"/>
            <a:ext cx="69596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latin typeface="+mn-lt"/>
              </a:rPr>
              <a:t>During an outbreak</a:t>
            </a:r>
          </a:p>
          <a:p>
            <a:pPr algn="ctr"/>
            <a:r>
              <a:rPr lang="en-GB" sz="1400" i="1" dirty="0" smtClean="0"/>
              <a:t>*** Depending on available resources and in collaboration with the relevant authorities as appropriate***</a:t>
            </a:r>
          </a:p>
        </p:txBody>
      </p:sp>
      <p:pic>
        <p:nvPicPr>
          <p:cNvPr id="9" name="Picture 8" descr="HEALTH SYMBOL.jpg"/>
          <p:cNvPicPr>
            <a:picLocks noChangeAspect="1"/>
          </p:cNvPicPr>
          <p:nvPr/>
        </p:nvPicPr>
        <p:blipFill>
          <a:blip r:embed="rId3" cstate="print"/>
          <a:stretch>
            <a:fillRect/>
          </a:stretch>
        </p:blipFill>
        <p:spPr>
          <a:xfrm>
            <a:off x="518827" y="1405915"/>
            <a:ext cx="931332" cy="931332"/>
          </a:xfrm>
          <a:prstGeom prst="rect">
            <a:avLst/>
          </a:prstGeom>
          <a:noFill/>
          <a:ln w="9525">
            <a:solidFill>
              <a:schemeClr val="accent2"/>
            </a:solidFill>
            <a:miter lim="800000"/>
            <a:headEnd/>
            <a:tailEnd/>
          </a:ln>
          <a:effectLst/>
        </p:spPr>
      </p:pic>
      <p:pic>
        <p:nvPicPr>
          <p:cNvPr id="12" name="Picture 11" descr="HEALTH SYMBOL.jpg"/>
          <p:cNvPicPr>
            <a:picLocks noChangeAspect="1"/>
          </p:cNvPicPr>
          <p:nvPr/>
        </p:nvPicPr>
        <p:blipFill>
          <a:blip r:embed="rId3" cstate="print"/>
          <a:stretch>
            <a:fillRect/>
          </a:stretch>
        </p:blipFill>
        <p:spPr>
          <a:xfrm>
            <a:off x="518827" y="1419440"/>
            <a:ext cx="931332" cy="931332"/>
          </a:xfrm>
          <a:prstGeom prst="rect">
            <a:avLst/>
          </a:prstGeom>
          <a:noFill/>
          <a:ln w="9525">
            <a:solidFill>
              <a:schemeClr val="accent2"/>
            </a:solidFill>
            <a:miter lim="800000"/>
            <a:headEnd/>
            <a:tailEnd/>
          </a:ln>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Gastroenteritis: what can </a:t>
            </a:r>
            <a:r>
              <a:rPr lang="en-GB" dirty="0" smtClean="0">
                <a:solidFill>
                  <a:schemeClr val="accent2"/>
                </a:solidFill>
              </a:rPr>
              <a:t>health</a:t>
            </a:r>
            <a:br>
              <a:rPr lang="en-GB" dirty="0" smtClean="0">
                <a:solidFill>
                  <a:schemeClr val="accent2"/>
                </a:solidFill>
              </a:rPr>
            </a:br>
            <a:r>
              <a:rPr lang="en-GB" dirty="0" smtClean="0">
                <a:solidFill>
                  <a:schemeClr val="accent2"/>
                </a:solidFill>
              </a:rPr>
              <a:t>authorities</a:t>
            </a:r>
            <a:r>
              <a:rPr lang="en-GB" dirty="0" smtClean="0"/>
              <a:t> do?</a:t>
            </a: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r>
              <a:rPr lang="en-GB" b="0" i="1" dirty="0" smtClean="0">
                <a:solidFill>
                  <a:schemeClr val="tx1"/>
                </a:solidFill>
                <a:effectLst>
                  <a:outerShdw blurRad="38100" dist="38100" dir="2700000" algn="tl">
                    <a:srgbClr val="000000">
                      <a:alpha val="43137"/>
                    </a:srgbClr>
                  </a:outerShdw>
                </a:effectLst>
              </a:rPr>
              <a:t> Prevent – Manage – </a:t>
            </a:r>
            <a:r>
              <a:rPr lang="en-GB" b="0" i="1" dirty="0" smtClean="0">
                <a:solidFill>
                  <a:schemeClr val="accent2"/>
                </a:solidFill>
                <a:effectLst>
                  <a:outerShdw blurRad="38100" dist="38100" dir="2700000" algn="tl">
                    <a:srgbClr val="000000">
                      <a:alpha val="43137"/>
                    </a:srgbClr>
                  </a:outerShdw>
                </a:effectLst>
              </a:rPr>
              <a:t>Assess</a:t>
            </a:r>
            <a:r>
              <a:rPr lang="en-GB" b="0" i="1" dirty="0" smtClean="0">
                <a:solidFill>
                  <a:schemeClr val="tx1"/>
                </a:solidFill>
                <a:effectLst>
                  <a:outerShdw blurRad="38100" dist="38100" dir="2700000" algn="tl">
                    <a:srgbClr val="000000">
                      <a:alpha val="43137"/>
                    </a:srgbClr>
                  </a:outerShdw>
                </a:effectLst>
              </a:rPr>
              <a:t>: key suggestions</a:t>
            </a:r>
            <a:endParaRPr lang="en-GB"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39090" y="1079500"/>
            <a:ext cx="8526463" cy="516255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GB" dirty="0"/>
          </a:p>
        </p:txBody>
      </p:sp>
      <p:sp>
        <p:nvSpPr>
          <p:cNvPr id="5" name="TextBox 4"/>
          <p:cNvSpPr txBox="1"/>
          <p:nvPr/>
        </p:nvSpPr>
        <p:spPr>
          <a:xfrm>
            <a:off x="407851" y="2917392"/>
            <a:ext cx="8245081" cy="27269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7662" indent="-342900" eaLnBrk="1" hangingPunct="1">
              <a:spcAft>
                <a:spcPts val="600"/>
              </a:spcAft>
              <a:buFont typeface="+mj-lt"/>
              <a:buAutoNum type="arabicPeriod"/>
            </a:pPr>
            <a:r>
              <a:rPr lang="en-GB" sz="2400" dirty="0" smtClean="0">
                <a:solidFill>
                  <a:schemeClr val="tx1"/>
                </a:solidFill>
              </a:rPr>
              <a:t>Communicate about the successful management of the crisis.</a:t>
            </a:r>
          </a:p>
          <a:p>
            <a:pPr marL="347662" indent="-342900" eaLnBrk="1" hangingPunct="1">
              <a:spcAft>
                <a:spcPts val="600"/>
              </a:spcAft>
              <a:buFont typeface="+mj-lt"/>
              <a:buAutoNum type="arabicPeriod"/>
            </a:pPr>
            <a:endParaRPr lang="en-GB" sz="2400" dirty="0" smtClean="0">
              <a:solidFill>
                <a:schemeClr val="tx1"/>
              </a:solidFill>
            </a:endParaRPr>
          </a:p>
          <a:p>
            <a:pPr marL="347662" indent="-342900" eaLnBrk="1" hangingPunct="1">
              <a:spcAft>
                <a:spcPts val="600"/>
              </a:spcAft>
              <a:buFont typeface="+mj-lt"/>
              <a:buAutoNum type="arabicPeriod"/>
            </a:pPr>
            <a:r>
              <a:rPr lang="en-GB" sz="2400" dirty="0" smtClean="0">
                <a:solidFill>
                  <a:schemeClr val="tx1"/>
                </a:solidFill>
              </a:rPr>
              <a:t>Evaluate the management of the outbreak.</a:t>
            </a:r>
          </a:p>
          <a:p>
            <a:pPr marL="347662" indent="-342900" eaLnBrk="1" hangingPunct="1">
              <a:spcAft>
                <a:spcPts val="600"/>
              </a:spcAft>
              <a:buFont typeface="+mj-lt"/>
              <a:buAutoNum type="arabicPeriod"/>
            </a:pPr>
            <a:endParaRPr lang="en-GB" sz="2400" dirty="0" smtClean="0">
              <a:solidFill>
                <a:schemeClr val="tx1"/>
              </a:solidFill>
            </a:endParaRPr>
          </a:p>
          <a:p>
            <a:pPr marL="347662" indent="-342900" eaLnBrk="1" hangingPunct="1">
              <a:spcAft>
                <a:spcPts val="600"/>
              </a:spcAft>
              <a:buFont typeface="+mj-lt"/>
              <a:buAutoNum type="arabicPeriod"/>
            </a:pPr>
            <a:r>
              <a:rPr lang="en-GB" sz="2400" dirty="0" smtClean="0">
                <a:solidFill>
                  <a:schemeClr val="tx1"/>
                </a:solidFill>
              </a:rPr>
              <a:t>Make the necessary readjustments to your outbreak plan.</a:t>
            </a:r>
          </a:p>
        </p:txBody>
      </p:sp>
      <p:sp>
        <p:nvSpPr>
          <p:cNvPr id="9" name="TextBox 8"/>
          <p:cNvSpPr txBox="1"/>
          <p:nvPr/>
        </p:nvSpPr>
        <p:spPr>
          <a:xfrm>
            <a:off x="1632262" y="1535722"/>
            <a:ext cx="69596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latin typeface="+mn-lt"/>
              </a:rPr>
              <a:t>After an outbreak</a:t>
            </a:r>
          </a:p>
          <a:p>
            <a:pPr algn="ctr"/>
            <a:r>
              <a:rPr lang="en-GB" sz="1400" i="1" dirty="0" smtClean="0"/>
              <a:t>*** Depending on available resources and in collaboration with the relevant authorities as appropriate***</a:t>
            </a:r>
          </a:p>
        </p:txBody>
      </p:sp>
      <p:pic>
        <p:nvPicPr>
          <p:cNvPr id="10" name="Picture 9" descr="HEALTH SYMBOL.jpg"/>
          <p:cNvPicPr>
            <a:picLocks noChangeAspect="1"/>
          </p:cNvPicPr>
          <p:nvPr/>
        </p:nvPicPr>
        <p:blipFill>
          <a:blip r:embed="rId3" cstate="print"/>
          <a:stretch>
            <a:fillRect/>
          </a:stretch>
        </p:blipFill>
        <p:spPr>
          <a:xfrm>
            <a:off x="514664" y="1522197"/>
            <a:ext cx="931332" cy="931332"/>
          </a:xfrm>
          <a:prstGeom prst="rect">
            <a:avLst/>
          </a:prstGeom>
          <a:noFill/>
          <a:ln w="9525">
            <a:solidFill>
              <a:schemeClr val="accent2"/>
            </a:solidFill>
            <a:miter lim="800000"/>
            <a:headEnd/>
            <a:tailEnd/>
          </a:ln>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39127"/>
            <a:ext cx="8229600" cy="822325"/>
          </a:xfrm>
        </p:spPr>
        <p:txBody>
          <a:bodyPr/>
          <a:lstStyle/>
          <a:p>
            <a:pPr algn="ctr"/>
            <a:r>
              <a:rPr lang="en-GB" dirty="0" smtClean="0"/>
              <a:t>Thank you! </a:t>
            </a:r>
            <a:endParaRPr lang="en-GB" dirty="0"/>
          </a:p>
        </p:txBody>
      </p:sp>
      <p:pic>
        <p:nvPicPr>
          <p:cNvPr id="5" name="Picture 2" descr="http://www.ecdc.europa.eu/en/press/photos/PublishingImages/090601_ecdc_house_72.jpg"/>
          <p:cNvPicPr>
            <a:picLocks noChangeAspect="1" noChangeArrowheads="1"/>
          </p:cNvPicPr>
          <p:nvPr/>
        </p:nvPicPr>
        <p:blipFill>
          <a:blip r:embed="rId3" cstate="print"/>
          <a:srcRect/>
          <a:stretch>
            <a:fillRect/>
          </a:stretch>
        </p:blipFill>
        <p:spPr bwMode="auto">
          <a:xfrm>
            <a:off x="1739900" y="1005840"/>
            <a:ext cx="5543550" cy="3193415"/>
          </a:xfrm>
          <a:prstGeom prst="rect">
            <a:avLst/>
          </a:prstGeom>
          <a:noFill/>
          <a:ln>
            <a:solidFill>
              <a:srgbClr val="003A80"/>
            </a:solidFill>
          </a:ln>
        </p:spPr>
      </p:pic>
      <p:sp>
        <p:nvSpPr>
          <p:cNvPr id="7" name="TextBox 6"/>
          <p:cNvSpPr txBox="1"/>
          <p:nvPr/>
        </p:nvSpPr>
        <p:spPr>
          <a:xfrm>
            <a:off x="594995" y="4987790"/>
            <a:ext cx="783336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latin typeface="+mn-lt"/>
              </a:rPr>
              <a:t>For more information, please visit: </a:t>
            </a:r>
            <a:r>
              <a:rPr lang="en-GB" dirty="0" smtClean="0">
                <a:latin typeface="+mn-lt"/>
                <a:hlinkClick r:id="rId4"/>
              </a:rPr>
              <a:t>www.ecdc.europa.eu</a:t>
            </a:r>
            <a:endParaRPr lang="en-GB" dirty="0" smtClean="0">
              <a:latin typeface="+mn-lt"/>
            </a:endParaRPr>
          </a:p>
          <a:p>
            <a:r>
              <a:rPr lang="en-GB" dirty="0" smtClean="0"/>
              <a:t>Click on this link to download </a:t>
            </a:r>
            <a:r>
              <a:rPr lang="en-GB" dirty="0" smtClean="0">
                <a:hlinkClick r:id="rId5"/>
              </a:rPr>
              <a:t>ECDC communication toolkit materials</a:t>
            </a:r>
            <a:r>
              <a:rPr lang="en-GB" dirty="0" smtClean="0"/>
              <a:t>. </a:t>
            </a:r>
            <a:r>
              <a:rPr lang="en-GB" dirty="0" smtClean="0">
                <a:solidFill>
                  <a:srgbClr val="FF0000"/>
                </a:solidFill>
              </a:rPr>
              <a:t> </a:t>
            </a:r>
            <a:endParaRPr lang="en-GB" sz="1600" b="1" dirty="0" smtClean="0">
              <a:latin typeface="+mn-l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ECDC</a:t>
            </a:r>
            <a:endParaRPr lang="en-GB" dirty="0"/>
          </a:p>
        </p:txBody>
      </p:sp>
      <p:sp>
        <p:nvSpPr>
          <p:cNvPr id="3" name="Content Placeholder 2"/>
          <p:cNvSpPr>
            <a:spLocks noGrp="1"/>
          </p:cNvSpPr>
          <p:nvPr>
            <p:ph idx="1"/>
          </p:nvPr>
        </p:nvSpPr>
        <p:spPr>
          <a:xfrm>
            <a:off x="323851" y="4189288"/>
            <a:ext cx="8484870" cy="1898650"/>
          </a:xfrm>
        </p:spPr>
        <p:txBody>
          <a:bodyPr/>
          <a:lstStyle/>
          <a:p>
            <a:pPr algn="ctr">
              <a:spcAft>
                <a:spcPts val="1000"/>
              </a:spcAft>
              <a:buNone/>
            </a:pPr>
            <a:r>
              <a:rPr lang="en-GB" dirty="0" smtClean="0">
                <a:solidFill>
                  <a:schemeClr val="tx2"/>
                </a:solidFill>
              </a:rPr>
              <a:t>ECDC is a European Union agency working on prevention and control of infectious diseases. It supports EU Member States in their preparedness and response capacities. This includes the development of communication tools to raise awareness and promote prevention of diseases such as</a:t>
            </a:r>
            <a:endParaRPr lang="en-GB" strike="sngStrike" dirty="0" smtClean="0">
              <a:solidFill>
                <a:schemeClr val="tx2"/>
              </a:solidFill>
            </a:endParaRPr>
          </a:p>
          <a:p>
            <a:pPr algn="ctr">
              <a:buNone/>
            </a:pPr>
            <a:r>
              <a:rPr lang="en-GB" dirty="0" smtClean="0"/>
              <a:t> </a:t>
            </a:r>
            <a:r>
              <a:rPr lang="en-GB" b="1" dirty="0" smtClean="0">
                <a:solidFill>
                  <a:schemeClr val="accent2"/>
                </a:solidFill>
              </a:rPr>
              <a:t>GASTROENTERITIS  </a:t>
            </a:r>
            <a:endParaRPr lang="en-GB" b="1" dirty="0">
              <a:solidFill>
                <a:schemeClr val="accent2"/>
              </a:solidFill>
            </a:endParaRPr>
          </a:p>
        </p:txBody>
      </p:sp>
      <p:pic>
        <p:nvPicPr>
          <p:cNvPr id="2050" name="Picture 2" descr="http://www.ecdc.europa.eu/en/press/photos/PublishingImages/090601_ecdc_house_72.jpg"/>
          <p:cNvPicPr>
            <a:picLocks noChangeAspect="1" noChangeArrowheads="1"/>
          </p:cNvPicPr>
          <p:nvPr/>
        </p:nvPicPr>
        <p:blipFill>
          <a:blip r:embed="rId3" cstate="print"/>
          <a:srcRect/>
          <a:stretch>
            <a:fillRect/>
          </a:stretch>
        </p:blipFill>
        <p:spPr bwMode="auto">
          <a:xfrm>
            <a:off x="1739900" y="905481"/>
            <a:ext cx="5543550" cy="3193415"/>
          </a:xfrm>
          <a:prstGeom prst="rect">
            <a:avLst/>
          </a:prstGeom>
          <a:noFill/>
          <a:ln>
            <a:solidFill>
              <a:srgbClr val="003A80"/>
            </a:solidFill>
          </a:ln>
        </p:spPr>
      </p:pic>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Gastroenteritis: what is it?</a:t>
            </a:r>
            <a:br>
              <a:rPr lang="en-GB" dirty="0" smtClean="0"/>
            </a:br>
            <a:r>
              <a:rPr lang="en-GB" b="0" i="1" dirty="0" smtClean="0"/>
              <a:t>Causes, symptoms, complications and treatment</a:t>
            </a: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850" y="1108528"/>
            <a:ext cx="8526463" cy="5162550"/>
          </a:xfrm>
        </p:spPr>
        <p:txBody>
          <a:bodyPr/>
          <a:lstStyle/>
          <a:p>
            <a:pPr algn="ctr">
              <a:buNone/>
            </a:pPr>
            <a:r>
              <a:rPr lang="en-GB" dirty="0" smtClean="0"/>
              <a:t>Gastroenteritis is an inflammation in the </a:t>
            </a:r>
            <a:r>
              <a:rPr lang="en-GB" dirty="0" smtClean="0">
                <a:solidFill>
                  <a:srgbClr val="003A80"/>
                </a:solidFill>
              </a:rPr>
              <a:t>stomach and intestines, </a:t>
            </a:r>
            <a:r>
              <a:rPr lang="en-GB" dirty="0" smtClean="0"/>
              <a:t>and </a:t>
            </a:r>
            <a:r>
              <a:rPr lang="en-GB" dirty="0"/>
              <a:t>is often </a:t>
            </a:r>
            <a:r>
              <a:rPr lang="en-GB" dirty="0" smtClean="0"/>
              <a:t>referred </a:t>
            </a:r>
            <a:r>
              <a:rPr lang="en-GB" dirty="0"/>
              <a:t>to as stomach </a:t>
            </a:r>
            <a:r>
              <a:rPr lang="en-GB" dirty="0" smtClean="0"/>
              <a:t>flu or bug</a:t>
            </a:r>
            <a:r>
              <a:rPr lang="en-GB" dirty="0"/>
              <a:t>.</a:t>
            </a:r>
          </a:p>
          <a:p>
            <a:endParaRPr lang="en-GB" sz="600" u="sng" dirty="0" smtClean="0"/>
          </a:p>
          <a:p>
            <a:r>
              <a:rPr lang="en-GB" u="sng" dirty="0" smtClean="0"/>
              <a:t>Causes</a:t>
            </a:r>
            <a:r>
              <a:rPr lang="en-GB" dirty="0" smtClean="0"/>
              <a:t>:</a:t>
            </a:r>
          </a:p>
          <a:p>
            <a:pPr lvl="1"/>
            <a:r>
              <a:rPr lang="en-GB" sz="2000" dirty="0" smtClean="0"/>
              <a:t>Bacteria (e.g. Salmonella, </a:t>
            </a:r>
            <a:r>
              <a:rPr lang="en-GB" sz="2000" dirty="0" err="1" smtClean="0"/>
              <a:t>E.coli</a:t>
            </a:r>
            <a:r>
              <a:rPr lang="en-GB" sz="2000" dirty="0" smtClean="0"/>
              <a:t>)</a:t>
            </a:r>
            <a:endParaRPr lang="en-GB" sz="2000" dirty="0" smtClean="0">
              <a:solidFill>
                <a:srgbClr val="FF0000"/>
              </a:solidFill>
            </a:endParaRPr>
          </a:p>
          <a:p>
            <a:pPr lvl="1"/>
            <a:r>
              <a:rPr lang="en-GB" sz="2000" dirty="0" smtClean="0"/>
              <a:t>...parasites (e.g. </a:t>
            </a:r>
            <a:r>
              <a:rPr lang="en-GB" sz="2000" dirty="0" err="1" smtClean="0"/>
              <a:t>protozoans</a:t>
            </a:r>
            <a:r>
              <a:rPr lang="en-GB" sz="2000" dirty="0" smtClean="0"/>
              <a:t>)...  </a:t>
            </a:r>
          </a:p>
          <a:p>
            <a:pPr lvl="1"/>
            <a:r>
              <a:rPr lang="en-GB" sz="2000" dirty="0" smtClean="0"/>
              <a:t>...or viruses (e.g. </a:t>
            </a:r>
            <a:r>
              <a:rPr lang="en-GB" sz="2000" dirty="0" err="1" smtClean="0">
                <a:solidFill>
                  <a:srgbClr val="003A80"/>
                </a:solidFill>
              </a:rPr>
              <a:t>Norovirus</a:t>
            </a:r>
            <a:r>
              <a:rPr lang="en-GB" sz="2000" dirty="0" smtClean="0"/>
              <a:t>) </a:t>
            </a:r>
          </a:p>
          <a:p>
            <a:endParaRPr lang="en-GB" sz="800" u="sng" dirty="0" smtClean="0"/>
          </a:p>
          <a:p>
            <a:r>
              <a:rPr lang="en-GB" u="sng" dirty="0" smtClean="0"/>
              <a:t>Most common symptoms</a:t>
            </a:r>
            <a:r>
              <a:rPr lang="en-GB" dirty="0" smtClean="0"/>
              <a:t>: </a:t>
            </a:r>
            <a:r>
              <a:rPr lang="en-GB" dirty="0" smtClean="0">
                <a:solidFill>
                  <a:srgbClr val="003A80"/>
                </a:solidFill>
              </a:rPr>
              <a:t>diarrhoea</a:t>
            </a:r>
            <a:r>
              <a:rPr lang="en-GB" dirty="0" smtClean="0"/>
              <a:t> and/or </a:t>
            </a:r>
            <a:r>
              <a:rPr lang="en-GB" dirty="0" smtClean="0">
                <a:solidFill>
                  <a:srgbClr val="003A80"/>
                </a:solidFill>
              </a:rPr>
              <a:t>vomiting...</a:t>
            </a:r>
            <a:endParaRPr lang="en-GB" dirty="0" smtClean="0"/>
          </a:p>
          <a:p>
            <a:pPr>
              <a:buNone/>
            </a:pPr>
            <a:endParaRPr lang="en-GB" sz="800" dirty="0" smtClean="0"/>
          </a:p>
          <a:p>
            <a:r>
              <a:rPr lang="en-GB" u="sng" dirty="0" smtClean="0"/>
              <a:t>Complications</a:t>
            </a:r>
            <a:r>
              <a:rPr lang="en-GB" dirty="0" smtClean="0"/>
              <a:t>: </a:t>
            </a:r>
            <a:r>
              <a:rPr lang="en-GB" dirty="0" smtClean="0">
                <a:solidFill>
                  <a:schemeClr val="accent2"/>
                </a:solidFill>
              </a:rPr>
              <a:t>d</a:t>
            </a:r>
            <a:r>
              <a:rPr lang="en-GB" dirty="0" smtClean="0">
                <a:solidFill>
                  <a:srgbClr val="003A80"/>
                </a:solidFill>
              </a:rPr>
              <a:t>ehydration</a:t>
            </a:r>
            <a:r>
              <a:rPr lang="en-GB" dirty="0" smtClean="0"/>
              <a:t>,</a:t>
            </a:r>
            <a:r>
              <a:rPr lang="en-GB" dirty="0" smtClean="0">
                <a:sym typeface="Wingdings" pitchFamily="2" charset="2"/>
              </a:rPr>
              <a:t> </a:t>
            </a:r>
            <a:r>
              <a:rPr lang="en-GB" dirty="0" smtClean="0"/>
              <a:t>particularly dangerous for infants and babies.</a:t>
            </a:r>
            <a:r>
              <a:rPr lang="en-GB" dirty="0" smtClean="0">
                <a:solidFill>
                  <a:srgbClr val="FF0000"/>
                </a:solidFill>
              </a:rPr>
              <a:t> </a:t>
            </a:r>
            <a:r>
              <a:rPr lang="en-GB" dirty="0" smtClean="0"/>
              <a:t>Sometimes leading to </a:t>
            </a:r>
            <a:r>
              <a:rPr lang="en-GB" dirty="0">
                <a:solidFill>
                  <a:schemeClr val="accent2"/>
                </a:solidFill>
              </a:rPr>
              <a:t>chronic conditions</a:t>
            </a:r>
            <a:r>
              <a:rPr lang="en-GB" dirty="0"/>
              <a:t>.</a:t>
            </a:r>
            <a:endParaRPr lang="en-GB" dirty="0" smtClean="0"/>
          </a:p>
          <a:p>
            <a:pPr marL="269875" lvl="1" indent="-269875">
              <a:buFont typeface="Wingdings" pitchFamily="2" charset="2"/>
              <a:buChar char="§"/>
              <a:tabLst>
                <a:tab pos="2336800" algn="l"/>
              </a:tabLst>
            </a:pPr>
            <a:endParaRPr lang="en-GB" sz="600" dirty="0" smtClean="0">
              <a:ea typeface="+mn-ea"/>
              <a:cs typeface="+mn-cs"/>
            </a:endParaRPr>
          </a:p>
          <a:p>
            <a:pPr marL="269875" lvl="1" indent="-269875">
              <a:buFont typeface="Wingdings" pitchFamily="2" charset="2"/>
              <a:buChar char="§"/>
            </a:pPr>
            <a:r>
              <a:rPr lang="en-GB" u="sng" dirty="0" smtClean="0">
                <a:ea typeface="+mn-ea"/>
                <a:cs typeface="+mn-cs"/>
              </a:rPr>
              <a:t>Treatment of symptoms</a:t>
            </a:r>
            <a:r>
              <a:rPr lang="en-GB" dirty="0" smtClean="0">
                <a:ea typeface="+mn-ea"/>
                <a:cs typeface="+mn-cs"/>
              </a:rPr>
              <a:t>: resting at home and preventing dehydration (i.e. intake of liquids). Medication may be required upon medical advise.</a:t>
            </a:r>
            <a:endParaRPr lang="en-GB" sz="1200" dirty="0" smtClean="0"/>
          </a:p>
        </p:txBody>
      </p:sp>
      <p:pic>
        <p:nvPicPr>
          <p:cNvPr id="4" name="Picture 3" descr="shutterstock_2008765 - virus.jpg"/>
          <p:cNvPicPr>
            <a:picLocks noChangeAspect="1"/>
          </p:cNvPicPr>
          <p:nvPr/>
        </p:nvPicPr>
        <p:blipFill>
          <a:blip r:embed="rId3" cstate="print"/>
          <a:stretch>
            <a:fillRect/>
          </a:stretch>
        </p:blipFill>
        <p:spPr>
          <a:xfrm>
            <a:off x="4882442" y="2184399"/>
            <a:ext cx="913674" cy="685256"/>
          </a:xfrm>
          <a:prstGeom prst="rect">
            <a:avLst/>
          </a:prstGeom>
          <a:ln>
            <a:solidFill>
              <a:schemeClr val="accent2"/>
            </a:solidFill>
          </a:ln>
        </p:spPr>
      </p:pic>
      <p:pic>
        <p:nvPicPr>
          <p:cNvPr id="6" name="Picture 5" descr="gastro virus.jpg"/>
          <p:cNvPicPr>
            <a:picLocks noChangeAspect="1"/>
          </p:cNvPicPr>
          <p:nvPr/>
        </p:nvPicPr>
        <p:blipFill>
          <a:blip r:embed="rId4" cstate="print"/>
          <a:srcRect/>
          <a:stretch>
            <a:fillRect/>
          </a:stretch>
        </p:blipFill>
        <p:spPr>
          <a:xfrm>
            <a:off x="6038644" y="2177682"/>
            <a:ext cx="893097" cy="696615"/>
          </a:xfrm>
          <a:prstGeom prst="rect">
            <a:avLst/>
          </a:prstGeom>
          <a:ln>
            <a:solidFill>
              <a:schemeClr val="accent2"/>
            </a:solidFill>
          </a:ln>
        </p:spPr>
      </p:pic>
      <p:pic>
        <p:nvPicPr>
          <p:cNvPr id="7" name="Picture 6" descr="parasite.jpg"/>
          <p:cNvPicPr>
            <a:picLocks noChangeAspect="1"/>
          </p:cNvPicPr>
          <p:nvPr/>
        </p:nvPicPr>
        <p:blipFill>
          <a:blip r:embed="rId5" cstate="print"/>
          <a:stretch>
            <a:fillRect/>
          </a:stretch>
        </p:blipFill>
        <p:spPr>
          <a:xfrm>
            <a:off x="7140222" y="2182760"/>
            <a:ext cx="886177" cy="691399"/>
          </a:xfrm>
          <a:prstGeom prst="rect">
            <a:avLst/>
          </a:prstGeom>
          <a:ln>
            <a:solidFill>
              <a:schemeClr val="accent2"/>
            </a:solidFill>
          </a:ln>
        </p:spPr>
      </p:pic>
    </p:spTree>
    <p:extLst>
      <p:ext uri="{BB962C8B-B14F-4D97-AF65-F5344CB8AC3E}">
        <p14:creationId xmlns:p14="http://schemas.microsoft.com/office/powerpoint/2010/main" val="910704864"/>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dirty="0" smtClean="0"/>
              <a:t>Gastroenteritis: why should you care?</a:t>
            </a:r>
            <a:br>
              <a:rPr lang="en-GB" dirty="0" smtClean="0"/>
            </a:br>
            <a:r>
              <a:rPr lang="en-GB" b="0" i="1" dirty="0" smtClean="0"/>
              <a:t>Transmission </a:t>
            </a:r>
            <a:r>
              <a:rPr lang="en-GB" dirty="0" smtClean="0"/>
              <a:t/>
            </a:r>
            <a:br>
              <a:rPr lang="en-GB" dirty="0" smtClean="0"/>
            </a:br>
            <a:endParaRPr lang="en-GB" dirty="0"/>
          </a:p>
        </p:txBody>
      </p:sp>
      <p:sp>
        <p:nvSpPr>
          <p:cNvPr id="3" name="Content Placeholder 2"/>
          <p:cNvSpPr>
            <a:spLocks noGrp="1"/>
          </p:cNvSpPr>
          <p:nvPr>
            <p:ph idx="1"/>
          </p:nvPr>
        </p:nvSpPr>
        <p:spPr>
          <a:xfrm>
            <a:off x="306597" y="950103"/>
            <a:ext cx="8526463" cy="5671413"/>
          </a:xfrm>
          <a:ln>
            <a:noFill/>
          </a:ln>
        </p:spPr>
        <p:txBody>
          <a:bodyPr/>
          <a:lstStyle/>
          <a:p>
            <a:pPr marL="269875" lvl="1" indent="-269875">
              <a:buFont typeface="Wingdings" pitchFamily="2" charset="2"/>
              <a:buChar char="§"/>
            </a:pPr>
            <a:endParaRPr lang="en-US" sz="2000" dirty="0" smtClean="0"/>
          </a:p>
          <a:p>
            <a:pPr marL="269875" lvl="1" indent="-269875">
              <a:buFont typeface="Wingdings" pitchFamily="2" charset="2"/>
              <a:buChar char="§"/>
            </a:pPr>
            <a:r>
              <a:rPr lang="en-US" sz="2000" dirty="0" smtClean="0"/>
              <a:t>You can be infected through:</a:t>
            </a:r>
            <a:endParaRPr lang="en-GB" sz="2000" dirty="0" smtClean="0"/>
          </a:p>
          <a:p>
            <a:pPr marL="269875" lvl="1" indent="-269875">
              <a:buFont typeface="Wingdings" pitchFamily="2" charset="2"/>
              <a:buChar char="§"/>
            </a:pPr>
            <a:endParaRPr lang="en-GB" sz="2000" dirty="0" smtClean="0"/>
          </a:p>
          <a:p>
            <a:pPr marL="269875" lvl="1" indent="-269875">
              <a:buFont typeface="Wingdings" pitchFamily="2" charset="2"/>
              <a:buChar char="§"/>
            </a:pPr>
            <a:endParaRPr lang="en-GB" sz="2000" dirty="0" smtClean="0"/>
          </a:p>
          <a:p>
            <a:pPr marL="269875" lvl="1" indent="-269875">
              <a:buFont typeface="Wingdings" pitchFamily="2" charset="2"/>
              <a:buChar char="§"/>
            </a:pPr>
            <a:endParaRPr lang="en-GB" sz="2000" dirty="0" smtClean="0"/>
          </a:p>
          <a:p>
            <a:pPr marL="269875" lvl="1" indent="-269875">
              <a:buFont typeface="Wingdings" pitchFamily="2" charset="2"/>
              <a:buChar char="§"/>
            </a:pPr>
            <a:endParaRPr lang="en-GB" sz="2000" dirty="0" smtClean="0"/>
          </a:p>
          <a:p>
            <a:pPr marL="269875" lvl="1" indent="-269875">
              <a:buFont typeface="Wingdings" pitchFamily="2" charset="2"/>
              <a:buChar char="§"/>
            </a:pPr>
            <a:endParaRPr lang="en-GB" sz="2000" dirty="0" smtClean="0"/>
          </a:p>
          <a:p>
            <a:pPr marL="269875" lvl="1" indent="-269875">
              <a:buFont typeface="Wingdings" pitchFamily="2" charset="2"/>
              <a:buChar char="§"/>
            </a:pPr>
            <a:endParaRPr lang="en-GB" sz="2000" dirty="0" smtClean="0"/>
          </a:p>
          <a:p>
            <a:pPr marL="269875" lvl="1" indent="-269875">
              <a:buNone/>
            </a:pPr>
            <a:r>
              <a:rPr lang="en-GB" sz="2000" b="1" i="1" dirty="0" smtClean="0"/>
              <a:t>NOTE</a:t>
            </a:r>
          </a:p>
          <a:p>
            <a:pPr marL="269875" lvl="1" indent="-269875">
              <a:buFont typeface="Wingdings" pitchFamily="2" charset="2"/>
              <a:buChar char="§"/>
            </a:pPr>
            <a:r>
              <a:rPr lang="en-GB" sz="2000" dirty="0" smtClean="0"/>
              <a:t>It can easily spread, especially in confined places, e.g. schools</a:t>
            </a:r>
            <a:r>
              <a:rPr lang="en-GB" sz="2000" dirty="0"/>
              <a:t>, childcare </a:t>
            </a:r>
            <a:r>
              <a:rPr lang="en-GB" sz="2000" dirty="0" smtClean="0"/>
              <a:t>facilities, hospitals, nursing homes.</a:t>
            </a:r>
            <a:r>
              <a:rPr lang="en-GB" sz="2000" dirty="0" smtClean="0">
                <a:solidFill>
                  <a:schemeClr val="tx1">
                    <a:lumMod val="95000"/>
                    <a:lumOff val="5000"/>
                  </a:schemeClr>
                </a:solidFill>
              </a:rPr>
              <a:t> </a:t>
            </a:r>
            <a:endParaRPr lang="en-GB" sz="2000" dirty="0" smtClean="0">
              <a:solidFill>
                <a:srgbClr val="FF0000"/>
              </a:solidFill>
            </a:endParaRPr>
          </a:p>
          <a:p>
            <a:pPr marL="269875" lvl="1" indent="-269875">
              <a:buFont typeface="Wingdings" pitchFamily="2" charset="2"/>
              <a:buChar char="§"/>
            </a:pPr>
            <a:r>
              <a:rPr lang="en-GB" sz="2000" dirty="0" smtClean="0">
                <a:solidFill>
                  <a:schemeClr val="tx1">
                    <a:lumMod val="95000"/>
                    <a:lumOff val="5000"/>
                  </a:schemeClr>
                </a:solidFill>
              </a:rPr>
              <a:t>Even if a person does not show symptoms, he/she may still be carrying an infection and spread it!</a:t>
            </a:r>
            <a:r>
              <a:rPr lang="en-GB" sz="2000" strike="sngStrike" dirty="0" smtClean="0">
                <a:solidFill>
                  <a:schemeClr val="tx1">
                    <a:lumMod val="95000"/>
                    <a:lumOff val="5000"/>
                  </a:schemeClr>
                </a:solidFill>
              </a:rPr>
              <a:t> </a:t>
            </a:r>
          </a:p>
          <a:p>
            <a:pPr marL="269875" lvl="1" indent="-269875">
              <a:buFont typeface="Wingdings" pitchFamily="2" charset="2"/>
              <a:buChar char="§"/>
            </a:pPr>
            <a:r>
              <a:rPr lang="en-GB" sz="2000" dirty="0" smtClean="0">
                <a:solidFill>
                  <a:schemeClr val="tx1">
                    <a:lumMod val="95000"/>
                    <a:lumOff val="5000"/>
                  </a:schemeClr>
                </a:solidFill>
              </a:rPr>
              <a:t>Infection can happen several times and it affects individuals of all ages.</a:t>
            </a:r>
          </a:p>
          <a:p>
            <a:pPr marL="269875" lvl="1" indent="-269875">
              <a:buFont typeface="Wingdings" pitchFamily="2" charset="2"/>
              <a:buChar char="§"/>
            </a:pPr>
            <a:r>
              <a:rPr lang="en-GB" sz="2000" dirty="0" smtClean="0"/>
              <a:t>Some causing germs can survive for a long time on various surfaces, therefore adequate surface cleaning is important.</a:t>
            </a:r>
          </a:p>
          <a:p>
            <a:pPr>
              <a:buNone/>
            </a:pPr>
            <a:endParaRPr lang="en-GB" dirty="0"/>
          </a:p>
        </p:txBody>
      </p:sp>
      <p:pic>
        <p:nvPicPr>
          <p:cNvPr id="5" name="Picture 2" descr="C:\Documents and Settings\syllak\My Documents\Downloads\shutterstock_65110012 - infected person.jpg"/>
          <p:cNvPicPr>
            <a:picLocks noChangeAspect="1" noChangeArrowheads="1"/>
          </p:cNvPicPr>
          <p:nvPr/>
        </p:nvPicPr>
        <p:blipFill>
          <a:blip r:embed="rId3" cstate="print"/>
          <a:srcRect/>
          <a:stretch>
            <a:fillRect/>
          </a:stretch>
        </p:blipFill>
        <p:spPr bwMode="auto">
          <a:xfrm>
            <a:off x="324934" y="1620209"/>
            <a:ext cx="1062574" cy="1086928"/>
          </a:xfrm>
          <a:prstGeom prst="rect">
            <a:avLst/>
          </a:prstGeom>
          <a:noFill/>
          <a:ln>
            <a:solidFill>
              <a:schemeClr val="accent2">
                <a:lumMod val="75000"/>
              </a:schemeClr>
            </a:solidFill>
          </a:ln>
        </p:spPr>
      </p:pic>
      <p:pic>
        <p:nvPicPr>
          <p:cNvPr id="6" name="Picture 2" descr="K:\ECDC\Projects\Norovirus doc\PPTs\Shutterstock pics for the PPT\shutterstock_28161961 - dirty kitchen surface 1.jpg"/>
          <p:cNvPicPr>
            <a:picLocks noChangeAspect="1" noChangeArrowheads="1"/>
          </p:cNvPicPr>
          <p:nvPr/>
        </p:nvPicPr>
        <p:blipFill>
          <a:blip r:embed="rId4" cstate="print"/>
          <a:srcRect/>
          <a:stretch>
            <a:fillRect/>
          </a:stretch>
        </p:blipFill>
        <p:spPr bwMode="auto">
          <a:xfrm>
            <a:off x="4070299" y="1592827"/>
            <a:ext cx="1135882" cy="1123578"/>
          </a:xfrm>
          <a:prstGeom prst="rect">
            <a:avLst/>
          </a:prstGeom>
          <a:noFill/>
          <a:ln>
            <a:solidFill>
              <a:schemeClr val="accent2">
                <a:lumMod val="75000"/>
              </a:schemeClr>
            </a:solidFill>
          </a:ln>
        </p:spPr>
      </p:pic>
      <p:sp>
        <p:nvSpPr>
          <p:cNvPr id="9" name="Rectangle 8"/>
          <p:cNvSpPr/>
          <p:nvPr/>
        </p:nvSpPr>
        <p:spPr>
          <a:xfrm>
            <a:off x="0" y="2894148"/>
            <a:ext cx="1939742" cy="646331"/>
          </a:xfrm>
          <a:prstGeom prst="rect">
            <a:avLst/>
          </a:prstGeom>
        </p:spPr>
        <p:txBody>
          <a:bodyPr wrap="square">
            <a:spAutoFit/>
          </a:bodyPr>
          <a:lstStyle/>
          <a:p>
            <a:pPr marL="0" lvl="1" indent="-269875" algn="ctr"/>
            <a:r>
              <a:rPr lang="en-GB" dirty="0" smtClean="0"/>
              <a:t>Person to person</a:t>
            </a:r>
          </a:p>
        </p:txBody>
      </p:sp>
      <p:sp>
        <p:nvSpPr>
          <p:cNvPr id="11" name="TextBox 10"/>
          <p:cNvSpPr txBox="1"/>
          <p:nvPr/>
        </p:nvSpPr>
        <p:spPr>
          <a:xfrm>
            <a:off x="3805084" y="2883084"/>
            <a:ext cx="1797116" cy="936747"/>
          </a:xfrm>
          <a:prstGeom prst="rect">
            <a:avLst/>
          </a:prstGeom>
          <a:noFill/>
        </p:spPr>
        <p:txBody>
          <a:bodyPr wrap="square" rtlCol="0">
            <a:spAutoFit/>
          </a:bodyPr>
          <a:lstStyle/>
          <a:p>
            <a:pPr algn="ctr">
              <a:spcAft>
                <a:spcPts val="0"/>
              </a:spcAft>
            </a:pPr>
            <a:r>
              <a:rPr lang="en-US" dirty="0" smtClean="0"/>
              <a:t>Contaminated surfaces </a:t>
            </a:r>
          </a:p>
          <a:p>
            <a:pPr algn="ctr">
              <a:spcAft>
                <a:spcPts val="0"/>
              </a:spcAft>
            </a:pPr>
            <a:r>
              <a:rPr lang="en-US" dirty="0" smtClean="0"/>
              <a:t>or objects</a:t>
            </a:r>
            <a:endParaRPr lang="en-GB" dirty="0"/>
          </a:p>
        </p:txBody>
      </p:sp>
      <p:sp>
        <p:nvSpPr>
          <p:cNvPr id="10" name="TextBox 9"/>
          <p:cNvSpPr txBox="1"/>
          <p:nvPr/>
        </p:nvSpPr>
        <p:spPr>
          <a:xfrm>
            <a:off x="1858297" y="2886631"/>
            <a:ext cx="2069153" cy="646331"/>
          </a:xfrm>
          <a:prstGeom prst="rect">
            <a:avLst/>
          </a:prstGeom>
          <a:noFill/>
        </p:spPr>
        <p:txBody>
          <a:bodyPr wrap="square" rtlCol="0">
            <a:spAutoFit/>
          </a:bodyPr>
          <a:lstStyle/>
          <a:p>
            <a:pPr algn="ctr"/>
            <a:r>
              <a:rPr lang="en-US" dirty="0" smtClean="0"/>
              <a:t>Contaminated food or water</a:t>
            </a:r>
          </a:p>
        </p:txBody>
      </p:sp>
      <p:sp>
        <p:nvSpPr>
          <p:cNvPr id="12" name="TextBox 11"/>
          <p:cNvSpPr txBox="1"/>
          <p:nvPr/>
        </p:nvSpPr>
        <p:spPr>
          <a:xfrm>
            <a:off x="5829410" y="2826988"/>
            <a:ext cx="1109432" cy="1200329"/>
          </a:xfrm>
          <a:prstGeom prst="rect">
            <a:avLst/>
          </a:prstGeom>
          <a:noFill/>
        </p:spPr>
        <p:txBody>
          <a:bodyPr wrap="square" rtlCol="0">
            <a:spAutoFit/>
          </a:bodyPr>
          <a:lstStyle/>
          <a:p>
            <a:pPr algn="ctr"/>
            <a:r>
              <a:rPr lang="en-US" dirty="0" smtClean="0"/>
              <a:t>Air -droplets from vomit</a:t>
            </a:r>
            <a:endParaRPr lang="en-GB" dirty="0"/>
          </a:p>
        </p:txBody>
      </p:sp>
      <p:sp>
        <p:nvSpPr>
          <p:cNvPr id="13" name="TextBox 12"/>
          <p:cNvSpPr txBox="1"/>
          <p:nvPr/>
        </p:nvSpPr>
        <p:spPr>
          <a:xfrm>
            <a:off x="7332023" y="2990417"/>
            <a:ext cx="1384273" cy="646331"/>
          </a:xfrm>
          <a:prstGeom prst="rect">
            <a:avLst/>
          </a:prstGeom>
          <a:noFill/>
        </p:spPr>
        <p:txBody>
          <a:bodyPr wrap="square" rtlCol="0">
            <a:spAutoFit/>
          </a:bodyPr>
          <a:lstStyle/>
          <a:p>
            <a:pPr algn="ctr"/>
            <a:r>
              <a:rPr lang="en-US" dirty="0" smtClean="0"/>
              <a:t>Hand to mouth</a:t>
            </a:r>
          </a:p>
        </p:txBody>
      </p:sp>
      <p:pic>
        <p:nvPicPr>
          <p:cNvPr id="16" name="Picture 15" descr="shutterstock_26603674 - hand to mouth 3.jpg"/>
          <p:cNvPicPr>
            <a:picLocks noChangeAspect="1"/>
          </p:cNvPicPr>
          <p:nvPr/>
        </p:nvPicPr>
        <p:blipFill>
          <a:blip r:embed="rId5" cstate="print"/>
          <a:stretch>
            <a:fillRect/>
          </a:stretch>
        </p:blipFill>
        <p:spPr>
          <a:xfrm>
            <a:off x="7591596" y="1607575"/>
            <a:ext cx="1161023" cy="1150374"/>
          </a:xfrm>
          <a:prstGeom prst="rect">
            <a:avLst/>
          </a:prstGeom>
          <a:noFill/>
          <a:ln>
            <a:solidFill>
              <a:schemeClr val="accent2">
                <a:lumMod val="75000"/>
              </a:schemeClr>
            </a:solidFill>
          </a:ln>
        </p:spPr>
      </p:pic>
      <p:pic>
        <p:nvPicPr>
          <p:cNvPr id="14" name="Picture 13" descr="buffet.jpg"/>
          <p:cNvPicPr>
            <a:picLocks noChangeAspect="1"/>
          </p:cNvPicPr>
          <p:nvPr/>
        </p:nvPicPr>
        <p:blipFill>
          <a:blip r:embed="rId6" cstate="print"/>
          <a:srcRect t="-11291"/>
          <a:stretch>
            <a:fillRect/>
          </a:stretch>
        </p:blipFill>
        <p:spPr>
          <a:xfrm>
            <a:off x="2201727" y="1608662"/>
            <a:ext cx="1142741" cy="1083733"/>
          </a:xfrm>
          <a:prstGeom prst="rect">
            <a:avLst/>
          </a:prstGeom>
          <a:noFill/>
          <a:ln>
            <a:solidFill>
              <a:schemeClr val="accent2">
                <a:lumMod val="75000"/>
              </a:schemeClr>
            </a:solidFill>
          </a:ln>
        </p:spPr>
      </p:pic>
      <p:pic>
        <p:nvPicPr>
          <p:cNvPr id="15" name="Picture 14" descr="kid puking.jpg"/>
          <p:cNvPicPr>
            <a:picLocks noChangeAspect="1"/>
          </p:cNvPicPr>
          <p:nvPr/>
        </p:nvPicPr>
        <p:blipFill>
          <a:blip r:embed="rId7" cstate="print"/>
          <a:srcRect/>
          <a:stretch>
            <a:fillRect/>
          </a:stretch>
        </p:blipFill>
        <p:spPr>
          <a:xfrm>
            <a:off x="5816516" y="1602099"/>
            <a:ext cx="1188967" cy="1141102"/>
          </a:xfrm>
          <a:prstGeom prst="rect">
            <a:avLst/>
          </a:prstGeom>
          <a:noFill/>
          <a:ln>
            <a:solidFill>
              <a:schemeClr val="accent2">
                <a:lumMod val="75000"/>
              </a:schemeClr>
            </a:solidFill>
          </a:ln>
        </p:spPr>
      </p:pic>
    </p:spTree>
    <p:extLst>
      <p:ext uri="{BB962C8B-B14F-4D97-AF65-F5344CB8AC3E}">
        <p14:creationId xmlns:p14="http://schemas.microsoft.com/office/powerpoint/2010/main" val="3235200704"/>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Gastroenteritis: why should you care?</a:t>
            </a:r>
            <a:br>
              <a:rPr lang="en-GB" dirty="0" smtClean="0"/>
            </a:br>
            <a:r>
              <a:rPr lang="en-GB" b="0" i="1" dirty="0" smtClean="0"/>
              <a:t>Facts and figures</a:t>
            </a:r>
            <a:r>
              <a:rPr lang="en-GB" dirty="0" smtClean="0"/>
              <a:t/>
            </a:r>
            <a:br>
              <a:rPr lang="en-GB" dirty="0" smtClean="0"/>
            </a:br>
            <a:endParaRPr lang="en-GB" dirty="0"/>
          </a:p>
        </p:txBody>
      </p:sp>
      <p:sp>
        <p:nvSpPr>
          <p:cNvPr id="3" name="Content Placeholder 2"/>
          <p:cNvSpPr>
            <a:spLocks noGrp="1"/>
          </p:cNvSpPr>
          <p:nvPr>
            <p:ph idx="1"/>
          </p:nvPr>
        </p:nvSpPr>
        <p:spPr>
          <a:xfrm>
            <a:off x="323850" y="1079500"/>
            <a:ext cx="8526463" cy="869221"/>
          </a:xfrm>
        </p:spPr>
        <p:txBody>
          <a:bodyPr/>
          <a:lstStyle/>
          <a:p>
            <a:pPr marL="0" algn="ctr">
              <a:spcBef>
                <a:spcPts val="0"/>
              </a:spcBef>
              <a:spcAft>
                <a:spcPts val="0"/>
              </a:spcAft>
              <a:buNone/>
            </a:pPr>
            <a:r>
              <a:rPr lang="en-GB" dirty="0" smtClean="0"/>
              <a:t>Gastrointestinal diseases are common, can be very contagious and can lead to </a:t>
            </a:r>
            <a:r>
              <a:rPr lang="en-GB" dirty="0" smtClean="0">
                <a:sym typeface="Wingdings" pitchFamily="2" charset="2"/>
              </a:rPr>
              <a:t>chronic health </a:t>
            </a:r>
            <a:r>
              <a:rPr lang="en-GB" i="1" dirty="0" smtClean="0">
                <a:sym typeface="Wingdings" pitchFamily="2" charset="2"/>
              </a:rPr>
              <a:t>conditions</a:t>
            </a:r>
            <a:r>
              <a:rPr lang="en-GB" dirty="0" smtClean="0">
                <a:sym typeface="Wingdings" pitchFamily="2" charset="2"/>
              </a:rPr>
              <a:t> and </a:t>
            </a:r>
            <a:r>
              <a:rPr lang="en-GB" b="1" dirty="0" smtClean="0">
                <a:solidFill>
                  <a:schemeClr val="accent2"/>
                </a:solidFill>
                <a:sym typeface="Wingdings" pitchFamily="2" charset="2"/>
              </a:rPr>
              <a:t>sometimes fatal complications</a:t>
            </a:r>
          </a:p>
          <a:p>
            <a:pPr algn="just">
              <a:buNone/>
            </a:pPr>
            <a:r>
              <a:rPr lang="en-US" dirty="0" smtClean="0">
                <a:solidFill>
                  <a:srgbClr val="00B050"/>
                </a:solidFill>
                <a:sym typeface="Wingdings" pitchFamily="2" charset="2"/>
              </a:rPr>
              <a:t>					</a:t>
            </a:r>
            <a:r>
              <a:rPr lang="en-US" dirty="0" smtClean="0">
                <a:solidFill>
                  <a:schemeClr val="accent2"/>
                </a:solidFill>
                <a:sym typeface="Wingdings" pitchFamily="2" charset="2"/>
              </a:rPr>
              <a:t> </a:t>
            </a:r>
            <a:r>
              <a:rPr lang="en-US" dirty="0" smtClean="0"/>
              <a:t>					 	</a:t>
            </a:r>
          </a:p>
          <a:p>
            <a:pPr algn="just">
              <a:buNone/>
            </a:pPr>
            <a:r>
              <a:rPr lang="en-US" dirty="0" smtClean="0"/>
              <a:t>		</a:t>
            </a:r>
            <a:r>
              <a:rPr lang="en-US" sz="3200" dirty="0" smtClean="0"/>
              <a:t>	</a:t>
            </a:r>
            <a:r>
              <a:rPr lang="en-US" sz="2800" dirty="0" smtClean="0"/>
              <a:t>		</a:t>
            </a:r>
            <a:endParaRPr lang="en-US" dirty="0" smtClean="0"/>
          </a:p>
          <a:p>
            <a:pPr algn="just">
              <a:buNone/>
            </a:pPr>
            <a:r>
              <a:rPr lang="en-US" dirty="0" smtClean="0"/>
              <a:t>	   		</a:t>
            </a:r>
            <a:endParaRPr lang="en-GB" dirty="0"/>
          </a:p>
        </p:txBody>
      </p:sp>
      <p:sp>
        <p:nvSpPr>
          <p:cNvPr id="4" name="Down Arrow 3"/>
          <p:cNvSpPr/>
          <p:nvPr/>
        </p:nvSpPr>
        <p:spPr bwMode="auto">
          <a:xfrm>
            <a:off x="4617720" y="1686890"/>
            <a:ext cx="335280" cy="381000"/>
          </a:xfrm>
          <a:prstGeom prst="downArrow">
            <a:avLst/>
          </a:prstGeom>
          <a:noFill/>
          <a:ln w="381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5" name="Down Arrow 4"/>
          <p:cNvSpPr/>
          <p:nvPr/>
        </p:nvSpPr>
        <p:spPr bwMode="auto">
          <a:xfrm>
            <a:off x="4602480" y="1839290"/>
            <a:ext cx="320040" cy="228600"/>
          </a:xfrm>
          <a:prstGeom prst="downArrow">
            <a:avLst/>
          </a:prstGeom>
          <a:noFill/>
          <a:ln w="381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10" name="Oval 9"/>
          <p:cNvSpPr/>
          <p:nvPr/>
        </p:nvSpPr>
        <p:spPr bwMode="auto">
          <a:xfrm>
            <a:off x="6065520" y="289560"/>
            <a:ext cx="1493520" cy="685800"/>
          </a:xfrm>
          <a:prstGeom prst="ellipse">
            <a:avLst/>
          </a:prstGeom>
          <a:noFill/>
          <a:ln w="381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effectLst/>
              <a:latin typeface="Tahoma" pitchFamily="34" charset="0"/>
            </a:endParaRPr>
          </a:p>
        </p:txBody>
      </p:sp>
      <p:sp>
        <p:nvSpPr>
          <p:cNvPr id="18" name="Right Arrow 17"/>
          <p:cNvSpPr/>
          <p:nvPr/>
        </p:nvSpPr>
        <p:spPr bwMode="auto">
          <a:xfrm>
            <a:off x="2712720" y="2362387"/>
            <a:ext cx="975360" cy="259080"/>
          </a:xfrm>
          <a:prstGeom prst="rightArrow">
            <a:avLst/>
          </a:prstGeom>
          <a:solidFill>
            <a:schemeClr val="accent2"/>
          </a:solidFill>
          <a:ln w="12700" cap="flat" cmpd="sng" algn="ctr">
            <a:solidFill>
              <a:srgbClr val="69AE2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latin typeface="Tahoma" pitchFamily="34" charset="0"/>
            </a:endParaRPr>
          </a:p>
        </p:txBody>
      </p:sp>
      <p:sp>
        <p:nvSpPr>
          <p:cNvPr id="27" name="Right Arrow 26"/>
          <p:cNvSpPr/>
          <p:nvPr/>
        </p:nvSpPr>
        <p:spPr bwMode="auto">
          <a:xfrm>
            <a:off x="2707496" y="3813815"/>
            <a:ext cx="975360" cy="259080"/>
          </a:xfrm>
          <a:prstGeom prst="rightArrow">
            <a:avLst/>
          </a:prstGeom>
          <a:solidFill>
            <a:schemeClr val="accent2"/>
          </a:solidFill>
          <a:ln w="12700" cap="flat" cmpd="sng" algn="ctr">
            <a:solidFill>
              <a:srgbClr val="69AE2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latin typeface="Tahoma" pitchFamily="34" charset="0"/>
            </a:endParaRPr>
          </a:p>
        </p:txBody>
      </p:sp>
      <p:sp>
        <p:nvSpPr>
          <p:cNvPr id="30" name="Right Arrow 29"/>
          <p:cNvSpPr/>
          <p:nvPr/>
        </p:nvSpPr>
        <p:spPr bwMode="auto">
          <a:xfrm>
            <a:off x="2728453" y="5043950"/>
            <a:ext cx="974892" cy="261476"/>
          </a:xfrm>
          <a:prstGeom prst="rightArrow">
            <a:avLst/>
          </a:prstGeom>
          <a:solidFill>
            <a:schemeClr val="accent2"/>
          </a:solidFill>
          <a:ln w="12700" cap="flat" cmpd="sng" algn="ctr">
            <a:solidFill>
              <a:srgbClr val="69AE2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smtClean="0">
              <a:ln>
                <a:noFill/>
              </a:ln>
              <a:solidFill>
                <a:schemeClr val="tx1"/>
              </a:solidFill>
              <a:latin typeface="Tahoma" pitchFamily="34" charset="0"/>
            </a:endParaRPr>
          </a:p>
        </p:txBody>
      </p:sp>
      <p:cxnSp>
        <p:nvCxnSpPr>
          <p:cNvPr id="32" name="Straight Connector 31"/>
          <p:cNvCxnSpPr/>
          <p:nvPr/>
        </p:nvCxnSpPr>
        <p:spPr bwMode="auto">
          <a:xfrm>
            <a:off x="9144000" y="3515690"/>
            <a:ext cx="914400" cy="914400"/>
          </a:xfrm>
          <a:prstGeom prst="line">
            <a:avLst/>
          </a:prstGeom>
          <a:noFill/>
          <a:ln w="38100" cap="flat" cmpd="sng" algn="ctr">
            <a:noFill/>
            <a:prstDash val="solid"/>
            <a:round/>
            <a:headEnd type="none" w="med" len="med"/>
            <a:tailEnd type="none" w="med" len="med"/>
          </a:ln>
          <a:effectLst/>
        </p:spPr>
      </p:cxnSp>
      <p:grpSp>
        <p:nvGrpSpPr>
          <p:cNvPr id="6" name="Group 36"/>
          <p:cNvGrpSpPr/>
          <p:nvPr/>
        </p:nvGrpSpPr>
        <p:grpSpPr>
          <a:xfrm>
            <a:off x="706618" y="1728115"/>
            <a:ext cx="1779004" cy="1324176"/>
            <a:chOff x="777099" y="2153583"/>
            <a:chExt cx="1779004" cy="1324176"/>
          </a:xfrm>
        </p:grpSpPr>
        <p:sp>
          <p:nvSpPr>
            <p:cNvPr id="20" name="Oval 19"/>
            <p:cNvSpPr/>
            <p:nvPr/>
          </p:nvSpPr>
          <p:spPr bwMode="auto">
            <a:xfrm flipV="1">
              <a:off x="902056" y="2153583"/>
              <a:ext cx="1422228" cy="1324176"/>
            </a:xfrm>
            <a:prstGeom prst="ellipse">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dirty="0" smtClean="0">
                <a:ln>
                  <a:noFill/>
                </a:ln>
                <a:solidFill>
                  <a:schemeClr val="bg1"/>
                </a:solidFill>
                <a:effectLst/>
                <a:latin typeface="Tahoma" pitchFamily="34" charset="0"/>
              </a:endParaRPr>
            </a:p>
          </p:txBody>
        </p:sp>
        <p:sp>
          <p:nvSpPr>
            <p:cNvPr id="22" name="TextBox 21"/>
            <p:cNvSpPr txBox="1"/>
            <p:nvPr/>
          </p:nvSpPr>
          <p:spPr>
            <a:xfrm>
              <a:off x="777099" y="2594600"/>
              <a:ext cx="1779004" cy="424732"/>
            </a:xfrm>
            <a:prstGeom prst="rect">
              <a:avLst/>
            </a:prstGeom>
            <a:noFill/>
          </p:spPr>
          <p:txBody>
            <a:bodyPr wrap="square" rtlCol="0">
              <a:spAutoFit/>
            </a:bodyPr>
            <a:lstStyle/>
            <a:p>
              <a:pPr algn="ctr"/>
              <a:r>
                <a:rPr lang="en-GB" sz="2400" b="1" dirty="0" smtClean="0">
                  <a:solidFill>
                    <a:schemeClr val="bg1"/>
                  </a:solidFill>
                </a:rPr>
                <a:t>48,964</a:t>
              </a:r>
              <a:endParaRPr lang="en-GB" sz="2400" b="1" dirty="0">
                <a:solidFill>
                  <a:schemeClr val="bg1"/>
                </a:solidFill>
              </a:endParaRPr>
            </a:p>
          </p:txBody>
        </p:sp>
      </p:grpSp>
      <p:grpSp>
        <p:nvGrpSpPr>
          <p:cNvPr id="7" name="Group 37"/>
          <p:cNvGrpSpPr/>
          <p:nvPr/>
        </p:nvGrpSpPr>
        <p:grpSpPr>
          <a:xfrm>
            <a:off x="772732" y="3170744"/>
            <a:ext cx="1468192" cy="1375498"/>
            <a:chOff x="807949" y="3610125"/>
            <a:chExt cx="1296577" cy="1219199"/>
          </a:xfrm>
        </p:grpSpPr>
        <p:sp>
          <p:nvSpPr>
            <p:cNvPr id="35" name="Oval 34"/>
            <p:cNvSpPr/>
            <p:nvPr/>
          </p:nvSpPr>
          <p:spPr bwMode="auto">
            <a:xfrm flipV="1">
              <a:off x="846706" y="3610125"/>
              <a:ext cx="1219200" cy="1219199"/>
            </a:xfrm>
            <a:prstGeom prst="ellipse">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dirty="0" smtClean="0">
                <a:ln>
                  <a:noFill/>
                </a:ln>
                <a:solidFill>
                  <a:schemeClr val="bg1"/>
                </a:solidFill>
                <a:effectLst/>
                <a:latin typeface="Tahoma" pitchFamily="34" charset="0"/>
              </a:endParaRPr>
            </a:p>
          </p:txBody>
        </p:sp>
        <p:sp>
          <p:nvSpPr>
            <p:cNvPr id="23" name="TextBox 22"/>
            <p:cNvSpPr txBox="1"/>
            <p:nvPr/>
          </p:nvSpPr>
          <p:spPr>
            <a:xfrm>
              <a:off x="807949" y="4044909"/>
              <a:ext cx="1296577" cy="376469"/>
            </a:xfrm>
            <a:prstGeom prst="rect">
              <a:avLst/>
            </a:prstGeom>
            <a:noFill/>
          </p:spPr>
          <p:txBody>
            <a:bodyPr wrap="square" rtlCol="0">
              <a:spAutoFit/>
            </a:bodyPr>
            <a:lstStyle/>
            <a:p>
              <a:pPr algn="ctr"/>
              <a:r>
                <a:rPr lang="en-US" sz="2400" b="1" dirty="0" smtClean="0">
                  <a:solidFill>
                    <a:schemeClr val="bg1"/>
                  </a:solidFill>
                </a:rPr>
                <a:t>4,356</a:t>
              </a:r>
              <a:endParaRPr lang="en-GB" sz="2400" b="1" dirty="0" smtClean="0">
                <a:solidFill>
                  <a:schemeClr val="bg1"/>
                </a:solidFill>
              </a:endParaRPr>
            </a:p>
          </p:txBody>
        </p:sp>
      </p:grpSp>
      <p:sp>
        <p:nvSpPr>
          <p:cNvPr id="31" name="TextBox 30"/>
          <p:cNvSpPr txBox="1"/>
          <p:nvPr/>
        </p:nvSpPr>
        <p:spPr>
          <a:xfrm>
            <a:off x="3987739" y="4939127"/>
            <a:ext cx="4826478" cy="424732"/>
          </a:xfrm>
          <a:prstGeom prst="rect">
            <a:avLst/>
          </a:prstGeom>
          <a:noFill/>
          <a:ln>
            <a:solidFill>
              <a:schemeClr val="accent2"/>
            </a:solidFill>
          </a:ln>
        </p:spPr>
        <p:txBody>
          <a:bodyPr wrap="square" rtlCol="0">
            <a:spAutoFit/>
          </a:bodyPr>
          <a:lstStyle/>
          <a:p>
            <a:pPr>
              <a:buNone/>
            </a:pPr>
            <a:r>
              <a:rPr lang="en-US" sz="2400" dirty="0" smtClean="0"/>
              <a:t>Deaths out of the 48,964 illnesses  </a:t>
            </a:r>
            <a:endParaRPr lang="en-GB" sz="2400" dirty="0"/>
          </a:p>
        </p:txBody>
      </p:sp>
      <p:sp>
        <p:nvSpPr>
          <p:cNvPr id="33" name="TextBox 32"/>
          <p:cNvSpPr txBox="1"/>
          <p:nvPr/>
        </p:nvSpPr>
        <p:spPr>
          <a:xfrm>
            <a:off x="3986877" y="3638291"/>
            <a:ext cx="4859432" cy="757130"/>
          </a:xfrm>
          <a:prstGeom prst="rect">
            <a:avLst/>
          </a:prstGeom>
          <a:noFill/>
          <a:ln>
            <a:solidFill>
              <a:schemeClr val="accent2"/>
            </a:solidFill>
          </a:ln>
        </p:spPr>
        <p:txBody>
          <a:bodyPr wrap="square" rtlCol="0">
            <a:spAutoFit/>
          </a:bodyPr>
          <a:lstStyle/>
          <a:p>
            <a:pPr>
              <a:buNone/>
            </a:pPr>
            <a:r>
              <a:rPr lang="en-US" sz="2400" dirty="0" smtClean="0"/>
              <a:t>Hospitalizations out of the 48,964 illnesses</a:t>
            </a:r>
          </a:p>
        </p:txBody>
      </p:sp>
      <p:sp>
        <p:nvSpPr>
          <p:cNvPr id="34" name="TextBox 33"/>
          <p:cNvSpPr txBox="1"/>
          <p:nvPr/>
        </p:nvSpPr>
        <p:spPr>
          <a:xfrm>
            <a:off x="4022330" y="2169132"/>
            <a:ext cx="4823979" cy="1089529"/>
          </a:xfrm>
          <a:prstGeom prst="rect">
            <a:avLst/>
          </a:prstGeom>
          <a:noFill/>
          <a:ln>
            <a:solidFill>
              <a:schemeClr val="accent2"/>
            </a:solidFill>
          </a:ln>
        </p:spPr>
        <p:txBody>
          <a:bodyPr wrap="square" rtlCol="0">
            <a:spAutoFit/>
          </a:bodyPr>
          <a:lstStyle/>
          <a:p>
            <a:pPr>
              <a:buNone/>
            </a:pPr>
            <a:r>
              <a:rPr lang="en-US" sz="2400" dirty="0" smtClean="0">
                <a:latin typeface="+mn-lt"/>
                <a:sym typeface="Wingdings" pitchFamily="2" charset="2"/>
              </a:rPr>
              <a:t>Illnesses due to food-borne outbreaks in the area of the EU in 2009</a:t>
            </a:r>
          </a:p>
        </p:txBody>
      </p:sp>
      <p:sp>
        <p:nvSpPr>
          <p:cNvPr id="36" name="Oval 35"/>
          <p:cNvSpPr/>
          <p:nvPr/>
        </p:nvSpPr>
        <p:spPr bwMode="auto">
          <a:xfrm rot="10800000" flipV="1">
            <a:off x="864195" y="4687173"/>
            <a:ext cx="1389608" cy="1288624"/>
          </a:xfrm>
          <a:prstGeom prst="ellipse">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30000"/>
              </a:spcAft>
              <a:buClrTx/>
              <a:buSzTx/>
              <a:buFontTx/>
              <a:buNone/>
              <a:tabLst/>
            </a:pPr>
            <a:endParaRPr kumimoji="0" lang="en-GB" sz="2000" b="0" i="0" u="none" strike="noStrike" cap="none" normalizeH="0" baseline="0" dirty="0" smtClean="0">
              <a:ln>
                <a:noFill/>
              </a:ln>
              <a:solidFill>
                <a:schemeClr val="bg1"/>
              </a:solidFill>
              <a:effectLst/>
              <a:latin typeface="Tahoma" pitchFamily="34" charset="0"/>
            </a:endParaRPr>
          </a:p>
        </p:txBody>
      </p:sp>
      <p:sp>
        <p:nvSpPr>
          <p:cNvPr id="26" name="TextBox 25"/>
          <p:cNvSpPr txBox="1"/>
          <p:nvPr/>
        </p:nvSpPr>
        <p:spPr>
          <a:xfrm>
            <a:off x="1" y="6019799"/>
            <a:ext cx="9144000" cy="286232"/>
          </a:xfrm>
          <a:prstGeom prst="rect">
            <a:avLst/>
          </a:prstGeom>
          <a:noFill/>
        </p:spPr>
        <p:txBody>
          <a:bodyPr wrap="square" rtlCol="0">
            <a:spAutoFit/>
          </a:bodyPr>
          <a:lstStyle/>
          <a:p>
            <a:pPr algn="ctr"/>
            <a:r>
              <a:rPr lang="en-US" sz="1400" dirty="0" smtClean="0"/>
              <a:t>EFSA-ECDC: EU Summary Report  on Trends and Sources of </a:t>
            </a:r>
            <a:r>
              <a:rPr lang="en-US" sz="1400" dirty="0" err="1" smtClean="0"/>
              <a:t>Zoonoses</a:t>
            </a:r>
            <a:r>
              <a:rPr lang="en-US" sz="1400" dirty="0" smtClean="0"/>
              <a:t>; EFSA Journal 2011; 9(3): 2090, p.4</a:t>
            </a:r>
            <a:endParaRPr lang="en-GB" sz="1400" dirty="0"/>
          </a:p>
        </p:txBody>
      </p:sp>
      <p:sp>
        <p:nvSpPr>
          <p:cNvPr id="25" name="TextBox 24"/>
          <p:cNvSpPr txBox="1"/>
          <p:nvPr/>
        </p:nvSpPr>
        <p:spPr>
          <a:xfrm>
            <a:off x="1159098" y="5138669"/>
            <a:ext cx="746975" cy="424732"/>
          </a:xfrm>
          <a:prstGeom prst="rect">
            <a:avLst/>
          </a:prstGeom>
          <a:noFill/>
        </p:spPr>
        <p:txBody>
          <a:bodyPr wrap="square" rtlCol="0">
            <a:spAutoFit/>
          </a:bodyPr>
          <a:lstStyle/>
          <a:p>
            <a:pPr algn="ctr"/>
            <a:r>
              <a:rPr lang="en-US" sz="2400" b="1" dirty="0" smtClean="0">
                <a:solidFill>
                  <a:schemeClr val="bg1"/>
                </a:solidFill>
              </a:rPr>
              <a:t>46</a:t>
            </a:r>
            <a:endParaRPr lang="en-GB" sz="2400" b="1" dirty="0">
              <a:solidFill>
                <a:schemeClr val="bg1"/>
              </a:solidFill>
            </a:endParaRPr>
          </a:p>
        </p:txBody>
      </p:sp>
    </p:spTree>
    <p:extLst>
      <p:ext uri="{BB962C8B-B14F-4D97-AF65-F5344CB8AC3E}">
        <p14:creationId xmlns:p14="http://schemas.microsoft.com/office/powerpoint/2010/main" val="656113499"/>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30" grpId="0" animBg="1"/>
      <p:bldP spid="31" grpId="0" animBg="1"/>
      <p:bldP spid="33" grpId="0" animBg="1"/>
      <p:bldP spid="34"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Gastroenteritis: why should you care?</a:t>
            </a:r>
            <a:br>
              <a:rPr lang="en-GB" dirty="0" smtClean="0"/>
            </a:br>
            <a:r>
              <a:rPr lang="en-GB" b="0" i="1" dirty="0" smtClean="0">
                <a:latin typeface="Tahoma" pitchFamily="34" charset="0"/>
              </a:rPr>
              <a:t>In a nutshell</a:t>
            </a: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r>
              <a:rPr lang="en-GB" dirty="0" smtClean="0">
                <a:solidFill>
                  <a:srgbClr val="FF0000"/>
                </a:solidFill>
                <a:effectLst>
                  <a:outerShdw blurRad="38100" dist="38100" dir="2700000" algn="tl">
                    <a:srgbClr val="000000">
                      <a:alpha val="43137"/>
                    </a:srgbClr>
                  </a:outerShdw>
                </a:effectLst>
              </a:rPr>
              <a:t/>
            </a:r>
            <a:br>
              <a:rPr lang="en-GB" dirty="0" smtClean="0">
                <a:solidFill>
                  <a:srgbClr val="FF0000"/>
                </a:solidFill>
                <a:effectLst>
                  <a:outerShdw blurRad="38100" dist="38100" dir="2700000" algn="tl">
                    <a:srgbClr val="000000">
                      <a:alpha val="43137"/>
                    </a:srgbClr>
                  </a:outerShdw>
                </a:effectLst>
              </a:rPr>
            </a:br>
            <a:endParaRPr lang="en-GB"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850" y="914400"/>
            <a:ext cx="8526463" cy="5327650"/>
          </a:xfrm>
        </p:spPr>
        <p:txBody>
          <a:bodyPr/>
          <a:lstStyle/>
          <a:p>
            <a:pPr algn="ctr">
              <a:buNone/>
            </a:pPr>
            <a:endParaRPr lang="en-GB" sz="1100" dirty="0" smtClean="0"/>
          </a:p>
          <a:p>
            <a:pPr algn="ctr">
              <a:buNone/>
            </a:pPr>
            <a:endParaRPr lang="en-GB" dirty="0" smtClean="0"/>
          </a:p>
          <a:p>
            <a:pPr algn="ctr">
              <a:buNone/>
            </a:pPr>
            <a:endParaRPr lang="en-GB" dirty="0" smtClean="0"/>
          </a:p>
          <a:p>
            <a:pPr algn="ctr">
              <a:buNone/>
            </a:pPr>
            <a:endParaRPr lang="en-GB" dirty="0" smtClean="0"/>
          </a:p>
          <a:p>
            <a:pPr algn="ctr">
              <a:buNone/>
            </a:pPr>
            <a:endParaRPr lang="en-GB" dirty="0" smtClean="0"/>
          </a:p>
          <a:p>
            <a:pPr algn="ctr">
              <a:buNone/>
            </a:pPr>
            <a:r>
              <a:rPr lang="en-GB" dirty="0" smtClean="0"/>
              <a:t>Gastroenteritis can </a:t>
            </a:r>
            <a:r>
              <a:rPr lang="en-GB" b="1" dirty="0" smtClean="0">
                <a:solidFill>
                  <a:schemeClr val="accent2"/>
                </a:solidFill>
              </a:rPr>
              <a:t>spread easily in schools </a:t>
            </a:r>
            <a:r>
              <a:rPr lang="en-GB" dirty="0" smtClean="0"/>
              <a:t>but is largely </a:t>
            </a:r>
            <a:r>
              <a:rPr lang="en-GB" b="1" dirty="0" smtClean="0">
                <a:solidFill>
                  <a:schemeClr val="accent2"/>
                </a:solidFill>
              </a:rPr>
              <a:t>preventable</a:t>
            </a:r>
            <a:r>
              <a:rPr lang="en-GB" dirty="0" smtClean="0"/>
              <a:t> if </a:t>
            </a:r>
            <a:r>
              <a:rPr lang="en-GB" b="1" dirty="0" smtClean="0">
                <a:solidFill>
                  <a:schemeClr val="accent2"/>
                </a:solidFill>
              </a:rPr>
              <a:t>good hygiene </a:t>
            </a:r>
            <a:r>
              <a:rPr lang="en-GB" dirty="0" smtClean="0"/>
              <a:t>in the</a:t>
            </a:r>
            <a:r>
              <a:rPr lang="en-GB" dirty="0" smtClean="0">
                <a:solidFill>
                  <a:srgbClr val="FF0000"/>
                </a:solidFill>
              </a:rPr>
              <a:t> </a:t>
            </a:r>
            <a:r>
              <a:rPr lang="en-GB" b="1" dirty="0" smtClean="0">
                <a:solidFill>
                  <a:schemeClr val="accent2"/>
                </a:solidFill>
              </a:rPr>
              <a:t>school community </a:t>
            </a:r>
            <a:r>
              <a:rPr lang="en-GB" dirty="0" smtClean="0"/>
              <a:t>is assured</a:t>
            </a:r>
          </a:p>
          <a:p>
            <a:pPr algn="ctr">
              <a:buNone/>
            </a:pPr>
            <a:endParaRPr lang="en-GB" sz="400" dirty="0" smtClean="0"/>
          </a:p>
          <a:p>
            <a:endParaRPr lang="en-GB" dirty="0"/>
          </a:p>
        </p:txBody>
      </p:sp>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Gastroenteritis: what </a:t>
            </a:r>
            <a:r>
              <a:rPr lang="en-GB" dirty="0" smtClean="0">
                <a:solidFill>
                  <a:schemeClr val="tx1"/>
                </a:solidFill>
              </a:rPr>
              <a:t>can your role be</a:t>
            </a:r>
            <a:r>
              <a:rPr lang="en-GB" dirty="0" smtClean="0"/>
              <a:t>?</a:t>
            </a:r>
            <a:br>
              <a:rPr lang="en-GB" dirty="0" smtClean="0"/>
            </a:br>
            <a:r>
              <a:rPr lang="en-GB" b="0" i="1" dirty="0" smtClean="0">
                <a:solidFill>
                  <a:schemeClr val="tx1"/>
                </a:solidFill>
              </a:rPr>
              <a:t>Where do you stand as a stakeholder? </a:t>
            </a:r>
            <a:endParaRPr lang="en-GB" b="0" i="1" dirty="0">
              <a:solidFill>
                <a:schemeClr val="tx1"/>
              </a:solidFill>
            </a:endParaRPr>
          </a:p>
        </p:txBody>
      </p:sp>
      <p:pic>
        <p:nvPicPr>
          <p:cNvPr id="1026" name="Diagram 1"/>
          <p:cNvPicPr>
            <a:picLocks noChangeArrowheads="1"/>
          </p:cNvPicPr>
          <p:nvPr/>
        </p:nvPicPr>
        <p:blipFill>
          <a:blip r:embed="rId3" cstate="print"/>
          <a:srcRect l="-7617" r="-7617"/>
          <a:stretch>
            <a:fillRect/>
          </a:stretch>
        </p:blipFill>
        <p:spPr bwMode="auto">
          <a:xfrm>
            <a:off x="1411704" y="1122946"/>
            <a:ext cx="6368716" cy="4932947"/>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7088778" y="4725125"/>
            <a:ext cx="1793965" cy="1399903"/>
          </a:xfrm>
          <a:prstGeom prst="rect">
            <a:avLst/>
          </a:prstGeom>
          <a:noFill/>
          <a:ln w="9525">
            <a:solidFill>
              <a:schemeClr val="accent2"/>
            </a:solidFill>
            <a:miter lim="800000"/>
            <a:headEnd/>
            <a:tailEnd/>
          </a:ln>
          <a:effectLst/>
        </p:spPr>
      </p:pic>
      <p:pic>
        <p:nvPicPr>
          <p:cNvPr id="3" name="Picture 2" descr="C:\Documents and Settings\syllak\My Documents\Downloads\shutterstock_56416747 - catering staff.jpg"/>
          <p:cNvPicPr>
            <a:picLocks noChangeAspect="1" noChangeArrowheads="1"/>
          </p:cNvPicPr>
          <p:nvPr/>
        </p:nvPicPr>
        <p:blipFill>
          <a:blip r:embed="rId5" cstate="print"/>
          <a:srcRect/>
          <a:stretch>
            <a:fillRect/>
          </a:stretch>
        </p:blipFill>
        <p:spPr bwMode="auto">
          <a:xfrm>
            <a:off x="188686" y="1103157"/>
            <a:ext cx="1785258" cy="1436915"/>
          </a:xfrm>
          <a:prstGeom prst="rect">
            <a:avLst/>
          </a:prstGeom>
          <a:noFill/>
          <a:ln>
            <a:solidFill>
              <a:schemeClr val="accent2"/>
            </a:solidFill>
          </a:ln>
        </p:spPr>
      </p:pic>
      <p:pic>
        <p:nvPicPr>
          <p:cNvPr id="1027" name="Picture 3" descr="C:\Documents and Settings\syllak\My Documents\Downloads\shutterstock_67306258 - teacher.jpg"/>
          <p:cNvPicPr>
            <a:picLocks noChangeAspect="1" noChangeArrowheads="1"/>
          </p:cNvPicPr>
          <p:nvPr/>
        </p:nvPicPr>
        <p:blipFill>
          <a:blip r:embed="rId6" cstate="print"/>
          <a:srcRect/>
          <a:stretch>
            <a:fillRect/>
          </a:stretch>
        </p:blipFill>
        <p:spPr bwMode="auto">
          <a:xfrm>
            <a:off x="184337" y="4760685"/>
            <a:ext cx="1847668" cy="1385751"/>
          </a:xfrm>
          <a:prstGeom prst="rect">
            <a:avLst/>
          </a:prstGeom>
          <a:noFill/>
          <a:ln>
            <a:solidFill>
              <a:schemeClr val="accent2"/>
            </a:solidFill>
          </a:ln>
        </p:spPr>
      </p:pic>
      <p:pic>
        <p:nvPicPr>
          <p:cNvPr id="1028" name="Picture 4" descr="C:\Documents and Settings\syllak\My Documents\Downloads\shutterstock_33982576 - parents and kids.jpg"/>
          <p:cNvPicPr>
            <a:picLocks noChangeAspect="1" noChangeArrowheads="1"/>
          </p:cNvPicPr>
          <p:nvPr/>
        </p:nvPicPr>
        <p:blipFill>
          <a:blip r:embed="rId7" cstate="print"/>
          <a:srcRect/>
          <a:stretch>
            <a:fillRect/>
          </a:stretch>
        </p:blipFill>
        <p:spPr bwMode="auto">
          <a:xfrm>
            <a:off x="7104019" y="1088613"/>
            <a:ext cx="1749695" cy="1436915"/>
          </a:xfrm>
          <a:prstGeom prst="rect">
            <a:avLst/>
          </a:prstGeom>
          <a:noFill/>
          <a:ln>
            <a:solidFill>
              <a:schemeClr val="accent2"/>
            </a:solidFill>
          </a:ln>
        </p:spPr>
      </p:pic>
      <p:sp>
        <p:nvSpPr>
          <p:cNvPr id="24578" name="AutoShape 2" descr="data:image/jpeg;base64,/9j/4AAQSkZJRgABAQAAAQABAAD/2wCEAAkGBhIPEBUUEhQWFRUVFB0SFxUVGBQfHBgcFxUVHBwYHhoXHTIeGxojGhwVHy8sIycpLy8sFh4xNTAqNSYsLCoBCQoKDgwOGg8PGiwkHCQrNDAvMDU1MjUyKTAsLjQ1NS8tLSwsKikxNC4sKSwpLDI0LCkqNSwsLCk0KiwvLC02Nf/AABEIAIAAhAMBIgACEQEDEQH/xAAcAAEAAgMBAQEAAAAAAAAAAAAABQYBBwgEAwL/xABDEAACAQMBBQYDAwgIBwEAAAABAgMABBEhBQYHEjETIkFRYXEygZEIFKEjQlJykqKx0RUzQ1NzgrLBYmRldJPC8CT/xAAZAQEAAwEBAAAAAAAAAAAAAAAAAQMEBQL/xAArEQACAgEBBgUEAwAAAAAAAAAAAQIDEQQSEyExQXEFIlFhgZGhwfAUseH/2gAMAwEAAhEDEQA/AN40pSgFKV+WfFAZJqo7ycULDZ8vZSyFpB8SRqWKfrY0B9M5ql8SuMXZ81tYNlhlZLgahT0Kx+bebeHhmtKsxJJJyTqSdck9SfMn1rpabQOxbU+CB17sbbUN5As0Dh43GhGfDqCDqCDpg1ovi9v7NPdyWsUjJBC3IwQkdo4HeLEHJUHu46aZ1NezgXvcsMslnK2FmPPESf7TGGT3ZQCPMr5mq9xZ3ZktNoyyFT2Vw5ljbBwS2rpn9IN4eRzXrT0Rr1LhP4IKjYX8tu4eF3jcahkYqfqOvzzXS/DDe5tp2Ilk/rY2MMhHQsoBDY8MqQfcmuYK6A4ewDYWxnnvMoXYzlD8WqqqR4687ADTw5vQ1o8ShDZXDzAnt5uKNhs+bsZncyD4hGpbkz05vI+g1qw7F25BewrNbyCSNtAw8x1BB1BHka5J2ntB7maSaQ5eV2kb3Yk/QdPlUpulvlcbLm7SA9047SM/DIB4EeB8mGo/CqpeGvd5i/MSdY5rNV3c7fS32pD2kJwwwJI2+KMkdD5g64PQ4qxZrktNPDApSlQBSlKAxQmtQb/7/wC2NlylSkJhY/kp+zfDD9E5fAcDqPHqNOlBv+LW1bjK/eCgP5sKqp0HmAW6etbK9HZZHaWMdyDojbu9NrYJz3MyRjwDHvN+qo7zfIVpLiBxkkvgYLQNDAdGc6SSDy0+BPTqfTpWtp7hpGLOzMx6sxJJ9yda/Ga6dHh8Ieaby/sSZpTNK6YCsQcjTx0/+9vpU1tHfa+uLcW81w8kWR3W5TnB072ObT3qFr8saqsrjJZa5A+1jevbyJLExR0YMrDGQfMZ0r37b3ou78g3Mzy8vQNgKPZVAAPhnGaiW8Pev1Tdw2trCyDNKVjNWgkNh7fnsZlmt3KOvl0I8VYdCp8v99a3vudxptLsBLki2m8eY/k2Pmr/AJvs2Pc1zzWKx6jSQu4vg/UHZcU4cBlIIOoIOQfUEaGv3XI2xd5ryz1tp5YwNSFY8vUDJU90akeFWux42bVBC88cpJwA0QJJJ6dzBPyrky8PsWcNMHR9Kqu7E20prdZLsxQyNqI1jOVXAxzZbRyckgdMgdQaxXPfB4BZLi1WRSrqrKeqsAQfcGoeTciy7OSNLeOMSo0btEiq2HBBww1GlT9KZwDW9jwI2dGcv20voz4HzCAfxqP2/wABIp5zJbzC3QgDsuy5gMDHdPODr11zrW1yaq+8/Eix2aSs0uZOvZRjmf5gaL/mIrRC65yzFtv6gpq8A7dIJcStLOUIjL9yNWI0JVO99SfaqpYcBdoO2JXhiXz5mc/IKNfmRXv27x/nfItIEiHg8x52Psq4UfVqrhv9u7W6G6lU6YQFI/qAFx7mt9a1UeMpJZ9SDwb6blNs24Mfao6YGHLxAk47xMYYsgByNfLrX3s9wBLYT3Yu7dhBHzmKIsz500bOOQHz1qc2TwIv5tZnigB1OSXbX0TQn3arXd8KbfZWzr2VZHklNm8eW5QoGjHCqOuVHUmpnqsJRU8vt+WDVG5m6/8ASd2LftOyyjvz8uQOQZ1GRoa/G2N2/u8pjW5tpiDjMUmmfLLgAfU+9T/B2wW42i0b55XtZkblODhlCnB8DrVs2z9nvGtpc/5Z1/8AeMfxWrrdRu73FywuwIXZPBGa6s45knjWRs5jJVkxk4IkhJGoxpg4PjUhupwNnE5+/iPsORl/JyHmLHHKVIGmDrr7Y1qu3HDnbWzmLRRy6a89rIT+CkN9RX1seL21rJuWY9pjQpcRkN7ZGGqqW+nFquxS/v8AfkFvvfs8xk/krt1HlJGrHHurL/Cp+x4JbPW2WKVTJIuczglGOTnopxgeGc1H7A492kuBdRvbt4sO+n1GGH7PzrZOz9pxXMayQusiMMh0IIPzFYbbNRHCsbQKlu1wlstnztLGZHLIY+WVlKgNjOQF72cDrmrHYbtWtu3NFbwxt+kkaA/UDNSlKzSnKTzJ5JMYpWaV5ApSlAfOcHB5euNPfwrk3ZqRvfKNotIqGU/eGHxhteYnT9LQkDIHSutSKpW93Ciy2k5kYNFMeskRA5vVlIwx9evrWvS3qptS6rmuaB591rTYEePuhtWb9JmVpPrKebP0q8oQRkajwIrSd/8AZ5lH9Tdo3pLEy/irMD9BURPwo2xYgvHKiquvNHcGMD173KBXp1VTeVZ9UwdDdag9+kzsy7H/AC0n+g1z+vE3a1o/Ibsvy+ZilX9oZz9akJeN1/LBJDLHDIJI2jLcrKRzKRnutjTOelT/AAbVxjh9iMn14Crnajels/8Aqjroc1yfuXvfJsqdpo0R2aMxAOWwMspJ7pGfhqfvuOO1JfheOP8Aw4wfxfNaNVprLbXJcvcHSFRu2UtGTF2ISvlP2eP36592dcbZ2ycJdM+fzDcRxn/xqQ34Gpe24DbQlOZpoF92kdv4f71l/jQi/PYl2ywfriTs3YSQs1nIoucjljgcsh7wzzDVVAGdQeuNDUr9nky5uxr2OEPp2hLZx68uM/KvTsv7PcKkG4unkH6MSBPllixx7AVs/Yew4LKIQ28YjjXoB5nqSTqSfM617tvgqt1FuXu/wCRpSlYCRSlKAUpSgFKUoDz314kMbyOeVEUuxPgFGSfpXOu2duXu8192MORFktHEThEQf2kmOrYwSTnrgeu5uKSMdj3nL17LPyDKT+GapH2erNOzupdO050j9lClvxYn9gVtoxXXK3quC9iD17I+z/aqo+8TSyNjUR8qL7DQt+I+VTN1wn2Zb28pS2DMInIaRncghGwcE464q/LXl2ouYZB5xsP3WqiV9s+cmSc+8FN3La9up0uIUlUW4IDDoTIoyMHIOM1sy94IbLk+GOSL/DkbH0fNUn7PCf8A6rk+UCD6yH+Vb2rRqrJQuey8EI0Bvpwbm2ehubSVpUj77AjlljA/PBTRsddACPI1cuEPER9oK1tctzTxDnV/71OmT4cy5GfMEHzrZMqhtCMgjBHn6VzxwxtBHvDyRHuRvcKD5ovaKPljl/CpjN31yU+cVlMk6LrNYFZrABSlKAUpSgFKUoBSlKA+F9aLNG8bjmR1KMPNWGCPoa0G9tfbqXhkRe1tZO7k5CyKCcKxH9XKuTjzzpkaV0HXxurVJEKOqsrDDKwBBB8CDoRVtVrhlYynzQK7unxDs9pKBE/LLjJhfAceeB0ceq5qxXI5kYeYI+oNap3t4HIzGbZz9i4PMImJ5cjxRx3oz9R7VGbI4nbR2TILfa0Mjp0EhAEmB4hvhmA98+tWOmM+NT+Ov+kD7PMf5a8PkkS/vS/yrc91epCheRlRFGWZiAB7knArnHh9xCj2St2wjaWSYoIxnlUcpl1Y9R8S6AZOetTke6m2d4XEl2xggzlQ4IUD/ghzknyLke9X31bVjlN4X7yQJnfbjQHzb7MDPI/cE4B6nwiXqzeR6CpThFw6fZ6tcXIxPKvKE/u0JBIJ/TYgE+WMdc1Zt0OH9nsxfyKc0hGGmfBc/PHdHouPnVm5azztiouFa4dfVkis0pWcClKUApSlAKUpQClKUApSlAYY1qHiXt2Xal1/RNiiuQQZ3OMKQRpkjuqunMRrnQeNbI3s2sbOynnHWKJnH62O7+JFVXg5sAQ7PW4bvTXZM8jnqQWPKM+XVvdjVteI+d9OXcGmt29j3luZb23CyGxm5HBXOneBblI1TAOcd4Zz4V0VufvRFtK1SePTm0dM5KOPiU+fgc+IIPjVM4NwYbaf/fOuvoX/AJ18d1YP6L3guLKPSC5i+8xp4Kw1wPIfGvsB5VfdLeN55r7kG1aVgVmsZIpSlAKUpQClKUApSlAKUpQClKUBDb4bKN3Y3EC/FJCyr+tjK/vAVXeD22ln2ZHH0ktiYJFOhUgkrkeGR+IPlV6Iqg7y7qS2ly20tnf1vW4tvzblBqcDwlwCR5n1zn3GScXFgxwrh5W2mf8Aqco+gX+dRuwpRtHeWe5j1htIPu/OOjOcqQD46mT9nPiK8WyheTfera1V4Pvd9NPJcOrDsocQjQHrIxOBjwBPqNjbq7swbNt1ggXCjUscczserMfM4+WMeFe3JLL6tEEwKzSlUkilKUApSlAKUpQH/9k="/>
          <p:cNvSpPr>
            <a:spLocks noChangeAspect="1" noChangeArrowheads="1"/>
          </p:cNvSpPr>
          <p:nvPr/>
        </p:nvSpPr>
        <p:spPr bwMode="auto">
          <a:xfrm>
            <a:off x="63500" y="-588963"/>
            <a:ext cx="1257300" cy="12192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 name="Picture 9" descr="HEALTH SYMBOL.jpg"/>
          <p:cNvPicPr>
            <a:picLocks noChangeAspect="1"/>
          </p:cNvPicPr>
          <p:nvPr/>
        </p:nvPicPr>
        <p:blipFill>
          <a:blip r:embed="rId8" cstate="print"/>
          <a:stretch>
            <a:fillRect/>
          </a:stretch>
        </p:blipFill>
        <p:spPr>
          <a:xfrm>
            <a:off x="270935" y="2700867"/>
            <a:ext cx="1524000" cy="1524000"/>
          </a:xfrm>
          <a:prstGeom prst="rect">
            <a:avLst/>
          </a:prstGeom>
          <a:noFill/>
          <a:ln w="9525">
            <a:solidFill>
              <a:schemeClr val="accent2"/>
            </a:solidFill>
            <a:miter lim="800000"/>
            <a:headEnd/>
            <a:tailEnd/>
          </a:ln>
          <a:effectLst/>
        </p:spPr>
      </p:pic>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HEALTH SYMBOL.jpg"/>
          <p:cNvPicPr>
            <a:picLocks noChangeAspect="1"/>
          </p:cNvPicPr>
          <p:nvPr/>
        </p:nvPicPr>
        <p:blipFill>
          <a:blip r:embed="rId3" cstate="print"/>
          <a:stretch>
            <a:fillRect/>
          </a:stretch>
        </p:blipFill>
        <p:spPr>
          <a:xfrm>
            <a:off x="1127051" y="1481667"/>
            <a:ext cx="1786269" cy="1524000"/>
          </a:xfrm>
          <a:prstGeom prst="rect">
            <a:avLst/>
          </a:prstGeom>
          <a:noFill/>
          <a:ln w="9525">
            <a:solidFill>
              <a:schemeClr val="accent2"/>
            </a:solidFill>
            <a:miter lim="800000"/>
            <a:headEnd/>
            <a:tailEnd/>
          </a:ln>
          <a:effectLst/>
        </p:spPr>
      </p:pic>
      <p:sp>
        <p:nvSpPr>
          <p:cNvPr id="2" name="Title 1"/>
          <p:cNvSpPr>
            <a:spLocks noGrp="1"/>
          </p:cNvSpPr>
          <p:nvPr>
            <p:ph type="title"/>
          </p:nvPr>
        </p:nvSpPr>
        <p:spPr/>
        <p:txBody>
          <a:bodyPr/>
          <a:lstStyle/>
          <a:p>
            <a:r>
              <a:rPr lang="en-GB" dirty="0" smtClean="0"/>
              <a:t>Gastroenteritis: what </a:t>
            </a:r>
            <a:r>
              <a:rPr lang="en-GB" dirty="0" smtClean="0">
                <a:solidFill>
                  <a:schemeClr val="tx1"/>
                </a:solidFill>
              </a:rPr>
              <a:t>can your role be</a:t>
            </a:r>
            <a:r>
              <a:rPr lang="en-GB" dirty="0" smtClean="0"/>
              <a:t>?</a:t>
            </a:r>
            <a:br>
              <a:rPr lang="en-GB" dirty="0" smtClean="0"/>
            </a:br>
            <a:r>
              <a:rPr lang="en-GB" b="0" i="1" dirty="0" smtClean="0">
                <a:solidFill>
                  <a:schemeClr val="tx1"/>
                </a:solidFill>
              </a:rPr>
              <a:t>Who communicates with whom? </a:t>
            </a:r>
          </a:p>
        </p:txBody>
      </p:sp>
      <p:pic>
        <p:nvPicPr>
          <p:cNvPr id="4" name="Picture 3" descr="C:\Documents and Settings\syllak\My Documents\Downloads\shutterstock_67306258 - teacher.jpg"/>
          <p:cNvPicPr>
            <a:picLocks noChangeAspect="1" noChangeArrowheads="1"/>
          </p:cNvPicPr>
          <p:nvPr/>
        </p:nvPicPr>
        <p:blipFill>
          <a:blip r:embed="rId4" cstate="print"/>
          <a:srcRect/>
          <a:stretch>
            <a:fillRect/>
          </a:stretch>
        </p:blipFill>
        <p:spPr bwMode="auto">
          <a:xfrm>
            <a:off x="5537200" y="1594146"/>
            <a:ext cx="1847668" cy="1385751"/>
          </a:xfrm>
          <a:prstGeom prst="rect">
            <a:avLst/>
          </a:prstGeom>
          <a:noFill/>
          <a:ln>
            <a:solidFill>
              <a:schemeClr val="accent2"/>
            </a:solidFill>
          </a:ln>
        </p:spPr>
      </p:pic>
      <p:pic>
        <p:nvPicPr>
          <p:cNvPr id="6" name="Picture 4" descr="C:\Documents and Settings\syllak\My Documents\Downloads\shutterstock_33982576 - parents and kids.jpg"/>
          <p:cNvPicPr>
            <a:picLocks noChangeAspect="1" noChangeArrowheads="1"/>
          </p:cNvPicPr>
          <p:nvPr/>
        </p:nvPicPr>
        <p:blipFill>
          <a:blip r:embed="rId5" cstate="print"/>
          <a:srcRect/>
          <a:stretch>
            <a:fillRect/>
          </a:stretch>
        </p:blipFill>
        <p:spPr bwMode="auto">
          <a:xfrm>
            <a:off x="6765351" y="3764073"/>
            <a:ext cx="1749695" cy="1436915"/>
          </a:xfrm>
          <a:prstGeom prst="rect">
            <a:avLst/>
          </a:prstGeom>
          <a:noFill/>
          <a:ln>
            <a:solidFill>
              <a:schemeClr val="accent2"/>
            </a:solidFill>
          </a:ln>
        </p:spPr>
      </p:pic>
      <p:pic>
        <p:nvPicPr>
          <p:cNvPr id="7" name="Picture 6" descr="C:\Documents and Settings\syllak\My Documents\Downloads\shutterstock_56416747 - catering staff.jpg"/>
          <p:cNvPicPr>
            <a:picLocks noChangeAspect="1" noChangeArrowheads="1"/>
          </p:cNvPicPr>
          <p:nvPr/>
        </p:nvPicPr>
        <p:blipFill>
          <a:blip r:embed="rId6" cstate="print"/>
          <a:srcRect/>
          <a:stretch>
            <a:fillRect/>
          </a:stretch>
        </p:blipFill>
        <p:spPr bwMode="auto">
          <a:xfrm>
            <a:off x="4760686" y="3761685"/>
            <a:ext cx="1785258" cy="1436915"/>
          </a:xfrm>
          <a:prstGeom prst="rect">
            <a:avLst/>
          </a:prstGeom>
          <a:noFill/>
          <a:ln>
            <a:solidFill>
              <a:schemeClr val="accent2"/>
            </a:solidFill>
          </a:ln>
        </p:spPr>
      </p:pic>
      <p:pic>
        <p:nvPicPr>
          <p:cNvPr id="8" name="Picture 2"/>
          <p:cNvPicPr>
            <a:picLocks noChangeAspect="1" noChangeArrowheads="1"/>
          </p:cNvPicPr>
          <p:nvPr/>
        </p:nvPicPr>
        <p:blipFill>
          <a:blip r:embed="rId7" cstate="print"/>
          <a:srcRect/>
          <a:stretch>
            <a:fillRect/>
          </a:stretch>
        </p:blipFill>
        <p:spPr bwMode="auto">
          <a:xfrm>
            <a:off x="264645" y="3810719"/>
            <a:ext cx="1793965" cy="1399903"/>
          </a:xfrm>
          <a:prstGeom prst="rect">
            <a:avLst/>
          </a:prstGeom>
          <a:noFill/>
          <a:ln w="9525">
            <a:solidFill>
              <a:schemeClr val="accent2"/>
            </a:solidFill>
            <a:miter lim="800000"/>
            <a:headEnd/>
            <a:tailEnd/>
          </a:ln>
          <a:effectLst/>
        </p:spPr>
      </p:pic>
      <p:cxnSp>
        <p:nvCxnSpPr>
          <p:cNvPr id="11" name="Straight Arrow Connector 10"/>
          <p:cNvCxnSpPr/>
          <p:nvPr/>
        </p:nvCxnSpPr>
        <p:spPr bwMode="auto">
          <a:xfrm flipH="1">
            <a:off x="3556000" y="2099728"/>
            <a:ext cx="1676400" cy="0"/>
          </a:xfrm>
          <a:prstGeom prst="straightConnector1">
            <a:avLst/>
          </a:prstGeom>
          <a:noFill/>
          <a:ln w="38100" cap="flat" cmpd="sng" algn="ctr">
            <a:noFill/>
            <a:prstDash val="solid"/>
            <a:round/>
            <a:headEnd type="arrow"/>
            <a:tailEnd type="arrow"/>
          </a:ln>
          <a:effectLst/>
        </p:spPr>
      </p:cxnSp>
      <p:cxnSp>
        <p:nvCxnSpPr>
          <p:cNvPr id="24" name="Straight Arrow Connector 23"/>
          <p:cNvCxnSpPr/>
          <p:nvPr/>
        </p:nvCxnSpPr>
        <p:spPr bwMode="auto">
          <a:xfrm>
            <a:off x="3454398" y="2353728"/>
            <a:ext cx="1744133" cy="0"/>
          </a:xfrm>
          <a:prstGeom prst="straightConnector1">
            <a:avLst/>
          </a:prstGeom>
          <a:noFill/>
          <a:ln w="60325" cap="flat" cmpd="sng" algn="ctr">
            <a:solidFill>
              <a:schemeClr val="accent2"/>
            </a:solidFill>
            <a:prstDash val="solid"/>
            <a:round/>
            <a:headEnd type="arrow"/>
            <a:tailEnd type="arrow"/>
          </a:ln>
          <a:effectLst/>
        </p:spPr>
      </p:cxnSp>
      <p:pic>
        <p:nvPicPr>
          <p:cNvPr id="15" name="Picture 14" descr="media-62264485.jpg"/>
          <p:cNvPicPr>
            <a:picLocks noChangeAspect="1"/>
          </p:cNvPicPr>
          <p:nvPr/>
        </p:nvPicPr>
        <p:blipFill>
          <a:blip r:embed="rId8" cstate="print"/>
          <a:stretch>
            <a:fillRect/>
          </a:stretch>
        </p:blipFill>
        <p:spPr>
          <a:xfrm>
            <a:off x="2269065" y="3847253"/>
            <a:ext cx="1879601" cy="1390905"/>
          </a:xfrm>
          <a:prstGeom prst="rect">
            <a:avLst/>
          </a:prstGeom>
          <a:noFill/>
          <a:ln>
            <a:solidFill>
              <a:schemeClr val="accent2"/>
            </a:solidFill>
          </a:ln>
        </p:spPr>
      </p:pic>
      <p:pic>
        <p:nvPicPr>
          <p:cNvPr id="16" name="Picture 15" descr="speople in street.jpg"/>
          <p:cNvPicPr>
            <a:picLocks noChangeAspect="1"/>
          </p:cNvPicPr>
          <p:nvPr/>
        </p:nvPicPr>
        <p:blipFill>
          <a:blip r:embed="rId9" cstate="print"/>
          <a:srcRect/>
          <a:stretch>
            <a:fillRect/>
          </a:stretch>
        </p:blipFill>
        <p:spPr>
          <a:xfrm>
            <a:off x="321733" y="5392880"/>
            <a:ext cx="4216400" cy="940187"/>
          </a:xfrm>
          <a:prstGeom prst="rect">
            <a:avLst/>
          </a:prstGeom>
        </p:spPr>
      </p:pic>
      <p:pic>
        <p:nvPicPr>
          <p:cNvPr id="17" name="Picture 16" descr="speople in street.jpg"/>
          <p:cNvPicPr>
            <a:picLocks noChangeAspect="1"/>
          </p:cNvPicPr>
          <p:nvPr/>
        </p:nvPicPr>
        <p:blipFill>
          <a:blip r:embed="rId9" cstate="print"/>
          <a:srcRect/>
          <a:stretch>
            <a:fillRect/>
          </a:stretch>
        </p:blipFill>
        <p:spPr>
          <a:xfrm>
            <a:off x="4538133" y="5392880"/>
            <a:ext cx="4216400" cy="940187"/>
          </a:xfrm>
          <a:prstGeom prst="rect">
            <a:avLst/>
          </a:prstGeom>
        </p:spPr>
      </p:pic>
      <p:sp>
        <p:nvSpPr>
          <p:cNvPr id="18" name="TextBox 17"/>
          <p:cNvSpPr txBox="1"/>
          <p:nvPr/>
        </p:nvSpPr>
        <p:spPr>
          <a:xfrm rot="20234883">
            <a:off x="423371" y="1174953"/>
            <a:ext cx="166675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rgbClr val="333333"/>
                </a:solidFill>
                <a:latin typeface="+mn-lt"/>
              </a:rPr>
              <a:t>Health authorities</a:t>
            </a:r>
            <a:endParaRPr lang="en-GB" sz="1600" b="1" dirty="0" smtClean="0">
              <a:solidFill>
                <a:srgbClr val="333333"/>
              </a:solidFill>
              <a:latin typeface="+mn-lt"/>
            </a:endParaRPr>
          </a:p>
        </p:txBody>
      </p:sp>
      <p:sp>
        <p:nvSpPr>
          <p:cNvPr id="21" name="TextBox 20"/>
          <p:cNvSpPr txBox="1"/>
          <p:nvPr/>
        </p:nvSpPr>
        <p:spPr>
          <a:xfrm rot="20234883">
            <a:off x="5367902" y="1347318"/>
            <a:ext cx="166675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rgbClr val="333333"/>
                </a:solidFill>
                <a:latin typeface="+mn-lt"/>
              </a:rPr>
              <a:t>Schools</a:t>
            </a:r>
            <a:endParaRPr lang="en-GB" sz="1600" b="1" dirty="0" smtClean="0">
              <a:solidFill>
                <a:srgbClr val="333333"/>
              </a:solidFill>
              <a:latin typeface="+mn-lt"/>
            </a:endParaRPr>
          </a:p>
        </p:txBody>
      </p:sp>
      <p:sp>
        <p:nvSpPr>
          <p:cNvPr id="22" name="TextBox 21"/>
          <p:cNvSpPr txBox="1"/>
          <p:nvPr/>
        </p:nvSpPr>
        <p:spPr>
          <a:xfrm>
            <a:off x="3505236" y="1702918"/>
            <a:ext cx="166675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rgbClr val="333333"/>
                </a:solidFill>
                <a:latin typeface="+mn-lt"/>
              </a:rPr>
              <a:t>DIALOGUE</a:t>
            </a:r>
            <a:endParaRPr lang="en-GB" sz="1600" b="1" dirty="0" smtClean="0">
              <a:solidFill>
                <a:srgbClr val="333333"/>
              </a:solidFill>
              <a:latin typeface="+mn-lt"/>
            </a:endParaRPr>
          </a:p>
        </p:txBody>
      </p:sp>
      <p:cxnSp>
        <p:nvCxnSpPr>
          <p:cNvPr id="27" name="Straight Arrow Connector 26"/>
          <p:cNvCxnSpPr/>
          <p:nvPr/>
        </p:nvCxnSpPr>
        <p:spPr bwMode="auto">
          <a:xfrm>
            <a:off x="6804838" y="3125972"/>
            <a:ext cx="552892" cy="404037"/>
          </a:xfrm>
          <a:prstGeom prst="straightConnector1">
            <a:avLst/>
          </a:prstGeom>
          <a:noFill/>
          <a:ln w="38100" cap="flat" cmpd="sng" algn="ctr">
            <a:solidFill>
              <a:schemeClr val="accent2"/>
            </a:solidFill>
            <a:prstDash val="solid"/>
            <a:round/>
            <a:headEnd type="arrow"/>
            <a:tailEnd type="arrow"/>
          </a:ln>
          <a:effectLst/>
        </p:spPr>
      </p:cxnSp>
      <p:sp>
        <p:nvSpPr>
          <p:cNvPr id="20" name="TextBox 19"/>
          <p:cNvSpPr txBox="1"/>
          <p:nvPr/>
        </p:nvSpPr>
        <p:spPr>
          <a:xfrm>
            <a:off x="5592762" y="2599598"/>
            <a:ext cx="166675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rgbClr val="333333"/>
                </a:solidFill>
                <a:latin typeface="+mn-lt"/>
              </a:rPr>
              <a:t>DIALOGUE</a:t>
            </a:r>
            <a:endParaRPr lang="en-GB" sz="1600" b="1" dirty="0" smtClean="0">
              <a:solidFill>
                <a:srgbClr val="333333"/>
              </a:solidFill>
              <a:latin typeface="+mn-lt"/>
            </a:endParaRPr>
          </a:p>
        </p:txBody>
      </p:sp>
      <p:cxnSp>
        <p:nvCxnSpPr>
          <p:cNvPr id="25" name="Straight Arrow Connector 24"/>
          <p:cNvCxnSpPr/>
          <p:nvPr/>
        </p:nvCxnSpPr>
        <p:spPr bwMode="auto">
          <a:xfrm>
            <a:off x="2329317" y="3212603"/>
            <a:ext cx="592669" cy="474139"/>
          </a:xfrm>
          <a:prstGeom prst="straightConnector1">
            <a:avLst/>
          </a:prstGeom>
          <a:noFill/>
          <a:ln w="38100" cap="flat" cmpd="sng" algn="ctr">
            <a:solidFill>
              <a:schemeClr val="accent2"/>
            </a:solidFill>
            <a:prstDash val="solid"/>
            <a:round/>
            <a:headEnd type="arrow"/>
            <a:tailEnd type="arrow"/>
          </a:ln>
          <a:effectLst/>
        </p:spPr>
      </p:cxnSp>
      <p:cxnSp>
        <p:nvCxnSpPr>
          <p:cNvPr id="26" name="Straight Arrow Connector 25"/>
          <p:cNvCxnSpPr/>
          <p:nvPr/>
        </p:nvCxnSpPr>
        <p:spPr bwMode="auto">
          <a:xfrm flipH="1">
            <a:off x="1181791" y="3232298"/>
            <a:ext cx="476889" cy="479253"/>
          </a:xfrm>
          <a:prstGeom prst="straightConnector1">
            <a:avLst/>
          </a:prstGeom>
          <a:noFill/>
          <a:ln w="38100" cap="flat" cmpd="sng" algn="ctr">
            <a:solidFill>
              <a:schemeClr val="accent2"/>
            </a:solidFill>
            <a:prstDash val="solid"/>
            <a:round/>
            <a:headEnd type="arrow"/>
            <a:tailEnd type="arrow"/>
          </a:ln>
          <a:effectLst/>
        </p:spPr>
      </p:cxnSp>
      <p:cxnSp>
        <p:nvCxnSpPr>
          <p:cNvPr id="29" name="Straight Arrow Connector 28"/>
          <p:cNvCxnSpPr/>
          <p:nvPr/>
        </p:nvCxnSpPr>
        <p:spPr bwMode="auto">
          <a:xfrm flipH="1">
            <a:off x="5869172" y="3104707"/>
            <a:ext cx="489099" cy="467833"/>
          </a:xfrm>
          <a:prstGeom prst="straightConnector1">
            <a:avLst/>
          </a:prstGeom>
          <a:noFill/>
          <a:ln w="38100" cap="flat" cmpd="sng" algn="ctr">
            <a:solidFill>
              <a:schemeClr val="accent2"/>
            </a:solidFill>
            <a:prstDash val="solid"/>
            <a:round/>
            <a:headEnd type="arrow"/>
            <a:tailEnd type="arrow"/>
          </a:ln>
          <a:effectLst/>
        </p:spPr>
      </p:cxnSp>
      <p:sp>
        <p:nvSpPr>
          <p:cNvPr id="34" name="TextBox 33"/>
          <p:cNvSpPr txBox="1"/>
          <p:nvPr/>
        </p:nvSpPr>
        <p:spPr>
          <a:xfrm>
            <a:off x="1190846" y="2709468"/>
            <a:ext cx="170120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rgbClr val="333333"/>
                </a:solidFill>
                <a:latin typeface="+mn-lt"/>
              </a:rPr>
              <a:t>DIALOGUE</a:t>
            </a:r>
            <a:endParaRPr lang="en-GB" sz="1600" b="1" dirty="0" smtClean="0">
              <a:solidFill>
                <a:srgbClr val="333333"/>
              </a:solidFill>
              <a:latin typeface="+mn-l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20" grpId="0" animBg="1"/>
      <p:bldP spid="34" grpId="0" animBg="1"/>
    </p:bldLst>
  </p:timing>
</p:sld>
</file>

<file path=ppt/theme/theme1.xml><?xml version="1.0" encoding="utf-8"?>
<a:theme xmlns:a="http://schemas.openxmlformats.org/drawingml/2006/main" name="ECDC_PowerPoint_Templates_2009_rev_1_1">
  <a:themeElements>
    <a:clrScheme name="ECDC_PowerPoint_Templates_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s_2009">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s_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s_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s_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s_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s_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s_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s_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s_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s_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s_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s_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s_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30000"/>
          </a:spcAft>
          <a:buClrTx/>
          <a:buSzTx/>
          <a:buFontTx/>
          <a:buNone/>
          <a:tabLst/>
          <a:defRPr kumimoji="0" lang="de-DE"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5c728178-6efc-4233-8faf-5837ddb4420c">NMFWZX5DU2U3-1828-6</_dlc_DocId>
    <_dlc_DocIdUrl xmlns="5c728178-6efc-4233-8faf-5837ddb4420c">
      <Url>http://ecdcsp2010/en/healthtopics/food_and_waterborne_disease/communication_toolkit/_layouts/DocIdRedir.aspx?ID=NMFWZX5DU2U3-1828-6</Url>
      <Description>NMFWZX5DU2U3-1828-6</Description>
    </_dlc_DocIdUrl>
    <_dlc_DocIdPersistId xmlns="5c728178-6efc-4233-8faf-5837ddb4420c">false</_dlc_DocIdPersist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390B6ACDFC3034EBAC380F03FF64CC8" ma:contentTypeVersion="1" ma:contentTypeDescription="Create a new document." ma:contentTypeScope="" ma:versionID="9ed831d243ddb4f72b3d0165b3a8a458">
  <xsd:schema xmlns:xsd="http://www.w3.org/2001/XMLSchema" xmlns:xs="http://www.w3.org/2001/XMLSchema" xmlns:p="http://schemas.microsoft.com/office/2006/metadata/properties" xmlns:ns1="http://schemas.microsoft.com/sharepoint/v3" xmlns:ns2="5c728178-6efc-4233-8faf-5837ddb4420c" targetNamespace="http://schemas.microsoft.com/office/2006/metadata/properties" ma:root="true" ma:fieldsID="2d4088169daed0f749f224d2b0df34ea" ns1:_="" ns2:_="">
    <xsd:import namespace="http://schemas.microsoft.com/sharepoint/v3"/>
    <xsd:import namespace="5c728178-6efc-4233-8faf-5837ddb4420c"/>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728178-6efc-4233-8faf-5837ddb4420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26D9E3-B404-4EBF-8640-1406F7B37AAE}"/>
</file>

<file path=customXml/itemProps2.xml><?xml version="1.0" encoding="utf-8"?>
<ds:datastoreItem xmlns:ds="http://schemas.openxmlformats.org/officeDocument/2006/customXml" ds:itemID="{AFC54863-6124-4518-9143-7A3E6ED7A5BA}"/>
</file>

<file path=customXml/itemProps3.xml><?xml version="1.0" encoding="utf-8"?>
<ds:datastoreItem xmlns:ds="http://schemas.openxmlformats.org/officeDocument/2006/customXml" ds:itemID="{7D3D885B-9C9C-4EF4-98A3-3AF8BA4F2435}"/>
</file>

<file path=customXml/itemProps4.xml><?xml version="1.0" encoding="utf-8"?>
<ds:datastoreItem xmlns:ds="http://schemas.openxmlformats.org/officeDocument/2006/customXml" ds:itemID="{1A55F7D7-AD6F-494B-8AD5-88F2560242E2}"/>
</file>

<file path=docProps/app.xml><?xml version="1.0" encoding="utf-8"?>
<Properties xmlns="http://schemas.openxmlformats.org/officeDocument/2006/extended-properties" xmlns:vt="http://schemas.openxmlformats.org/officeDocument/2006/docPropsVTypes">
  <Template>ECDC_PowerPoint_Templates_2009_rev_1_1</Template>
  <TotalTime>6322</TotalTime>
  <Words>4116</Words>
  <Application>Microsoft Office PowerPoint</Application>
  <PresentationFormat>On-screen Show (4:3)</PresentationFormat>
  <Paragraphs>335</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ECDC_PowerPoint_Templates_2009_rev_1_1</vt:lpstr>
      <vt:lpstr>Custom Design</vt:lpstr>
      <vt:lpstr>PowerPoint Presentation</vt:lpstr>
      <vt:lpstr>Overview of this presentation</vt:lpstr>
      <vt:lpstr>About ECDC</vt:lpstr>
      <vt:lpstr>Gastroenteritis: what is it? Causes, symptoms, complications and treatment </vt:lpstr>
      <vt:lpstr>Gastroenteritis: why should you care? Transmission  </vt:lpstr>
      <vt:lpstr>Gastroenteritis: why should you care? Facts and figures </vt:lpstr>
      <vt:lpstr>Gastroenteritis: why should you care? In a nutshell  </vt:lpstr>
      <vt:lpstr>Gastroenteritis: what can your role be? Where do you stand as a stakeholder? </vt:lpstr>
      <vt:lpstr>Gastroenteritis: what can your role be? Who communicates with whom? </vt:lpstr>
      <vt:lpstr>Gastroenteritis: what can your role be? Who communicates with whom? </vt:lpstr>
      <vt:lpstr>Gastroenteritis: what can schools do? Prevent – Manage: key suggestions</vt:lpstr>
      <vt:lpstr>Gastroenteritis: what can schools do? Prevent – Manage: key suggestions</vt:lpstr>
      <vt:lpstr>Gastroenteritis: what can schools do? Prevent – Manage: key communication suggestions</vt:lpstr>
      <vt:lpstr>Gastroenteritis: what can schools do? Prevent – Manage: letter to inform parents about an outbreak </vt:lpstr>
      <vt:lpstr>Gastroenteritis: what can your role be? Who communicates with whom? </vt:lpstr>
      <vt:lpstr>Gastroenteritis: what can health authorities do? Prevent – Manage – Assess: key suggestions</vt:lpstr>
      <vt:lpstr>Gastroenteritis: what can health authorities do? Prevent – Manage – Assess: key suggestions  in developing   a communications plan</vt:lpstr>
      <vt:lpstr>Gastroenteritis: what can health authorities do?  Prevent – Manage – Assess: examples of communication materials</vt:lpstr>
      <vt:lpstr>PowerPoint Presentation</vt:lpstr>
      <vt:lpstr>Gastroenteritis: what can health authorities do? Prevent – Manage – Assess: key suggestions</vt:lpstr>
      <vt:lpstr>Gastroenteritis: what can health authorities do?  Prevent – Manage – Assess: key suggestions</vt:lpstr>
      <vt:lpstr>Thank you! </vt:lpstr>
    </vt:vector>
  </TitlesOfParts>
  <Company>ECDC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Würz</dc:creator>
  <cp:lastModifiedBy>Andrea Wurz</cp:lastModifiedBy>
  <cp:revision>728</cp:revision>
  <dcterms:created xsi:type="dcterms:W3CDTF">2010-09-22T09:46:00Z</dcterms:created>
  <dcterms:modified xsi:type="dcterms:W3CDTF">2013-10-23T15:29:37Z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0x010100D390B6ACDFC3034EBAC380F03FF64CC8</vt:lpwstr>
  </property>
  <property fmtid="{D5CDD505-2E9C-101B-9397-08002B2CF9AE}" pid="3" name="_dlc_DocIdItemGuid">
    <vt:lpwstr>5a0b08da-efe9-4cd2-b67f-cd1158a1d422</vt:lpwstr>
  </property>
  <property fmtid="{D5CDD505-2E9C-101B-9397-08002B2CF9AE}" pid="4" name="Order">
    <vt:r8>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